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63" r:id="rId10"/>
    <p:sldId id="264" r:id="rId11"/>
    <p:sldId id="265" r:id="rId12"/>
    <p:sldId id="266" r:id="rId13"/>
    <p:sldId id="295" r:id="rId14"/>
    <p:sldId id="267" r:id="rId15"/>
    <p:sldId id="268" r:id="rId16"/>
    <p:sldId id="269" r:id="rId17"/>
    <p:sldId id="270" r:id="rId18"/>
    <p:sldId id="282" r:id="rId19"/>
    <p:sldId id="283" r:id="rId20"/>
    <p:sldId id="274" r:id="rId21"/>
    <p:sldId id="280" r:id="rId22"/>
    <p:sldId id="275" r:id="rId23"/>
    <p:sldId id="276" r:id="rId24"/>
    <p:sldId id="279" r:id="rId25"/>
    <p:sldId id="277" r:id="rId26"/>
    <p:sldId id="272" r:id="rId27"/>
    <p:sldId id="273" r:id="rId28"/>
    <p:sldId id="278" r:id="rId29"/>
    <p:sldId id="293" r:id="rId30"/>
    <p:sldId id="285" r:id="rId31"/>
    <p:sldId id="296" r:id="rId32"/>
    <p:sldId id="288" r:id="rId33"/>
    <p:sldId id="287" r:id="rId34"/>
    <p:sldId id="289" r:id="rId35"/>
    <p:sldId id="290" r:id="rId36"/>
    <p:sldId id="286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 autoAdjust="0"/>
    <p:restoredTop sz="86418"/>
  </p:normalViewPr>
  <p:slideViewPr>
    <p:cSldViewPr snapToGrid="0" snapToObjects="1">
      <p:cViewPr>
        <p:scale>
          <a:sx n="110" d="100"/>
          <a:sy n="110" d="100"/>
        </p:scale>
        <p:origin x="54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6" b="39180"/>
          <a:stretch/>
        </p:blipFill>
        <p:spPr>
          <a:xfrm>
            <a:off x="636866" y="0"/>
            <a:ext cx="8686800" cy="5270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3" t="10197" r="3356" b="61321"/>
          <a:stretch/>
        </p:blipFill>
        <p:spPr>
          <a:xfrm rot="10800000">
            <a:off x="9875520" y="-1"/>
            <a:ext cx="2316480" cy="2929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31358" r="-16766" b="36252"/>
          <a:stretch/>
        </p:blipFill>
        <p:spPr>
          <a:xfrm>
            <a:off x="0" y="0"/>
            <a:ext cx="9022080" cy="5252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08427" y="2788024"/>
            <a:ext cx="11175146" cy="1565275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08427" y="4346575"/>
            <a:ext cx="11175146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6"/>
          <a:stretch/>
        </p:blipFill>
        <p:spPr>
          <a:xfrm>
            <a:off x="-3" y="802505"/>
            <a:ext cx="3914623" cy="57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60" y="5392458"/>
            <a:ext cx="6135028" cy="12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2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35334" r="53529"/>
          <a:stretch/>
        </p:blipFill>
        <p:spPr>
          <a:xfrm>
            <a:off x="8991966" y="0"/>
            <a:ext cx="3200034" cy="369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7" t="28669" b="29108"/>
          <a:stretch/>
        </p:blipFill>
        <p:spPr>
          <a:xfrm>
            <a:off x="0" y="1523999"/>
            <a:ext cx="931804" cy="2895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3" t="64444"/>
          <a:stretch/>
        </p:blipFill>
        <p:spPr>
          <a:xfrm rot="10800000">
            <a:off x="10058400" y="4419600"/>
            <a:ext cx="2133600" cy="243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3660" r="8187" b="60000"/>
          <a:stretch/>
        </p:blipFill>
        <p:spPr>
          <a:xfrm rot="10800000">
            <a:off x="10287001" y="1524000"/>
            <a:ext cx="1904999" cy="2492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7432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505E88-E657-4948-9D9D-FBB316EDA09D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177451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8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061624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06162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6" t="25165" b="423"/>
          <a:stretch/>
        </p:blipFill>
        <p:spPr>
          <a:xfrm>
            <a:off x="0" y="-15875"/>
            <a:ext cx="2303404" cy="5537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3" t="64444"/>
          <a:stretch/>
        </p:blipFill>
        <p:spPr>
          <a:xfrm rot="10800000">
            <a:off x="10058400" y="4419600"/>
            <a:ext cx="21336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0" t="3660" r="8187" b="60000"/>
          <a:stretch/>
        </p:blipFill>
        <p:spPr>
          <a:xfrm rot="10800000">
            <a:off x="10252075" y="-15875"/>
            <a:ext cx="1939925" cy="2492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6"/>
          <a:stretch/>
        </p:blipFill>
        <p:spPr>
          <a:xfrm>
            <a:off x="8042275" y="365125"/>
            <a:ext cx="4149725" cy="571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7432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505E88-E657-4948-9D9D-FBB316EDA09D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35334" r="53529"/>
          <a:stretch/>
        </p:blipFill>
        <p:spPr>
          <a:xfrm>
            <a:off x="8991966" y="0"/>
            <a:ext cx="3200034" cy="369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7" t="28669" b="29108"/>
          <a:stretch/>
        </p:blipFill>
        <p:spPr>
          <a:xfrm>
            <a:off x="0" y="1523999"/>
            <a:ext cx="931804" cy="2895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3" t="64444"/>
          <a:stretch/>
        </p:blipFill>
        <p:spPr>
          <a:xfrm rot="10800000">
            <a:off x="10058400" y="4419600"/>
            <a:ext cx="2133600" cy="2438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3660" r="8187" b="60000"/>
          <a:stretch/>
        </p:blipFill>
        <p:spPr>
          <a:xfrm rot="10800000">
            <a:off x="10287001" y="1524000"/>
            <a:ext cx="1904999" cy="249219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177451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7432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505E88-E657-4948-9D9D-FBB316EDA09D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35334" r="53529"/>
          <a:stretch/>
        </p:blipFill>
        <p:spPr>
          <a:xfrm>
            <a:off x="8991966" y="0"/>
            <a:ext cx="3200034" cy="369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7" t="28669" b="29108"/>
          <a:stretch/>
        </p:blipFill>
        <p:spPr>
          <a:xfrm>
            <a:off x="0" y="1523999"/>
            <a:ext cx="931804" cy="2895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3" t="64444"/>
          <a:stretch/>
        </p:blipFill>
        <p:spPr>
          <a:xfrm rot="10800000">
            <a:off x="10058400" y="4419600"/>
            <a:ext cx="2133600" cy="2438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3660" r="8187" b="60000"/>
          <a:stretch/>
        </p:blipFill>
        <p:spPr>
          <a:xfrm rot="10800000">
            <a:off x="10287001" y="1524000"/>
            <a:ext cx="1904999" cy="249219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177451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9736"/>
            <a:ext cx="5540374" cy="601662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1398"/>
            <a:ext cx="5540374" cy="3581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/>
          </p:nvPr>
        </p:nvSpPr>
        <p:spPr>
          <a:xfrm>
            <a:off x="6172200" y="1799736"/>
            <a:ext cx="5540374" cy="601662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401398"/>
            <a:ext cx="5540374" cy="3581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7432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505E88-E657-4948-9D9D-FBB316EDA09D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35334" r="53529"/>
          <a:stretch/>
        </p:blipFill>
        <p:spPr>
          <a:xfrm>
            <a:off x="8991966" y="0"/>
            <a:ext cx="3200034" cy="369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7" t="28669" b="29108"/>
          <a:stretch/>
        </p:blipFill>
        <p:spPr>
          <a:xfrm>
            <a:off x="0" y="1523999"/>
            <a:ext cx="931804" cy="289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3" t="64444"/>
          <a:stretch/>
        </p:blipFill>
        <p:spPr>
          <a:xfrm rot="10800000">
            <a:off x="10058400" y="4419600"/>
            <a:ext cx="21336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3660" r="8187" b="60000"/>
          <a:stretch/>
        </p:blipFill>
        <p:spPr>
          <a:xfrm rot="10800000">
            <a:off x="10287001" y="1524000"/>
            <a:ext cx="1904999" cy="24921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177451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7432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505E88-E657-4948-9D9D-FBB316EDA09D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9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7432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505E88-E657-4948-9D9D-FBB316EDA09D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4458789" cy="68580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20299" r="-540" b="9443"/>
          <a:stretch/>
        </p:blipFill>
        <p:spPr>
          <a:xfrm>
            <a:off x="-10886" y="0"/>
            <a:ext cx="31106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9" t="10358" b="-74"/>
          <a:stretch/>
        </p:blipFill>
        <p:spPr>
          <a:xfrm>
            <a:off x="0" y="0"/>
            <a:ext cx="1961356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82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98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4458789" cy="68580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20299" r="-540" b="9443"/>
          <a:stretch/>
        </p:blipFill>
        <p:spPr>
          <a:xfrm>
            <a:off x="-10886" y="0"/>
            <a:ext cx="311060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9" t="10358" b="-74"/>
          <a:stretch/>
        </p:blipFill>
        <p:spPr>
          <a:xfrm>
            <a:off x="0" y="0"/>
            <a:ext cx="1961356" cy="5791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5982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98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9" y="6337816"/>
            <a:ext cx="2133601" cy="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505E88-E657-4948-9D9D-FBB316EDA09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69F7F3E-02A6-1A47-B43A-ADC084658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cory@und.edu" TargetMode="External"/><Relationship Id="rId2" Type="http://schemas.openxmlformats.org/officeDocument/2006/relationships/hyperlink" Target="mailto:john.lee@und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opbox.med.und.edu/file" TargetMode="External"/><Relationship Id="rId4" Type="http://schemas.openxmlformats.org/officeDocument/2006/relationships/hyperlink" Target="mailto:UNDsmhsgraphics@UND.ed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27" y="2621772"/>
            <a:ext cx="11175146" cy="905199"/>
          </a:xfrm>
        </p:spPr>
        <p:txBody>
          <a:bodyPr/>
          <a:lstStyle/>
          <a:p>
            <a:r>
              <a:rPr lang="en-US" dirty="0"/>
              <a:t>Production Strategies for Research Posters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27" y="3735977"/>
            <a:ext cx="11175146" cy="1282546"/>
          </a:xfrm>
        </p:spPr>
        <p:txBody>
          <a:bodyPr>
            <a:noAutofit/>
          </a:bodyPr>
          <a:lstStyle/>
          <a:p>
            <a:r>
              <a:rPr lang="en-US" sz="2600" dirty="0"/>
              <a:t>Information Resources</a:t>
            </a:r>
            <a:br>
              <a:rPr lang="en-US" sz="2600" dirty="0"/>
            </a:br>
            <a:r>
              <a:rPr lang="en-US" sz="2600" b="1" dirty="0"/>
              <a:t>John Lee and Laura Stutrud</a:t>
            </a:r>
            <a:br>
              <a:rPr lang="en-US" sz="2600" b="1" dirty="0"/>
            </a:br>
            <a:r>
              <a:rPr lang="en-US" sz="2600" dirty="0"/>
              <a:t>Graphic Design Specialists</a:t>
            </a:r>
          </a:p>
        </p:txBody>
      </p:sp>
    </p:spTree>
    <p:extLst>
      <p:ext uri="{BB962C8B-B14F-4D97-AF65-F5344CB8AC3E}">
        <p14:creationId xmlns:p14="http://schemas.microsoft.com/office/powerpoint/2010/main" val="75865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Type in text boxes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It’s okay to paste </a:t>
            </a:r>
            <a:r>
              <a:rPr lang="en-US" b="1" dirty="0"/>
              <a:t>text</a:t>
            </a:r>
            <a:r>
              <a:rPr lang="en-US" dirty="0"/>
              <a:t> (not images) from word and other sources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Create charts and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Data</a:t>
            </a:r>
          </a:p>
        </p:txBody>
      </p:sp>
    </p:spTree>
    <p:extLst>
      <p:ext uri="{BB962C8B-B14F-4D97-AF65-F5344CB8AC3E}">
        <p14:creationId xmlns:p14="http://schemas.microsoft.com/office/powerpoint/2010/main" val="175071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825624"/>
            <a:ext cx="10789921" cy="50323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/>
              <a:t>Insert</a:t>
            </a:r>
            <a:r>
              <a:rPr lang="en-US" dirty="0"/>
              <a:t> photos and logos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Charts and graphs created in third party software need to be exported as a jpeg and inserted to your poster.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Pasted images are often linked to a file on the author’s computer and may disappear or fail to print when they are opened by the printer’s computer.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Images</a:t>
            </a:r>
          </a:p>
        </p:txBody>
      </p:sp>
    </p:spTree>
    <p:extLst>
      <p:ext uri="{BB962C8B-B14F-4D97-AF65-F5344CB8AC3E}">
        <p14:creationId xmlns:p14="http://schemas.microsoft.com/office/powerpoint/2010/main" val="351275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3981797" cy="42094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Click the “Insert” tab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Click “Picture”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Browse to the image location and place it on your slide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1" b="21092"/>
          <a:stretch/>
        </p:blipFill>
        <p:spPr>
          <a:xfrm>
            <a:off x="4563964" y="1932015"/>
            <a:ext cx="7166035" cy="40198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877692" y="1932015"/>
            <a:ext cx="700148" cy="712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4"/>
            <a:ext cx="10515600" cy="5032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Posters are printed large and require high-resolution images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Don’t download small internet images to use in your poster and expect them to look sharp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Image sizes should be at least 1000 pixels x 1000 pixels (that is approximately 3”x3” at print resolution).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Internet images may also be copyrighted (don’t steal!)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Resolution</a:t>
            </a:r>
          </a:p>
        </p:txBody>
      </p:sp>
    </p:spTree>
    <p:extLst>
      <p:ext uri="{BB962C8B-B14F-4D97-AF65-F5344CB8AC3E}">
        <p14:creationId xmlns:p14="http://schemas.microsoft.com/office/powerpoint/2010/main" val="291063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4"/>
            <a:ext cx="11302679" cy="46250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General Rules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Nothing too busy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Avoid intense gradients – these tend to cause printing issues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Dark text on a light background is easier to read in printed materials.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 data should be the star, not the background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Backgrounds</a:t>
            </a:r>
          </a:p>
        </p:txBody>
      </p:sp>
    </p:spTree>
    <p:extLst>
      <p:ext uri="{BB962C8B-B14F-4D97-AF65-F5344CB8AC3E}">
        <p14:creationId xmlns:p14="http://schemas.microsoft.com/office/powerpoint/2010/main" val="424802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1485842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Several pre-designed slides are available.</a:t>
            </a:r>
            <a:br>
              <a:rPr lang="en-US" dirty="0"/>
            </a:br>
            <a:r>
              <a:rPr lang="en-US" dirty="0"/>
              <a:t>Some are better for posters than others – choose simplistic designs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 designs can be edited (usually in the master pages).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Discover your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97"/>
          <a:stretch/>
        </p:blipFill>
        <p:spPr>
          <a:xfrm>
            <a:off x="602292" y="5051858"/>
            <a:ext cx="10777832" cy="9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8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47996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Text size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Text set at 72 point is almost 1 inch tall (X-height)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Body text should be 24–34 point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If a poster is doubled in size when printed, the text will also be twice as large (20 pt. text becomes 40 pt.)</a:t>
            </a:r>
          </a:p>
          <a:p>
            <a:pPr marL="233363" lvl="1" indent="-233363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Not too much text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Can data be expressed through photos or graphs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50% text and 50% images is a good blend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guidelines</a:t>
            </a:r>
          </a:p>
        </p:txBody>
      </p:sp>
    </p:spTree>
    <p:extLst>
      <p:ext uri="{BB962C8B-B14F-4D97-AF65-F5344CB8AC3E}">
        <p14:creationId xmlns:p14="http://schemas.microsoft.com/office/powerpoint/2010/main" val="348937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9177252" cy="240555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Text boxes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Lines and arrows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Fonts, text size, paragraph alignment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Home Tab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4250797"/>
            <a:ext cx="11167226" cy="12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2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1" r="24092" b="61375"/>
          <a:stretch/>
        </p:blipFill>
        <p:spPr>
          <a:xfrm>
            <a:off x="7390014" y="2121925"/>
            <a:ext cx="4122422" cy="35057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Colors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825624"/>
            <a:ext cx="6550430" cy="491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Choose colors from the “Shape Fill” and “Shape Outline” on the </a:t>
            </a:r>
            <a:r>
              <a:rPr lang="en-US" b="1" dirty="0"/>
              <a:t>home</a:t>
            </a:r>
            <a:r>
              <a:rPr lang="en-US" dirty="0"/>
              <a:t> tab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There are theme colors and standard colors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Can customize colors from “More Fill Colors?</a:t>
            </a:r>
          </a:p>
        </p:txBody>
      </p:sp>
    </p:spTree>
    <p:extLst>
      <p:ext uri="{BB962C8B-B14F-4D97-AF65-F5344CB8AC3E}">
        <p14:creationId xmlns:p14="http://schemas.microsoft.com/office/powerpoint/2010/main" val="234503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7124008" cy="369402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Create custom colors using RGB values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 RGB value of UND’s Green is 0/154/68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Colors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9" t="30444" r="28708" b="29788"/>
          <a:stretch/>
        </p:blipFill>
        <p:spPr>
          <a:xfrm>
            <a:off x="8246226" y="1825625"/>
            <a:ext cx="3325090" cy="42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6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 will focus on PowerPoint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If using other software, I recommend that the software can: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Save files as .pdf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Dimensions (width x height) can be set.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Software is used to build posters</a:t>
            </a:r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2836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Edits Graphics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Crop Tools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Align and Rotate Tools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Group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Format Tab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642"/>
          <a:stretch/>
        </p:blipFill>
        <p:spPr bwMode="auto">
          <a:xfrm>
            <a:off x="509674" y="5009744"/>
            <a:ext cx="11061642" cy="7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32370" y="5083839"/>
            <a:ext cx="3402279" cy="757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14602" y="4837142"/>
            <a:ext cx="682336" cy="757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5" t="1836" r="38966" b="95538"/>
          <a:stretch>
            <a:fillRect/>
          </a:stretch>
        </p:blipFill>
        <p:spPr bwMode="auto">
          <a:xfrm>
            <a:off x="2833646" y="2764964"/>
            <a:ext cx="356263" cy="4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4" t="1765" r="43205" b="95505"/>
          <a:stretch>
            <a:fillRect/>
          </a:stretch>
        </p:blipFill>
        <p:spPr bwMode="auto">
          <a:xfrm>
            <a:off x="5893234" y="3496642"/>
            <a:ext cx="8858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3" t="1534" r="37231" b="95560"/>
          <a:stretch>
            <a:fillRect/>
          </a:stretch>
        </p:blipFill>
        <p:spPr bwMode="auto">
          <a:xfrm>
            <a:off x="4713015" y="3484736"/>
            <a:ext cx="70485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1" t="1534" r="39491" b="95488"/>
          <a:stretch>
            <a:fillRect/>
          </a:stretch>
        </p:blipFill>
        <p:spPr bwMode="auto">
          <a:xfrm>
            <a:off x="2991024" y="4160657"/>
            <a:ext cx="7524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unwanted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26" y="2674144"/>
            <a:ext cx="3429000" cy="349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31653" r="38889" b="21141"/>
          <a:stretch>
            <a:fillRect/>
          </a:stretch>
        </p:blipFill>
        <p:spPr bwMode="auto">
          <a:xfrm>
            <a:off x="7456544" y="3463636"/>
            <a:ext cx="1371600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98524" y="4332982"/>
            <a:ext cx="60960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9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7" b="68274"/>
          <a:stretch/>
        </p:blipFill>
        <p:spPr bwMode="auto">
          <a:xfrm>
            <a:off x="1230284" y="1938251"/>
            <a:ext cx="9115425" cy="397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6666808" cy="884324"/>
          </a:xfrm>
        </p:spPr>
        <p:txBody>
          <a:bodyPr/>
          <a:lstStyle/>
          <a:p>
            <a:r>
              <a:rPr lang="en-US" dirty="0"/>
              <a:t>Aligning Text boxes and shapes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5895" y="3065463"/>
            <a:ext cx="2743200" cy="97313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lIns="91403" tIns="45702" rIns="91403" bIns="45702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Introduction</a:t>
            </a:r>
          </a:p>
          <a:p>
            <a:pPr lvl="1">
              <a:defRPr/>
            </a:pPr>
            <a:r>
              <a:rPr lang="en-US" sz="1400" dirty="0">
                <a:solidFill>
                  <a:schemeClr val="bg1"/>
                </a:solidFill>
              </a:rPr>
              <a:t>text</a:t>
            </a:r>
          </a:p>
          <a:p>
            <a:pPr lvl="1">
              <a:defRPr/>
            </a:pPr>
            <a:r>
              <a:rPr lang="en-US" sz="1400" dirty="0">
                <a:solidFill>
                  <a:schemeClr val="bg1"/>
                </a:solidFill>
              </a:rPr>
              <a:t>text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457017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0770" y="5029200"/>
            <a:ext cx="3208338" cy="868363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chemeClr val="bg1"/>
                </a:solidFill>
              </a:rPr>
              <a:t>Conclusions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solidFill>
                  <a:schemeClr val="bg1"/>
                </a:solidFill>
              </a:rPr>
              <a:t>even more lots of text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solidFill>
                  <a:schemeClr val="bg1"/>
                </a:solidFill>
              </a:rPr>
              <a:t>even more lots of text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0333" y="2552700"/>
            <a:ext cx="2286000" cy="3048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Discussion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0720" y="4343400"/>
            <a:ext cx="2286000" cy="3048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Method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797270" y="3217863"/>
            <a:ext cx="2743200" cy="97313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lIns="91403" tIns="45702" rIns="91403" bIns="45702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Introduction</a:t>
            </a:r>
          </a:p>
          <a:p>
            <a:pPr lvl="1">
              <a:defRPr/>
            </a:pPr>
            <a:r>
              <a:rPr lang="en-US" sz="1400" dirty="0">
                <a:solidFill>
                  <a:schemeClr val="bg1"/>
                </a:solidFill>
              </a:rPr>
              <a:t>text</a:t>
            </a:r>
          </a:p>
          <a:p>
            <a:pPr lvl="1">
              <a:defRPr/>
            </a:pPr>
            <a:r>
              <a:rPr lang="en-US" sz="1400" dirty="0">
                <a:solidFill>
                  <a:schemeClr val="bg1"/>
                </a:solidFill>
              </a:rPr>
              <a:t>text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457017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97270" y="5181600"/>
            <a:ext cx="3208338" cy="868363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chemeClr val="bg1"/>
                </a:solidFill>
              </a:rPr>
              <a:t>Conclusions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solidFill>
                  <a:schemeClr val="bg1"/>
                </a:solidFill>
              </a:rPr>
              <a:t>even more lots of text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solidFill>
                  <a:schemeClr val="bg1"/>
                </a:solidFill>
              </a:rPr>
              <a:t>even more lots of text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7270" y="2705100"/>
            <a:ext cx="2286000" cy="3048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7270" y="4495800"/>
            <a:ext cx="2286000" cy="3048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Method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70170" y="4038600"/>
            <a:ext cx="60960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0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Spaces text boxes and shapes evenly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28256"/>
          <a:stretch>
            <a:fillRect/>
          </a:stretch>
        </p:blipFill>
        <p:spPr bwMode="auto">
          <a:xfrm>
            <a:off x="2471738" y="4296295"/>
            <a:ext cx="1174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0"/>
          <a:stretch>
            <a:fillRect/>
          </a:stretch>
        </p:blipFill>
        <p:spPr bwMode="auto">
          <a:xfrm>
            <a:off x="1512888" y="3107258"/>
            <a:ext cx="10747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6" r="21399"/>
          <a:stretch>
            <a:fillRect/>
          </a:stretch>
        </p:blipFill>
        <p:spPr bwMode="auto">
          <a:xfrm>
            <a:off x="3390900" y="3600970"/>
            <a:ext cx="11049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76800" y="4399483"/>
            <a:ext cx="60960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28256"/>
          <a:stretch>
            <a:fillRect/>
          </a:stretch>
        </p:blipFill>
        <p:spPr bwMode="auto">
          <a:xfrm>
            <a:off x="7151688" y="3829570"/>
            <a:ext cx="1173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0"/>
          <a:stretch>
            <a:fillRect/>
          </a:stretch>
        </p:blipFill>
        <p:spPr bwMode="auto">
          <a:xfrm>
            <a:off x="5905500" y="3839095"/>
            <a:ext cx="10747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6" r="21399"/>
          <a:stretch>
            <a:fillRect/>
          </a:stretch>
        </p:blipFill>
        <p:spPr bwMode="auto">
          <a:xfrm>
            <a:off x="8496300" y="3808933"/>
            <a:ext cx="1104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3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1436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Links shapes, images, and/or text boxes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This can also be found in the </a:t>
            </a:r>
            <a:r>
              <a:rPr lang="en-US" b="1" dirty="0"/>
              <a:t>Home</a:t>
            </a:r>
            <a:r>
              <a:rPr lang="en-US" dirty="0"/>
              <a:t> tab under arrange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and Ungroup</a:t>
            </a:r>
          </a:p>
        </p:txBody>
      </p:sp>
    </p:spTree>
    <p:extLst>
      <p:ext uri="{BB962C8B-B14F-4D97-AF65-F5344CB8AC3E}">
        <p14:creationId xmlns:p14="http://schemas.microsoft.com/office/powerpoint/2010/main" val="852725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To add commands to your quick access toolbar: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Click the carrot at the top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Click “More Commands” from the dropdown list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“Popular Commands” is the default list to choose from. “All Commands” is a more comprehensive list of tools.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Select a command and click “Add” to have it available on the Quick Access Toolbar.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the Quick Access Toolbar</a:t>
            </a:r>
          </a:p>
        </p:txBody>
      </p:sp>
    </p:spTree>
    <p:extLst>
      <p:ext uri="{BB962C8B-B14F-4D97-AF65-F5344CB8AC3E}">
        <p14:creationId xmlns:p14="http://schemas.microsoft.com/office/powerpoint/2010/main" val="343721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the Quick Access Toolbar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4" b="8486"/>
          <a:stretch/>
        </p:blipFill>
        <p:spPr>
          <a:xfrm>
            <a:off x="457198" y="1832263"/>
            <a:ext cx="7540395" cy="49259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9254" y="1777422"/>
            <a:ext cx="211975" cy="275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20356" y="5054138"/>
            <a:ext cx="1465797" cy="276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79069" y="3429000"/>
            <a:ext cx="1208087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86153" y="4639512"/>
            <a:ext cx="748145" cy="512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88379"/>
            <a:ext cx="12192000" cy="1396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err="1"/>
              <a:t>Png</a:t>
            </a:r>
            <a:r>
              <a:rPr lang="en-US" dirty="0"/>
              <a:t> and gif files can be placed in a file without backgrounds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We can provide you with the .</a:t>
            </a:r>
            <a:r>
              <a:rPr lang="en-US" dirty="0" err="1"/>
              <a:t>png</a:t>
            </a:r>
            <a:r>
              <a:rPr lang="en-US" dirty="0"/>
              <a:t> logo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with backgrounds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D6A33C-F105-FDC0-BC69-049CDEFA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91" y="5046795"/>
            <a:ext cx="3416815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questions about tools or layout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9111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/>
              <a:t>Step 1: Determine the size of your poster!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There is no standard size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Boards could be 8’x4’, 40”x30”, or another size.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 poster could be portrait or landscape.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Does the printer have a size limit?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In Information Resources, our rolls of paper are 42” wide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ready to build my poster, what do I do?</a:t>
            </a:r>
          </a:p>
        </p:txBody>
      </p:sp>
    </p:spTree>
    <p:extLst>
      <p:ext uri="{BB962C8B-B14F-4D97-AF65-F5344CB8AC3E}">
        <p14:creationId xmlns:p14="http://schemas.microsoft.com/office/powerpoint/2010/main" val="3435132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46499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Information Resources prints UND School of Medicine &amp; Health Sciences Posters (one/event) for no charge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Email: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hlinkClick r:id="rId2"/>
              </a:rPr>
              <a:t>john.lee@UND.edu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hlinkClick r:id="rId3"/>
              </a:rPr>
              <a:t>laura.stutrud@UND.edu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hlinkClick r:id="rId4"/>
              </a:rPr>
              <a:t>UNDsmhsgraphics@UND.edu</a:t>
            </a:r>
            <a:endParaRPr lang="en-US" dirty="0"/>
          </a:p>
          <a:p>
            <a:pPr marL="233363" lvl="1" indent="-233363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Dropbox: </a:t>
            </a:r>
            <a:r>
              <a:rPr lang="en-US" dirty="0">
                <a:hlinkClick r:id="rId5"/>
              </a:rPr>
              <a:t>dropbox.med.UND.edu/file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Posters for print</a:t>
            </a:r>
          </a:p>
        </p:txBody>
      </p:sp>
    </p:spTree>
    <p:extLst>
      <p:ext uri="{BB962C8B-B14F-4D97-AF65-F5344CB8AC3E}">
        <p14:creationId xmlns:p14="http://schemas.microsoft.com/office/powerpoint/2010/main" val="328883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46499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Please provide the following information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What paper do you want your poster printed on?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Regular – can be recycled/environmentally friendly and perfect for one-time use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Polypropylene – cannot be recycled, does not tear or fade easily, best choice if using poster more than once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What paper do you want your poster printed on?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If you don’t specify which paper you want, we will print the poster on regular paper.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Name your poster: </a:t>
            </a:r>
            <a:br>
              <a:rPr lang="en-US" dirty="0"/>
            </a:br>
            <a:r>
              <a:rPr lang="en-US" b="1" dirty="0" err="1">
                <a:solidFill>
                  <a:srgbClr val="00B050"/>
                </a:solidFill>
              </a:rPr>
              <a:t>first.last_name.poster</a:t>
            </a:r>
            <a:r>
              <a:rPr lang="en-US" b="1" dirty="0">
                <a:solidFill>
                  <a:srgbClr val="00B050"/>
                </a:solidFill>
              </a:rPr>
              <a:t>/</a:t>
            </a:r>
            <a:r>
              <a:rPr lang="en-US" b="1" dirty="0" err="1">
                <a:solidFill>
                  <a:srgbClr val="00B050"/>
                </a:solidFill>
              </a:rPr>
              <a:t>eventinfo.Regular</a:t>
            </a:r>
            <a:r>
              <a:rPr lang="en-US" b="1" dirty="0">
                <a:solidFill>
                  <a:srgbClr val="00B050"/>
                </a:solidFill>
              </a:rPr>
              <a:t> (or) Poly.pptx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Example: laura.stutrud_BuildPoster_HowConference.poly.pptx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Posters for print</a:t>
            </a:r>
          </a:p>
        </p:txBody>
      </p:sp>
    </p:spTree>
    <p:extLst>
      <p:ext uri="{BB962C8B-B14F-4D97-AF65-F5344CB8AC3E}">
        <p14:creationId xmlns:p14="http://schemas.microsoft.com/office/powerpoint/2010/main" val="3254672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29269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Submitting a pdf (preferred way to receive posters)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Information Resources will print this file without a proof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Information Resources will not edit a pdf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Files should appear consistent on different computers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Please have only one slide in the poster file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Posters for print</a:t>
            </a:r>
          </a:p>
        </p:txBody>
      </p:sp>
    </p:spTree>
    <p:extLst>
      <p:ext uri="{BB962C8B-B14F-4D97-AF65-F5344CB8AC3E}">
        <p14:creationId xmlns:p14="http://schemas.microsoft.com/office/powerpoint/2010/main" val="2756315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149841" cy="4450484"/>
          </a:xfrm>
        </p:spPr>
        <p:txBody>
          <a:bodyPr>
            <a:normAutofit/>
          </a:bodyPr>
          <a:lstStyle/>
          <a:p>
            <a:pPr marL="227013" indent="-227013"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latin typeface="+mj-lt"/>
              </a:rPr>
              <a:t>Submit a PowerPoint file</a:t>
            </a:r>
          </a:p>
          <a:p>
            <a:pPr marL="685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+mj-lt"/>
                <a:ea typeface="Aptos" panose="020B0004020202020204" pitchFamily="34" charset="0"/>
              </a:rPr>
              <a:t>PowerPoint files can appear differently when opened on different computers. We will accept the PowerPoint file. However, a PDF file is the best practice and has a quicker turnaround. We will provide you with a PDF proof if you send a .ppt or .pptx file.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latin typeface="+mj-lt"/>
              </a:rPr>
              <a:t>Please have only one slide in the poster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Posters For Print</a:t>
            </a:r>
          </a:p>
        </p:txBody>
      </p:sp>
    </p:spTree>
    <p:extLst>
      <p:ext uri="{BB962C8B-B14F-4D97-AF65-F5344CB8AC3E}">
        <p14:creationId xmlns:p14="http://schemas.microsoft.com/office/powerpoint/2010/main" val="1284017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4"/>
            <a:ext cx="9177252" cy="48411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Fonts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Bullets (are they showing up how you built the poster?)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Super- or sub-scripts (are they still there?)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Images, charts, graphs (are they still there?)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Greek characters and symbols (are they still there?)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Spelling and typos (this is your last chance)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Colors (color looks different on monitors than when printed. Inks often appear darker.)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Proofing</a:t>
            </a:r>
          </a:p>
        </p:txBody>
      </p:sp>
    </p:spTree>
    <p:extLst>
      <p:ext uri="{BB962C8B-B14F-4D97-AF65-F5344CB8AC3E}">
        <p14:creationId xmlns:p14="http://schemas.microsoft.com/office/powerpoint/2010/main" val="2498904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45834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Information Resources prints on 42”-wide rolls of paper (1/2” is needed for grip – an unprintable area on the margins).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Regular paper: a green option for printing.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Acid-free polypropylene/Archival: tear-resistant and longer lasting. Inks often appear a little brighter and grays a little more true.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Both options are printed on the same machine with the same pigment-based inks.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Resources Print Options</a:t>
            </a:r>
          </a:p>
        </p:txBody>
      </p:sp>
    </p:spTree>
    <p:extLst>
      <p:ext uri="{BB962C8B-B14F-4D97-AF65-F5344CB8AC3E}">
        <p14:creationId xmlns:p14="http://schemas.microsoft.com/office/powerpoint/2010/main" val="926381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UND Duplicating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EERC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FedEx on Columbia Rd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Online vendors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Print Vendors</a:t>
            </a:r>
          </a:p>
        </p:txBody>
      </p:sp>
    </p:spTree>
    <p:extLst>
      <p:ext uri="{BB962C8B-B14F-4D97-AF65-F5344CB8AC3E}">
        <p14:creationId xmlns:p14="http://schemas.microsoft.com/office/powerpoint/2010/main" val="54443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3263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1" y="2092526"/>
            <a:ext cx="6493609" cy="39599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4"/>
            <a:ext cx="4472248" cy="43590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In PowerPoint, click on the “Design” tab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Click “Slide Size”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Click “Custom Slide Size”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Enter the width and height values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Summer institute posters are 56” wide x 41” high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size of your poster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669063" y="2136834"/>
            <a:ext cx="5334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0605655" y="2142376"/>
            <a:ext cx="6096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562072" y="3679166"/>
            <a:ext cx="914400" cy="786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825626"/>
            <a:ext cx="11734802" cy="2114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700" dirty="0"/>
              <a:t>There may be templates available for you to use.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700" dirty="0"/>
              <a:t>med.UND.edu/information-resources/branding-and-templates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700" dirty="0"/>
              <a:t>Do not adjust colors/positions, etc. of branding elements on the template.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template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3"/>
          <a:stretch/>
        </p:blipFill>
        <p:spPr>
          <a:xfrm>
            <a:off x="734293" y="3943832"/>
            <a:ext cx="4312269" cy="1753793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197033" y="3943831"/>
            <a:ext cx="6655444" cy="211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700" dirty="0"/>
              <a:t>You aren’t required to use the template, but you are encouraged to use them. Overall background gradients have caused printing issues.</a:t>
            </a:r>
          </a:p>
        </p:txBody>
      </p:sp>
    </p:spTree>
    <p:extLst>
      <p:ext uri="{BB962C8B-B14F-4D97-AF65-F5344CB8AC3E}">
        <p14:creationId xmlns:p14="http://schemas.microsoft.com/office/powerpoint/2010/main" val="68460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Don’t start with the default 13.333”x7.5” size and expect the poster to print large.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Common issues with resizing the poster after it’s built: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Images (including logos) don’t maintain their proportions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Text may have to be resized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Charts and graphs may have to be adjusted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adjusting the size</a:t>
            </a:r>
          </a:p>
        </p:txBody>
      </p:sp>
    </p:spTree>
    <p:extLst>
      <p:ext uri="{BB962C8B-B14F-4D97-AF65-F5344CB8AC3E}">
        <p14:creationId xmlns:p14="http://schemas.microsoft.com/office/powerpoint/2010/main" val="165285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8312728" cy="41678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PowerPoint limits the slide sizes to 56”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To make a larger poster, the poster </a:t>
            </a:r>
            <a:br>
              <a:rPr lang="en-US" dirty="0"/>
            </a:br>
            <a:r>
              <a:rPr lang="en-US" dirty="0"/>
              <a:t>can be built proportionally smaller </a:t>
            </a:r>
            <a:br>
              <a:rPr lang="en-US" dirty="0"/>
            </a:br>
            <a:r>
              <a:rPr lang="en-US" dirty="0"/>
              <a:t>(i.e. half-sized) – just be sure that </a:t>
            </a:r>
            <a:br>
              <a:rPr lang="en-US" dirty="0"/>
            </a:br>
            <a:r>
              <a:rPr lang="en-US" dirty="0"/>
              <a:t>the person printing the poster</a:t>
            </a:r>
            <a:br>
              <a:rPr lang="en-US" dirty="0"/>
            </a:br>
            <a:r>
              <a:rPr lang="en-US" dirty="0"/>
              <a:t>knows and is willing to print the poster larger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size limitation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t="46950" r="40112" b="29053"/>
          <a:stretch/>
        </p:blipFill>
        <p:spPr>
          <a:xfrm>
            <a:off x="7090757" y="2787233"/>
            <a:ext cx="4347556" cy="2358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7680741" y="4095395"/>
            <a:ext cx="2444159" cy="3985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25625"/>
            <a:ext cx="10515600" cy="19014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Please size posters correctly! Other than the poster’s message (data and research) this is perhaps the most important part of poster creation!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Size</a:t>
            </a:r>
          </a:p>
        </p:txBody>
      </p:sp>
    </p:spTree>
    <p:extLst>
      <p:ext uri="{BB962C8B-B14F-4D97-AF65-F5344CB8AC3E}">
        <p14:creationId xmlns:p14="http://schemas.microsoft.com/office/powerpoint/2010/main" val="100437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anyone have any 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on initial set-up?</a:t>
            </a:r>
          </a:p>
        </p:txBody>
      </p:sp>
    </p:spTree>
    <p:extLst>
      <p:ext uri="{BB962C8B-B14F-4D97-AF65-F5344CB8AC3E}">
        <p14:creationId xmlns:p14="http://schemas.microsoft.com/office/powerpoint/2010/main" val="126661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1397</Words>
  <Application>Microsoft Office PowerPoint</Application>
  <PresentationFormat>Widescreen</PresentationFormat>
  <Paragraphs>173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Arial</vt:lpstr>
      <vt:lpstr>Office Theme</vt:lpstr>
      <vt:lpstr>Production Strategies for Research Posters</vt:lpstr>
      <vt:lpstr>What Software is used to build posters</vt:lpstr>
      <vt:lpstr>I’m ready to build my poster, what do I do?</vt:lpstr>
      <vt:lpstr>Setting the size of your poster</vt:lpstr>
      <vt:lpstr>Using a template</vt:lpstr>
      <vt:lpstr>Issues with adjusting the size</vt:lpstr>
      <vt:lpstr>PowerPoint size limitation</vt:lpstr>
      <vt:lpstr>Poster Size</vt:lpstr>
      <vt:lpstr>Questions on initial set-up?</vt:lpstr>
      <vt:lpstr>Adding Data</vt:lpstr>
      <vt:lpstr>Inserting Images</vt:lpstr>
      <vt:lpstr>Inserting Images</vt:lpstr>
      <vt:lpstr>Image Resolution</vt:lpstr>
      <vt:lpstr>Adjusting Backgrounds</vt:lpstr>
      <vt:lpstr>Design Tab</vt:lpstr>
      <vt:lpstr>Text guidelines</vt:lpstr>
      <vt:lpstr>The Home Tab</vt:lpstr>
      <vt:lpstr>Customizing Colors</vt:lpstr>
      <vt:lpstr>Customizing Colors</vt:lpstr>
      <vt:lpstr>The Format Tab</vt:lpstr>
      <vt:lpstr>Crop</vt:lpstr>
      <vt:lpstr>Align Options</vt:lpstr>
      <vt:lpstr>Align</vt:lpstr>
      <vt:lpstr>Distribute</vt:lpstr>
      <vt:lpstr>Group and Ungroup</vt:lpstr>
      <vt:lpstr>Customizing the Quick Access Toolbar</vt:lpstr>
      <vt:lpstr>Customizing the Quick Access Toolbar</vt:lpstr>
      <vt:lpstr>Logos with backgrounds</vt:lpstr>
      <vt:lpstr>Questions</vt:lpstr>
      <vt:lpstr>Submitting Posters for print</vt:lpstr>
      <vt:lpstr>Submitting Posters for print</vt:lpstr>
      <vt:lpstr>Submitting Posters for print</vt:lpstr>
      <vt:lpstr>Submitting Posters For Print</vt:lpstr>
      <vt:lpstr>Proofing</vt:lpstr>
      <vt:lpstr>Information Resources Print Options</vt:lpstr>
      <vt:lpstr>Other Print Vendors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Kunz</dc:creator>
  <cp:lastModifiedBy>Stutrud, Laura</cp:lastModifiedBy>
  <cp:revision>66</cp:revision>
  <dcterms:created xsi:type="dcterms:W3CDTF">2017-10-06T18:53:50Z</dcterms:created>
  <dcterms:modified xsi:type="dcterms:W3CDTF">2024-07-12T20:32:59Z</dcterms:modified>
</cp:coreProperties>
</file>