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63" r:id="rId5"/>
    <p:sldId id="261" r:id="rId6"/>
  </p:sldIdLst>
  <p:sldSz cx="24387175" cy="13716000"/>
  <p:notesSz cx="9359900" cy="14859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2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96361" algn="l" rtl="0" fontAlgn="base">
      <a:spcBef>
        <a:spcPct val="0"/>
      </a:spcBef>
      <a:spcAft>
        <a:spcPct val="0"/>
      </a:spcAft>
      <a:defRPr sz="42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392722" algn="l" rtl="0" fontAlgn="base">
      <a:spcBef>
        <a:spcPct val="0"/>
      </a:spcBef>
      <a:spcAft>
        <a:spcPct val="0"/>
      </a:spcAft>
      <a:defRPr sz="42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589083" algn="l" rtl="0" fontAlgn="base">
      <a:spcBef>
        <a:spcPct val="0"/>
      </a:spcBef>
      <a:spcAft>
        <a:spcPct val="0"/>
      </a:spcAft>
      <a:defRPr sz="42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785445" algn="l" rtl="0" fontAlgn="base">
      <a:spcBef>
        <a:spcPct val="0"/>
      </a:spcBef>
      <a:spcAft>
        <a:spcPct val="0"/>
      </a:spcAft>
      <a:defRPr sz="42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981806" algn="l" defTabSz="392722" rtl="0" eaLnBrk="1" latinLnBrk="0" hangingPunct="1">
      <a:defRPr sz="42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1178167" algn="l" defTabSz="392722" rtl="0" eaLnBrk="1" latinLnBrk="0" hangingPunct="1">
      <a:defRPr sz="42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1374528" algn="l" defTabSz="392722" rtl="0" eaLnBrk="1" latinLnBrk="0" hangingPunct="1">
      <a:defRPr sz="42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1570890" algn="l" defTabSz="392722" rtl="0" eaLnBrk="1" latinLnBrk="0" hangingPunct="1">
      <a:defRPr sz="42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44"/>
    <a:srgbClr val="F6F2EE"/>
    <a:srgbClr val="F3EEE9"/>
    <a:srgbClr val="E0D2C6"/>
    <a:srgbClr val="A3C6CD"/>
    <a:srgbClr val="006600"/>
    <a:srgbClr val="E9FFE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246" autoAdjust="0"/>
  </p:normalViewPr>
  <p:slideViewPr>
    <p:cSldViewPr>
      <p:cViewPr varScale="1">
        <p:scale>
          <a:sx n="50" d="100"/>
          <a:sy n="50" d="100"/>
        </p:scale>
        <p:origin x="966" y="72"/>
      </p:cViewPr>
      <p:guideLst>
        <p:guide orient="horz" pos="4320"/>
        <p:guide pos="76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9253731343283584E-2"/>
          <c:y val="2.1505376344086023E-2"/>
          <c:w val="0.85671641791044773"/>
          <c:h val="0.9075268817204300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A3C6CD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5D-4655-B1AC-F1727C6FD96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rgbClr val="E0D2C6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5D-4655-B1AC-F1727C6FD96D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bg1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5D-4655-B1AC-F1727C6FD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28867680"/>
        <c:axId val="328868240"/>
        <c:axId val="0"/>
      </c:bar3DChart>
      <c:catAx>
        <c:axId val="32886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60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Helvetica" panose="020B0604020202020204" pitchFamily="34" charset="0"/>
                <a:ea typeface="Arial"/>
                <a:cs typeface="Arial"/>
              </a:defRPr>
            </a:pPr>
            <a:endParaRPr lang="en-US"/>
          </a:p>
        </c:txPr>
        <c:crossAx val="328868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8868240"/>
        <c:scaling>
          <c:orientation val="minMax"/>
        </c:scaling>
        <c:delete val="0"/>
        <c:axPos val="l"/>
        <c:majorGridlines>
          <c:spPr>
            <a:ln w="6035">
              <a:solidFill>
                <a:schemeClr val="bg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60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Helvetica" panose="020B0604020202020204" pitchFamily="34" charset="0"/>
                <a:ea typeface="Arial"/>
                <a:cs typeface="Arial"/>
              </a:defRPr>
            </a:pPr>
            <a:endParaRPr lang="en-US"/>
          </a:p>
        </c:txPr>
        <c:crossAx val="328867680"/>
        <c:crosses val="autoZero"/>
        <c:crossBetween val="between"/>
      </c:valAx>
      <c:spPr>
        <a:noFill/>
        <a:ln w="48279">
          <a:noFill/>
        </a:ln>
      </c:spPr>
    </c:plotArea>
    <c:legend>
      <c:legendPos val="r"/>
      <c:layout>
        <c:manualLayout>
          <c:xMode val="edge"/>
          <c:yMode val="edge"/>
          <c:x val="0.87747589962469641"/>
          <c:y val="0.45376344086021503"/>
          <c:w val="0.11655392229008757"/>
          <c:h val="0.1965623627901531"/>
        </c:manualLayout>
      </c:layout>
      <c:overlay val="0"/>
      <c:spPr>
        <a:noFill/>
        <a:ln w="6035">
          <a:solidFill>
            <a:schemeClr val="bg1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chemeClr val="bg1"/>
              </a:solidFill>
              <a:latin typeface="Helvetica" panose="020B060402020202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4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725978647686826E-2"/>
          <c:y val="0.26832460732984292"/>
          <c:w val="0.79537366548042687"/>
          <c:h val="0.46465968586387435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008000"/>
            </a:solidFill>
            <a:ln w="12700">
              <a:solidFill>
                <a:schemeClr val="tx1"/>
              </a:solidFill>
              <a:prstDash val="solid"/>
            </a:ln>
          </c:spPr>
          <c:explosion val="2"/>
          <c:dPt>
            <c:idx val="0"/>
            <c:bubble3D val="0"/>
            <c:spPr>
              <a:solidFill>
                <a:srgbClr val="A3C6CD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886-479D-A1C7-6B95FB1D3910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886-479D-A1C7-6B95FB1D3910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886-479D-A1C7-6B95FB1D3910}"/>
              </c:ext>
            </c:extLst>
          </c:dPt>
          <c:dPt>
            <c:idx val="3"/>
            <c:bubble3D val="0"/>
            <c:spPr>
              <a:solidFill>
                <a:srgbClr val="E0D2C6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886-479D-A1C7-6B95FB1D3910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886-479D-A1C7-6B95FB1D391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0886-479D-A1C7-6B95FB1D3910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B-0886-479D-A1C7-6B95FB1D3910}"/>
              </c:ext>
            </c:extLst>
          </c:dPt>
          <c:dPt>
            <c:idx val="2"/>
            <c:bubble3D val="0"/>
            <c:spPr>
              <a:solidFill>
                <a:schemeClr val="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0886-479D-A1C7-6B95FB1D3910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0886-479D-A1C7-6B95FB1D3910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886-479D-A1C7-6B95FB1D391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hlink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2-0886-479D-A1C7-6B95FB1D39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4-0886-479D-A1C7-6B95FB1D3910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5-0886-479D-A1C7-6B95FB1D3910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7-0886-479D-A1C7-6B95FB1D3910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0886-479D-A1C7-6B95FB1D3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86399365641747061"/>
          <c:y val="0.35527788571587721"/>
          <c:w val="0.13244769831643402"/>
          <c:h val="0.34627761649689071"/>
        </c:manualLayout>
      </c:layout>
      <c:overlay val="0"/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Helvetica" panose="020B060402020202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9253731343283584E-2"/>
          <c:y val="2.1505376344086023E-2"/>
          <c:w val="0.85671641791044773"/>
          <c:h val="0.9075268817204300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A3C6CD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25-45F1-8737-F2F1F08E1F3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rgbClr val="E0D2C6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25-45F1-8737-F2F1F08E1F3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rgbClr val="009A44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25-45F1-8737-F2F1F08E1F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756693328"/>
        <c:axId val="756693888"/>
        <c:axId val="0"/>
      </c:bar3DChart>
      <c:catAx>
        <c:axId val="75669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60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Helvetica" panose="020B0604020202020204" pitchFamily="34" charset="0"/>
                <a:ea typeface="Arial"/>
                <a:cs typeface="Arial"/>
              </a:defRPr>
            </a:pPr>
            <a:endParaRPr lang="en-US"/>
          </a:p>
        </c:txPr>
        <c:crossAx val="756693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6693888"/>
        <c:scaling>
          <c:orientation val="minMax"/>
        </c:scaling>
        <c:delete val="0"/>
        <c:axPos val="l"/>
        <c:majorGridlines>
          <c:spPr>
            <a:ln w="6035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60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Helvetica" panose="020B0604020202020204" pitchFamily="34" charset="0"/>
                <a:ea typeface="Arial"/>
                <a:cs typeface="Arial"/>
              </a:defRPr>
            </a:pPr>
            <a:endParaRPr lang="en-US"/>
          </a:p>
        </c:txPr>
        <c:crossAx val="756693328"/>
        <c:crosses val="autoZero"/>
        <c:crossBetween val="between"/>
      </c:valAx>
      <c:spPr>
        <a:noFill/>
        <a:ln w="48279">
          <a:noFill/>
        </a:ln>
      </c:spPr>
    </c:plotArea>
    <c:legend>
      <c:legendPos val="r"/>
      <c:layout>
        <c:manualLayout>
          <c:xMode val="edge"/>
          <c:yMode val="edge"/>
          <c:x val="0.87747589962469641"/>
          <c:y val="0.45376344086021503"/>
          <c:w val="0.11655392229008757"/>
          <c:h val="0.1965623627901531"/>
        </c:manualLayout>
      </c:layout>
      <c:overlay val="0"/>
      <c:spPr>
        <a:noFill/>
        <a:ln w="6035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Helvetica" panose="020B060402020202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4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725978647686826E-2"/>
          <c:y val="0.26832460732984292"/>
          <c:w val="0.79537366548042687"/>
          <c:h val="0.46465968586387435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008000"/>
            </a:solidFill>
            <a:ln w="12700">
              <a:solidFill>
                <a:schemeClr val="tx1"/>
              </a:solidFill>
              <a:prstDash val="solid"/>
            </a:ln>
          </c:spPr>
          <c:explosion val="2"/>
          <c:dPt>
            <c:idx val="0"/>
            <c:bubble3D val="0"/>
            <c:spPr>
              <a:solidFill>
                <a:srgbClr val="A3C6CD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BD72-4F5B-82A0-AADFBA292620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BD72-4F5B-82A0-AADFBA292620}"/>
              </c:ext>
            </c:extLst>
          </c:dPt>
          <c:dPt>
            <c:idx val="2"/>
            <c:bubble3D val="0"/>
            <c:spPr>
              <a:solidFill>
                <a:srgbClr val="009A44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BD72-4F5B-82A0-AADFBA292620}"/>
              </c:ext>
            </c:extLst>
          </c:dPt>
          <c:dPt>
            <c:idx val="3"/>
            <c:bubble3D val="0"/>
            <c:spPr>
              <a:solidFill>
                <a:srgbClr val="E0D2C6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BD72-4F5B-82A0-AADFBA292620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D72-4F5B-82A0-AADFBA29262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BD72-4F5B-82A0-AADFBA292620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B-BD72-4F5B-82A0-AADFBA292620}"/>
              </c:ext>
            </c:extLst>
          </c:dPt>
          <c:dPt>
            <c:idx val="2"/>
            <c:bubble3D val="0"/>
            <c:spPr>
              <a:solidFill>
                <a:schemeClr val="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BD72-4F5B-82A0-AADFBA292620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BD72-4F5B-82A0-AADFBA292620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D72-4F5B-82A0-AADFBA29262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hlink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2-BD72-4F5B-82A0-AADFBA2926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4-BD72-4F5B-82A0-AADFBA292620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5-BD72-4F5B-82A0-AADFBA292620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7-BD72-4F5B-82A0-AADFBA292620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BD72-4F5B-82A0-AADFBA2926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86399365641747061"/>
          <c:y val="0.35527788571587721"/>
          <c:w val="0.13244769831643402"/>
          <c:h val="0.34627761649689071"/>
        </c:manualLayout>
      </c:layout>
      <c:overlay val="0"/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Helvetica" panose="020B060402020202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9253731343283584E-2"/>
          <c:y val="2.1505376344086023E-2"/>
          <c:w val="0.85671641791044773"/>
          <c:h val="0.9075268817204300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A3C6CD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F4-48DB-9161-B8952B72171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rgbClr val="E0D2C6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F4-48DB-9161-B8952B72171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rgbClr val="009A44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F4-48DB-9161-B8952B7217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629724144"/>
        <c:axId val="629724704"/>
        <c:axId val="0"/>
      </c:bar3DChart>
      <c:catAx>
        <c:axId val="62972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60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Helvetica" panose="020B0604020202020204" pitchFamily="34" charset="0"/>
                <a:ea typeface="Arial"/>
                <a:cs typeface="Arial"/>
              </a:defRPr>
            </a:pPr>
            <a:endParaRPr lang="en-US"/>
          </a:p>
        </c:txPr>
        <c:crossAx val="629724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9724704"/>
        <c:scaling>
          <c:orientation val="minMax"/>
        </c:scaling>
        <c:delete val="0"/>
        <c:axPos val="l"/>
        <c:majorGridlines>
          <c:spPr>
            <a:ln w="6035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60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Helvetica" panose="020B0604020202020204" pitchFamily="34" charset="0"/>
                <a:ea typeface="Arial"/>
                <a:cs typeface="Arial"/>
              </a:defRPr>
            </a:pPr>
            <a:endParaRPr lang="en-US"/>
          </a:p>
        </c:txPr>
        <c:crossAx val="629724144"/>
        <c:crosses val="autoZero"/>
        <c:crossBetween val="between"/>
      </c:valAx>
      <c:spPr>
        <a:noFill/>
        <a:ln w="48279">
          <a:noFill/>
        </a:ln>
      </c:spPr>
    </c:plotArea>
    <c:legend>
      <c:legendPos val="r"/>
      <c:layout>
        <c:manualLayout>
          <c:xMode val="edge"/>
          <c:yMode val="edge"/>
          <c:x val="0.87747589962469641"/>
          <c:y val="0.45376344086021503"/>
          <c:w val="0.11655392229008757"/>
          <c:h val="0.1965623627901531"/>
        </c:manualLayout>
      </c:layout>
      <c:overlay val="0"/>
      <c:spPr>
        <a:noFill/>
        <a:ln w="6035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Helvetica" panose="020B060402020202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4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725978647686826E-2"/>
          <c:y val="0.26832460732984292"/>
          <c:w val="0.79537366548042687"/>
          <c:h val="0.46465968586387435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008000"/>
            </a:solidFill>
            <a:ln w="12700">
              <a:solidFill>
                <a:schemeClr val="tx1"/>
              </a:solidFill>
              <a:prstDash val="solid"/>
            </a:ln>
          </c:spPr>
          <c:explosion val="2"/>
          <c:dPt>
            <c:idx val="0"/>
            <c:bubble3D val="0"/>
            <c:spPr>
              <a:solidFill>
                <a:srgbClr val="A3C6CD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E46C-4E40-99EF-C9F964AFE4B9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E46C-4E40-99EF-C9F964AFE4B9}"/>
              </c:ext>
            </c:extLst>
          </c:dPt>
          <c:dPt>
            <c:idx val="2"/>
            <c:bubble3D val="0"/>
            <c:spPr>
              <a:solidFill>
                <a:srgbClr val="009A44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E46C-4E40-99EF-C9F964AFE4B9}"/>
              </c:ext>
            </c:extLst>
          </c:dPt>
          <c:dPt>
            <c:idx val="3"/>
            <c:bubble3D val="0"/>
            <c:spPr>
              <a:solidFill>
                <a:srgbClr val="E0D2C6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E46C-4E40-99EF-C9F964AFE4B9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46C-4E40-99EF-C9F964AFE4B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E46C-4E40-99EF-C9F964AFE4B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B-E46C-4E40-99EF-C9F964AFE4B9}"/>
              </c:ext>
            </c:extLst>
          </c:dPt>
          <c:dPt>
            <c:idx val="2"/>
            <c:bubble3D val="0"/>
            <c:spPr>
              <a:solidFill>
                <a:schemeClr val="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E46C-4E40-99EF-C9F964AFE4B9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E46C-4E40-99EF-C9F964AFE4B9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46C-4E40-99EF-C9F964AFE4B9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hlink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2-E46C-4E40-99EF-C9F964AFE4B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4-E46C-4E40-99EF-C9F964AFE4B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5-E46C-4E40-99EF-C9F964AFE4B9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7-E46C-4E40-99EF-C9F964AFE4B9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E46C-4E40-99EF-C9F964AFE4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86399365641747061"/>
          <c:y val="0.35527788571587721"/>
          <c:w val="0.13244769831643402"/>
          <c:h val="0.34627761649689071"/>
        </c:manualLayout>
      </c:layout>
      <c:overlay val="0"/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Helvetica" panose="020B060402020202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9253731343283584E-2"/>
          <c:y val="2.1505376344086023E-2"/>
          <c:w val="0.85671641791044773"/>
          <c:h val="0.9075268817204300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A3C6CD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81-4089-A6E0-3B182D04F41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rgbClr val="E0D2C6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81-4089-A6E0-3B182D04F419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rgbClr val="009A44"/>
            </a:solidFill>
            <a:ln w="2413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81-4089-A6E0-3B182D04F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27890912"/>
        <c:axId val="327889792"/>
        <c:axId val="0"/>
      </c:bar3DChart>
      <c:catAx>
        <c:axId val="327890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60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Helvetica" panose="020B0604020202020204" pitchFamily="34" charset="0"/>
                <a:ea typeface="Arial"/>
                <a:cs typeface="Arial"/>
              </a:defRPr>
            </a:pPr>
            <a:endParaRPr lang="en-US"/>
          </a:p>
        </c:txPr>
        <c:crossAx val="327889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7889792"/>
        <c:scaling>
          <c:orientation val="minMax"/>
        </c:scaling>
        <c:delete val="0"/>
        <c:axPos val="l"/>
        <c:majorGridlines>
          <c:spPr>
            <a:ln w="6035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60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Helvetica" panose="020B0604020202020204" pitchFamily="34" charset="0"/>
                <a:ea typeface="Arial"/>
                <a:cs typeface="Arial"/>
              </a:defRPr>
            </a:pPr>
            <a:endParaRPr lang="en-US"/>
          </a:p>
        </c:txPr>
        <c:crossAx val="327890912"/>
        <c:crosses val="autoZero"/>
        <c:crossBetween val="between"/>
      </c:valAx>
      <c:spPr>
        <a:noFill/>
        <a:ln w="48279">
          <a:noFill/>
        </a:ln>
      </c:spPr>
    </c:plotArea>
    <c:legend>
      <c:legendPos val="r"/>
      <c:layout>
        <c:manualLayout>
          <c:xMode val="edge"/>
          <c:yMode val="edge"/>
          <c:x val="0.87747589962469641"/>
          <c:y val="0.45376344086021503"/>
          <c:w val="0.11655392229008757"/>
          <c:h val="0.1965623627901531"/>
        </c:manualLayout>
      </c:layout>
      <c:overlay val="0"/>
      <c:spPr>
        <a:noFill/>
        <a:ln w="6035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Helvetica" panose="020B060402020202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4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725978647686826E-2"/>
          <c:y val="0.26832460732984292"/>
          <c:w val="0.79537366548042687"/>
          <c:h val="0.46465968586387435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008000"/>
            </a:solidFill>
            <a:ln w="12700">
              <a:solidFill>
                <a:schemeClr val="tx1"/>
              </a:solidFill>
              <a:prstDash val="solid"/>
            </a:ln>
          </c:spPr>
          <c:explosion val="2"/>
          <c:dPt>
            <c:idx val="0"/>
            <c:bubble3D val="0"/>
            <c:spPr>
              <a:solidFill>
                <a:srgbClr val="A3C6CD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E5E4-4796-8CD5-F885E285F2FA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E5E4-4796-8CD5-F885E285F2FA}"/>
              </c:ext>
            </c:extLst>
          </c:dPt>
          <c:dPt>
            <c:idx val="2"/>
            <c:bubble3D val="0"/>
            <c:spPr>
              <a:solidFill>
                <a:srgbClr val="009A44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E5E4-4796-8CD5-F885E285F2FA}"/>
              </c:ext>
            </c:extLst>
          </c:dPt>
          <c:dPt>
            <c:idx val="3"/>
            <c:bubble3D val="0"/>
            <c:spPr>
              <a:solidFill>
                <a:srgbClr val="E0D2C6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E5E4-4796-8CD5-F885E285F2FA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5E4-4796-8CD5-F885E285F2FA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E5E4-4796-8CD5-F885E285F2FA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B-E5E4-4796-8CD5-F885E285F2FA}"/>
              </c:ext>
            </c:extLst>
          </c:dPt>
          <c:dPt>
            <c:idx val="2"/>
            <c:bubble3D val="0"/>
            <c:spPr>
              <a:solidFill>
                <a:schemeClr val="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E5E4-4796-8CD5-F885E285F2FA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E5E4-4796-8CD5-F885E285F2FA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5E4-4796-8CD5-F885E285F2FA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hlink"/>
            </a:solidFill>
            <a:ln w="1270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2-E5E4-4796-8CD5-F885E285F2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4-E5E4-4796-8CD5-F885E285F2FA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5-E5E4-4796-8CD5-F885E285F2FA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1270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7-E5E4-4796-8CD5-F885E285F2FA}"/>
              </c:ext>
            </c:extLst>
          </c:dPt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E5E4-4796-8CD5-F885E285F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86399365641747061"/>
          <c:y val="0.35527788571587721"/>
          <c:w val="0.13244769831643402"/>
          <c:h val="0.34627761649689071"/>
        </c:manualLayout>
      </c:layout>
      <c:overlay val="0"/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Helvetica" panose="020B060402020202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88" y="4260695"/>
            <a:ext cx="20729401" cy="293997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774" y="7772168"/>
            <a:ext cx="17071628" cy="350566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9738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998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81004" y="549430"/>
            <a:ext cx="5486661" cy="116611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511" y="549430"/>
            <a:ext cx="16388913" cy="116611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992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965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418" y="8813529"/>
            <a:ext cx="20729401" cy="2724498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418" y="5813154"/>
            <a:ext cx="20729401" cy="3000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3791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511" y="3200168"/>
            <a:ext cx="2565280" cy="901041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7372" y="3200168"/>
            <a:ext cx="2566036" cy="901041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9682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511" y="549430"/>
            <a:ext cx="21948155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511" y="3070070"/>
            <a:ext cx="10775236" cy="12794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511" y="4349557"/>
            <a:ext cx="10775236" cy="7902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8648" y="3070070"/>
            <a:ext cx="10779017" cy="12794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8648" y="4349557"/>
            <a:ext cx="10779017" cy="7902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8017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6717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0722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511" y="545945"/>
            <a:ext cx="8023211" cy="23243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4557" y="545945"/>
            <a:ext cx="13633108" cy="1170645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511" y="2870278"/>
            <a:ext cx="8023211" cy="9382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94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754" y="9601084"/>
            <a:ext cx="14632607" cy="11337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754" y="1225472"/>
            <a:ext cx="14632607" cy="82298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754" y="10734792"/>
            <a:ext cx="14632607" cy="16093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861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511" y="549430"/>
            <a:ext cx="21948155" cy="120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510" y="3200168"/>
            <a:ext cx="5203898" cy="901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6834" tIns="253417" rIns="506834" bIns="2534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68888" rtl="0" eaLnBrk="0" fontAlgn="base" hangingPunct="0">
        <a:spcBef>
          <a:spcPct val="0"/>
        </a:spcBef>
        <a:spcAft>
          <a:spcPct val="0"/>
        </a:spcAft>
        <a:defRPr sz="100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5068888" rtl="0" eaLnBrk="0" fontAlgn="base" hangingPunct="0">
        <a:spcBef>
          <a:spcPct val="0"/>
        </a:spcBef>
        <a:spcAft>
          <a:spcPct val="0"/>
        </a:spcAft>
        <a:defRPr sz="10000" b="1">
          <a:solidFill>
            <a:schemeClr val="tx2"/>
          </a:solidFill>
          <a:latin typeface="Goudy Old Style" pitchFamily="18" charset="0"/>
        </a:defRPr>
      </a:lvl2pPr>
      <a:lvl3pPr algn="ctr" defTabSz="5068888" rtl="0" eaLnBrk="0" fontAlgn="base" hangingPunct="0">
        <a:spcBef>
          <a:spcPct val="0"/>
        </a:spcBef>
        <a:spcAft>
          <a:spcPct val="0"/>
        </a:spcAft>
        <a:defRPr sz="10000" b="1">
          <a:solidFill>
            <a:schemeClr val="tx2"/>
          </a:solidFill>
          <a:latin typeface="Goudy Old Style" pitchFamily="18" charset="0"/>
        </a:defRPr>
      </a:lvl3pPr>
      <a:lvl4pPr algn="ctr" defTabSz="5068888" rtl="0" eaLnBrk="0" fontAlgn="base" hangingPunct="0">
        <a:spcBef>
          <a:spcPct val="0"/>
        </a:spcBef>
        <a:spcAft>
          <a:spcPct val="0"/>
        </a:spcAft>
        <a:defRPr sz="10000" b="1">
          <a:solidFill>
            <a:schemeClr val="tx2"/>
          </a:solidFill>
          <a:latin typeface="Goudy Old Style" pitchFamily="18" charset="0"/>
        </a:defRPr>
      </a:lvl4pPr>
      <a:lvl5pPr algn="ctr" defTabSz="5068888" rtl="0" eaLnBrk="0" fontAlgn="base" hangingPunct="0">
        <a:spcBef>
          <a:spcPct val="0"/>
        </a:spcBef>
        <a:spcAft>
          <a:spcPct val="0"/>
        </a:spcAft>
        <a:defRPr sz="10000" b="1">
          <a:solidFill>
            <a:schemeClr val="tx2"/>
          </a:solidFill>
          <a:latin typeface="Goudy Old Style" pitchFamily="18" charset="0"/>
        </a:defRPr>
      </a:lvl5pPr>
      <a:lvl6pPr marL="457200" algn="ctr" defTabSz="5068888" rtl="0" fontAlgn="base">
        <a:spcBef>
          <a:spcPct val="0"/>
        </a:spcBef>
        <a:spcAft>
          <a:spcPct val="0"/>
        </a:spcAft>
        <a:defRPr sz="10000" b="1">
          <a:solidFill>
            <a:schemeClr val="tx2"/>
          </a:solidFill>
          <a:latin typeface="Goudy Old Style" pitchFamily="18" charset="0"/>
        </a:defRPr>
      </a:lvl6pPr>
      <a:lvl7pPr marL="914400" algn="ctr" defTabSz="5068888" rtl="0" fontAlgn="base">
        <a:spcBef>
          <a:spcPct val="0"/>
        </a:spcBef>
        <a:spcAft>
          <a:spcPct val="0"/>
        </a:spcAft>
        <a:defRPr sz="10000" b="1">
          <a:solidFill>
            <a:schemeClr val="tx2"/>
          </a:solidFill>
          <a:latin typeface="Goudy Old Style" pitchFamily="18" charset="0"/>
        </a:defRPr>
      </a:lvl7pPr>
      <a:lvl8pPr marL="1371600" algn="ctr" defTabSz="5068888" rtl="0" fontAlgn="base">
        <a:spcBef>
          <a:spcPct val="0"/>
        </a:spcBef>
        <a:spcAft>
          <a:spcPct val="0"/>
        </a:spcAft>
        <a:defRPr sz="10000" b="1">
          <a:solidFill>
            <a:schemeClr val="tx2"/>
          </a:solidFill>
          <a:latin typeface="Goudy Old Style" pitchFamily="18" charset="0"/>
        </a:defRPr>
      </a:lvl8pPr>
      <a:lvl9pPr marL="1828800" algn="ctr" defTabSz="5068888" rtl="0" fontAlgn="base">
        <a:spcBef>
          <a:spcPct val="0"/>
        </a:spcBef>
        <a:spcAft>
          <a:spcPct val="0"/>
        </a:spcAft>
        <a:defRPr sz="10000" b="1">
          <a:solidFill>
            <a:schemeClr val="tx2"/>
          </a:solidFill>
          <a:latin typeface="Goudy Old Style" pitchFamily="18" charset="0"/>
        </a:defRPr>
      </a:lvl9pPr>
    </p:titleStyle>
    <p:bodyStyle>
      <a:lvl1pPr marL="376238" indent="-376238" algn="l" defTabSz="5068888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23863" algn="l" defTabSz="5068888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</a:defRPr>
      </a:lvl2pPr>
      <a:lvl3pPr marL="1560513" indent="-531813" algn="l" defTabSz="5068888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</a:defRPr>
      </a:lvl3pPr>
      <a:lvl4pPr marL="2151063" indent="-476250" algn="l" defTabSz="5068888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</a:defRPr>
      </a:lvl4pPr>
      <a:lvl5pPr marL="2851150" indent="-585788" algn="l" defTabSz="5068888" rtl="0" eaLnBrk="0" fontAlgn="base" hangingPunct="0">
        <a:spcBef>
          <a:spcPct val="20000"/>
        </a:spcBef>
        <a:spcAft>
          <a:spcPct val="0"/>
        </a:spcAft>
        <a:buChar char="»"/>
        <a:defRPr sz="3300">
          <a:solidFill>
            <a:schemeClr val="tx1"/>
          </a:solidFill>
          <a:latin typeface="+mn-lt"/>
        </a:defRPr>
      </a:lvl5pPr>
      <a:lvl6pPr marL="3308350" indent="-585788" algn="l" defTabSz="5068888" rtl="0" fontAlgn="base">
        <a:spcBef>
          <a:spcPct val="20000"/>
        </a:spcBef>
        <a:spcAft>
          <a:spcPct val="0"/>
        </a:spcAft>
        <a:buChar char="»"/>
        <a:defRPr sz="3300">
          <a:solidFill>
            <a:schemeClr val="tx1"/>
          </a:solidFill>
          <a:latin typeface="+mn-lt"/>
        </a:defRPr>
      </a:lvl6pPr>
      <a:lvl7pPr marL="3765550" indent="-585788" algn="l" defTabSz="5068888" rtl="0" fontAlgn="base">
        <a:spcBef>
          <a:spcPct val="20000"/>
        </a:spcBef>
        <a:spcAft>
          <a:spcPct val="0"/>
        </a:spcAft>
        <a:buChar char="»"/>
        <a:defRPr sz="3300">
          <a:solidFill>
            <a:schemeClr val="tx1"/>
          </a:solidFill>
          <a:latin typeface="+mn-lt"/>
        </a:defRPr>
      </a:lvl7pPr>
      <a:lvl8pPr marL="4222750" indent="-585788" algn="l" defTabSz="5068888" rtl="0" fontAlgn="base">
        <a:spcBef>
          <a:spcPct val="20000"/>
        </a:spcBef>
        <a:spcAft>
          <a:spcPct val="0"/>
        </a:spcAft>
        <a:buChar char="»"/>
        <a:defRPr sz="3300">
          <a:solidFill>
            <a:schemeClr val="tx1"/>
          </a:solidFill>
          <a:latin typeface="+mn-lt"/>
        </a:defRPr>
      </a:lvl8pPr>
      <a:lvl9pPr marL="4679950" indent="-585788" algn="l" defTabSz="5068888" rtl="0" fontAlgn="base">
        <a:spcBef>
          <a:spcPct val="20000"/>
        </a:spcBef>
        <a:spcAft>
          <a:spcPct val="0"/>
        </a:spcAft>
        <a:buChar char="»"/>
        <a:defRPr sz="3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chart" Target="../charts/char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4"/>
          <p:cNvSpPr>
            <a:spLocks noChangeArrowheads="1"/>
          </p:cNvSpPr>
          <p:nvPr/>
        </p:nvSpPr>
        <p:spPr bwMode="auto">
          <a:xfrm>
            <a:off x="784908" y="228600"/>
            <a:ext cx="21619479" cy="2321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chemeClr val="bg1"/>
                </a:solidFill>
                <a:latin typeface="Helvetica" panose="020B0604020202020204" pitchFamily="34" charset="0"/>
              </a:rPr>
              <a:t>This would be the area for your title,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chemeClr val="bg1"/>
                </a:solidFill>
                <a:latin typeface="Helvetica" panose="020B0604020202020204" pitchFamily="34" charset="0"/>
              </a:rPr>
              <a:t>(this is 50 points).</a:t>
            </a:r>
            <a:br>
              <a:rPr lang="en-US" altLang="en-US" sz="10000" b="1" dirty="0">
                <a:solidFill>
                  <a:schemeClr val="bg1"/>
                </a:solidFill>
                <a:latin typeface="Goudy Old Style" panose="02020502050305020303" pitchFamily="18" charset="0"/>
              </a:rPr>
            </a:br>
            <a:endParaRPr lang="en-US" altLang="en-US" sz="1000" b="1" dirty="0">
              <a:solidFill>
                <a:schemeClr val="bg1"/>
              </a:solidFill>
              <a:latin typeface="Goudy Old Style" panose="02020502050305020303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Helvetica" panose="020B0604020202020204" pitchFamily="34" charset="0"/>
              </a:rPr>
              <a:t>This font is 20 </a:t>
            </a:r>
            <a:r>
              <a:rPr lang="en-US" altLang="en-US" sz="2000" b="1" dirty="0" err="1">
                <a:solidFill>
                  <a:schemeClr val="bg1"/>
                </a:solidFill>
                <a:latin typeface="Helvetica" panose="020B0604020202020204" pitchFamily="34" charset="0"/>
              </a:rPr>
              <a:t>ppi</a:t>
            </a:r>
            <a:r>
              <a:rPr lang="en-US" altLang="en-US" sz="2000" b="1" dirty="0">
                <a:solidFill>
                  <a:schemeClr val="bg1"/>
                </a:solidFill>
                <a:latin typeface="Helvetica" panose="020B0604020202020204" pitchFamily="34" charset="0"/>
              </a:rPr>
              <a:t>. If you have room, using the logo is a good idea</a:t>
            </a:r>
            <a:r>
              <a:rPr lang="en-US" altLang="en-US" sz="2000" dirty="0">
                <a:solidFill>
                  <a:schemeClr val="bg1"/>
                </a:solidFill>
                <a:latin typeface="Helvetica" panose="020B0604020202020204" pitchFamily="34" charset="0"/>
              </a:rPr>
              <a:t>. You only need to use one SMHS logo.</a:t>
            </a:r>
          </a:p>
        </p:txBody>
      </p:sp>
      <p:sp>
        <p:nvSpPr>
          <p:cNvPr id="5" name="Rectangle 75"/>
          <p:cNvSpPr>
            <a:spLocks noChangeArrowheads="1"/>
          </p:cNvSpPr>
          <p:nvPr/>
        </p:nvSpPr>
        <p:spPr bwMode="auto">
          <a:xfrm>
            <a:off x="914400" y="2743200"/>
            <a:ext cx="7013448" cy="73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Helvetica" panose="020B0604020202020204" pitchFamily="34" charset="0"/>
              </a:rPr>
              <a:t>Abstract, 30pt</a:t>
            </a:r>
          </a:p>
        </p:txBody>
      </p:sp>
      <p:graphicFrame>
        <p:nvGraphicFramePr>
          <p:cNvPr id="7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904322"/>
              </p:ext>
            </p:extLst>
          </p:nvPr>
        </p:nvGraphicFramePr>
        <p:xfrm>
          <a:off x="9537818" y="9187494"/>
          <a:ext cx="5157424" cy="2643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76181"/>
              </p:ext>
            </p:extLst>
          </p:nvPr>
        </p:nvGraphicFramePr>
        <p:xfrm>
          <a:off x="9346909" y="11542155"/>
          <a:ext cx="5466045" cy="2202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90"/>
          <p:cNvSpPr>
            <a:spLocks noChangeArrowheads="1"/>
          </p:cNvSpPr>
          <p:nvPr/>
        </p:nvSpPr>
        <p:spPr bwMode="auto">
          <a:xfrm>
            <a:off x="914400" y="3337264"/>
            <a:ext cx="7013448" cy="771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also apply any of the </a:t>
            </a:r>
            <a:r>
              <a:rPr lang="en-US" altLang="en-US" sz="1900" dirty="0" err="1">
                <a:solidFill>
                  <a:schemeClr val="bg1"/>
                </a:solidFill>
                <a:latin typeface="Helvetica" panose="020B0604020202020204" pitchFamily="34" charset="0"/>
              </a:rPr>
              <a:t>powerpoint</a:t>
            </a: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 color templates to this large page.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If necessary, the color templates can be changed to suit your needs by viewing the Master Page, and adjusting the elements there. 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Although I wouldn’t normally suggest having reversed copy on a dark poster, this slide will work well for electronic presentations.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use decorative dividing lines between the columns, or leave white space.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sp>
        <p:nvSpPr>
          <p:cNvPr id="11" name="Rectangle 75"/>
          <p:cNvSpPr>
            <a:spLocks noChangeArrowheads="1"/>
          </p:cNvSpPr>
          <p:nvPr/>
        </p:nvSpPr>
        <p:spPr bwMode="auto">
          <a:xfrm>
            <a:off x="8686800" y="2743200"/>
            <a:ext cx="7013448" cy="73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Helvetica" panose="020B0604020202020204" pitchFamily="34" charset="0"/>
              </a:rPr>
              <a:t>Discussion</a:t>
            </a:r>
          </a:p>
        </p:txBody>
      </p:sp>
      <p:sp>
        <p:nvSpPr>
          <p:cNvPr id="12" name="Rectangle 90"/>
          <p:cNvSpPr>
            <a:spLocks noChangeArrowheads="1"/>
          </p:cNvSpPr>
          <p:nvPr/>
        </p:nvSpPr>
        <p:spPr bwMode="auto">
          <a:xfrm>
            <a:off x="8686800" y="3337264"/>
            <a:ext cx="7013448" cy="46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use decorative dividing lines between the columns, or leave white space.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sp>
        <p:nvSpPr>
          <p:cNvPr id="13" name="Rectangle 75"/>
          <p:cNvSpPr>
            <a:spLocks noChangeArrowheads="1"/>
          </p:cNvSpPr>
          <p:nvPr/>
        </p:nvSpPr>
        <p:spPr bwMode="auto">
          <a:xfrm>
            <a:off x="16459200" y="2743200"/>
            <a:ext cx="7013448" cy="73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Helvetica" panose="020B0604020202020204" pitchFamily="34" charset="0"/>
              </a:rPr>
              <a:t>Conclusions</a:t>
            </a:r>
          </a:p>
        </p:txBody>
      </p:sp>
      <p:sp>
        <p:nvSpPr>
          <p:cNvPr id="14" name="Rectangle 90"/>
          <p:cNvSpPr>
            <a:spLocks noChangeArrowheads="1"/>
          </p:cNvSpPr>
          <p:nvPr/>
        </p:nvSpPr>
        <p:spPr bwMode="auto">
          <a:xfrm>
            <a:off x="16459200" y="3337264"/>
            <a:ext cx="7013448" cy="3825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use decorative dividing lines between the columns, or leave white space.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914400" y="11094869"/>
            <a:ext cx="7013448" cy="73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Helvetica" panose="020B0604020202020204" pitchFamily="34" charset="0"/>
              </a:rPr>
              <a:t>Methods</a:t>
            </a:r>
          </a:p>
        </p:txBody>
      </p:sp>
      <p:sp>
        <p:nvSpPr>
          <p:cNvPr id="16" name="Rectangle 90"/>
          <p:cNvSpPr>
            <a:spLocks noChangeArrowheads="1"/>
          </p:cNvSpPr>
          <p:nvPr/>
        </p:nvSpPr>
        <p:spPr bwMode="auto">
          <a:xfrm>
            <a:off x="914400" y="11688933"/>
            <a:ext cx="7013448" cy="954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choose to use green slashes if you wish. Just </a:t>
            </a:r>
            <a:r>
              <a:rPr lang="en-US" altLang="en-US" sz="1900" dirty="0" err="1">
                <a:solidFill>
                  <a:schemeClr val="bg1"/>
                </a:solidFill>
                <a:latin typeface="Helvetica" panose="020B0604020202020204" pitchFamily="34" charset="0"/>
              </a:rPr>
              <a:t>ve</a:t>
            </a: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 aware that the angle should be parallel to the nearest arrow slant.</a:t>
            </a:r>
          </a:p>
        </p:txBody>
      </p:sp>
      <p:sp>
        <p:nvSpPr>
          <p:cNvPr id="17" name="Rectangle 75"/>
          <p:cNvSpPr>
            <a:spLocks noChangeArrowheads="1"/>
          </p:cNvSpPr>
          <p:nvPr/>
        </p:nvSpPr>
        <p:spPr bwMode="auto">
          <a:xfrm>
            <a:off x="8686800" y="7929085"/>
            <a:ext cx="7013448" cy="73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Helvetica" panose="020B0604020202020204" pitchFamily="34" charset="0"/>
              </a:rPr>
              <a:t>Experiments</a:t>
            </a:r>
          </a:p>
        </p:txBody>
      </p:sp>
      <p:sp>
        <p:nvSpPr>
          <p:cNvPr id="18" name="Rectangle 90"/>
          <p:cNvSpPr>
            <a:spLocks noChangeArrowheads="1"/>
          </p:cNvSpPr>
          <p:nvPr/>
        </p:nvSpPr>
        <p:spPr bwMode="auto">
          <a:xfrm>
            <a:off x="8686800" y="8523149"/>
            <a:ext cx="7013448" cy="954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Is there a way to represent your poster with visual data? Pictures, charts, tables, graphs? Use them.</a:t>
            </a:r>
          </a:p>
        </p:txBody>
      </p:sp>
      <p:sp>
        <p:nvSpPr>
          <p:cNvPr id="19" name="Rectangle 75"/>
          <p:cNvSpPr>
            <a:spLocks noChangeArrowheads="1"/>
          </p:cNvSpPr>
          <p:nvPr/>
        </p:nvSpPr>
        <p:spPr bwMode="auto">
          <a:xfrm>
            <a:off x="16463773" y="7009286"/>
            <a:ext cx="7013448" cy="73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Helvetica" panose="020B0604020202020204" pitchFamily="34" charset="0"/>
              </a:rPr>
              <a:t>Results</a:t>
            </a:r>
          </a:p>
        </p:txBody>
      </p:sp>
      <p:sp>
        <p:nvSpPr>
          <p:cNvPr id="20" name="Rectangle 90"/>
          <p:cNvSpPr>
            <a:spLocks noChangeArrowheads="1"/>
          </p:cNvSpPr>
          <p:nvPr/>
        </p:nvSpPr>
        <p:spPr bwMode="auto">
          <a:xfrm>
            <a:off x="16463773" y="7603350"/>
            <a:ext cx="7013448" cy="3372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chemeClr val="bg1"/>
              </a:buClr>
            </a:pPr>
            <a:r>
              <a:rPr lang="en-US" altLang="en-US" sz="1900" dirty="0">
                <a:solidFill>
                  <a:schemeClr val="bg1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00A261"/>
              </a:clrFrom>
              <a:clrTo>
                <a:srgbClr val="00A26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2" t="4799" r="2171" b="6862"/>
          <a:stretch/>
        </p:blipFill>
        <p:spPr>
          <a:xfrm>
            <a:off x="18668245" y="1143000"/>
            <a:ext cx="4804402" cy="9905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00A261"/>
              </a:clrFrom>
              <a:clrTo>
                <a:srgbClr val="00A26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2" t="4799" r="2171" b="6862"/>
          <a:stretch/>
        </p:blipFill>
        <p:spPr>
          <a:xfrm>
            <a:off x="18746787" y="12038487"/>
            <a:ext cx="5106860" cy="105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507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74"/>
          <p:cNvSpPr>
            <a:spLocks noChangeArrowheads="1"/>
          </p:cNvSpPr>
          <p:nvPr/>
        </p:nvSpPr>
        <p:spPr bwMode="auto">
          <a:xfrm>
            <a:off x="784908" y="228600"/>
            <a:ext cx="21619479" cy="2321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009A44"/>
                </a:solidFill>
                <a:latin typeface="Helvetica" panose="020B0604020202020204" pitchFamily="34" charset="0"/>
              </a:rPr>
              <a:t>This would be the area for your title,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009A44"/>
                </a:solidFill>
                <a:latin typeface="Helvetica" panose="020B0604020202020204" pitchFamily="34" charset="0"/>
              </a:rPr>
              <a:t>(this is 50 points).</a:t>
            </a:r>
            <a:br>
              <a:rPr lang="en-US" altLang="en-US" sz="10000" b="1" dirty="0">
                <a:solidFill>
                  <a:srgbClr val="006600"/>
                </a:solidFill>
                <a:latin typeface="Goudy Old Style" panose="02020502050305020303" pitchFamily="18" charset="0"/>
              </a:rPr>
            </a:br>
            <a:endParaRPr lang="en-US" altLang="en-US" sz="1000" b="1" dirty="0">
              <a:solidFill>
                <a:srgbClr val="006600"/>
              </a:solidFill>
              <a:latin typeface="Goudy Old Style" panose="02020502050305020303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Helvetica" panose="020B0604020202020204" pitchFamily="34" charset="0"/>
              </a:rPr>
              <a:t>This font is 72 </a:t>
            </a:r>
            <a:r>
              <a:rPr lang="en-US" altLang="en-US" sz="2000" b="1" dirty="0" err="1">
                <a:latin typeface="Helvetica" panose="020B0604020202020204" pitchFamily="34" charset="0"/>
              </a:rPr>
              <a:t>ppi</a:t>
            </a:r>
            <a:r>
              <a:rPr lang="en-US" altLang="en-US" sz="2000" b="1" dirty="0">
                <a:latin typeface="Helvetica" panose="020B0604020202020204" pitchFamily="34" charset="0"/>
              </a:rPr>
              <a:t>. If you have room, using the logo is a good idea</a:t>
            </a:r>
            <a:r>
              <a:rPr lang="en-US" altLang="en-US" sz="2000" dirty="0">
                <a:latin typeface="Helvetica" panose="020B0604020202020204" pitchFamily="34" charset="0"/>
              </a:rPr>
              <a:t>. You only need to use one SMHS logo.</a:t>
            </a:r>
          </a:p>
        </p:txBody>
      </p:sp>
      <p:pic>
        <p:nvPicPr>
          <p:cNvPr id="58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1767" y="1502643"/>
            <a:ext cx="4020420" cy="797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0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519585"/>
              </p:ext>
            </p:extLst>
          </p:nvPr>
        </p:nvGraphicFramePr>
        <p:xfrm>
          <a:off x="9501219" y="8833304"/>
          <a:ext cx="5157424" cy="2643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1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379139"/>
              </p:ext>
            </p:extLst>
          </p:nvPr>
        </p:nvGraphicFramePr>
        <p:xfrm>
          <a:off x="9346909" y="11462999"/>
          <a:ext cx="5466045" cy="2202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2" name="Rectangle 90"/>
          <p:cNvSpPr>
            <a:spLocks noChangeArrowheads="1"/>
          </p:cNvSpPr>
          <p:nvPr/>
        </p:nvSpPr>
        <p:spPr bwMode="auto">
          <a:xfrm>
            <a:off x="914400" y="3337264"/>
            <a:ext cx="7013448" cy="771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also apply any of the </a:t>
            </a:r>
            <a:r>
              <a:rPr lang="en-US" altLang="en-US" sz="1900" dirty="0" err="1">
                <a:solidFill>
                  <a:srgbClr val="000000"/>
                </a:solidFill>
                <a:latin typeface="Helvetica" panose="020B0604020202020204" pitchFamily="34" charset="0"/>
              </a:rPr>
              <a:t>powerpoint</a:t>
            </a: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 color templates to this large page.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If necessary, the color templates can be changed to suit your needs by viewing the Master Page, and adjusting the elements there. 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used pastel blue shades in your original files.  These would both work, but we might have to make them a little lighter.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use decorative dividing lines between the columns, or leave white space.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pic>
        <p:nvPicPr>
          <p:cNvPr id="63" name="Picture 3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60986" y="11879973"/>
            <a:ext cx="5411661" cy="1074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Rectangle 90"/>
          <p:cNvSpPr>
            <a:spLocks noChangeArrowheads="1"/>
          </p:cNvSpPr>
          <p:nvPr/>
        </p:nvSpPr>
        <p:spPr bwMode="auto">
          <a:xfrm>
            <a:off x="8686800" y="3337264"/>
            <a:ext cx="7013448" cy="46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sp>
        <p:nvSpPr>
          <p:cNvPr id="67" name="Rectangle 90"/>
          <p:cNvSpPr>
            <a:spLocks noChangeArrowheads="1"/>
          </p:cNvSpPr>
          <p:nvPr/>
        </p:nvSpPr>
        <p:spPr bwMode="auto">
          <a:xfrm>
            <a:off x="16459200" y="3337264"/>
            <a:ext cx="7013448" cy="3825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use decorative dividing lines between the columns, or leave white space.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</p:txBody>
      </p:sp>
      <p:sp>
        <p:nvSpPr>
          <p:cNvPr id="68" name="Rectangle 75"/>
          <p:cNvSpPr>
            <a:spLocks noChangeArrowheads="1"/>
          </p:cNvSpPr>
          <p:nvPr/>
        </p:nvSpPr>
        <p:spPr bwMode="auto">
          <a:xfrm>
            <a:off x="914400" y="11094869"/>
            <a:ext cx="7013448" cy="73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9A44"/>
                </a:solidFill>
                <a:latin typeface="Helvetica" panose="020B0604020202020204" pitchFamily="34" charset="0"/>
              </a:rPr>
              <a:t>Methods</a:t>
            </a:r>
          </a:p>
        </p:txBody>
      </p:sp>
      <p:sp>
        <p:nvSpPr>
          <p:cNvPr id="69" name="Rectangle 90"/>
          <p:cNvSpPr>
            <a:spLocks noChangeArrowheads="1"/>
          </p:cNvSpPr>
          <p:nvPr/>
        </p:nvSpPr>
        <p:spPr bwMode="auto">
          <a:xfrm>
            <a:off x="914400" y="11688933"/>
            <a:ext cx="7013448" cy="954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choose to use green slashes if you wish. Just </a:t>
            </a:r>
            <a:r>
              <a:rPr lang="en-US" altLang="en-US" sz="1900" dirty="0" err="1">
                <a:solidFill>
                  <a:srgbClr val="000000"/>
                </a:solidFill>
                <a:latin typeface="Helvetica" panose="020B0604020202020204" pitchFamily="34" charset="0"/>
              </a:rPr>
              <a:t>ve</a:t>
            </a: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 aware that the angle should be parallel to the nearest arrow slant.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14400" y="2610113"/>
            <a:ext cx="7013448" cy="590287"/>
            <a:chOff x="914400" y="2743199"/>
            <a:chExt cx="7013448" cy="590287"/>
          </a:xfrm>
        </p:grpSpPr>
        <p:sp>
          <p:nvSpPr>
            <p:cNvPr id="49" name="Rectangle 48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57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Abstract, 30pt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8686800" y="2610113"/>
            <a:ext cx="7013448" cy="590287"/>
            <a:chOff x="914400" y="2743199"/>
            <a:chExt cx="7013448" cy="590287"/>
          </a:xfrm>
        </p:grpSpPr>
        <p:sp>
          <p:nvSpPr>
            <p:cNvPr id="77" name="Rectangle 76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Discussion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6459200" y="2610113"/>
            <a:ext cx="7013448" cy="590287"/>
            <a:chOff x="914400" y="2743199"/>
            <a:chExt cx="7013448" cy="590287"/>
          </a:xfrm>
        </p:grpSpPr>
        <p:sp>
          <p:nvSpPr>
            <p:cNvPr id="80" name="Rectangle 79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81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Conclusions</a:t>
              </a:r>
            </a:p>
          </p:txBody>
        </p:sp>
      </p:grpSp>
      <p:sp>
        <p:nvSpPr>
          <p:cNvPr id="82" name="Rectangle 90"/>
          <p:cNvSpPr>
            <a:spLocks noChangeArrowheads="1"/>
          </p:cNvSpPr>
          <p:nvPr/>
        </p:nvSpPr>
        <p:spPr bwMode="auto">
          <a:xfrm>
            <a:off x="8686800" y="8039004"/>
            <a:ext cx="7013448" cy="756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Is there a way to represent your poster with visual data? Pictures, charts, tables, graphs? Use them.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8686800" y="7311853"/>
            <a:ext cx="7013448" cy="590287"/>
            <a:chOff x="914400" y="2743199"/>
            <a:chExt cx="7013448" cy="590287"/>
          </a:xfrm>
        </p:grpSpPr>
        <p:sp>
          <p:nvSpPr>
            <p:cNvPr id="84" name="Rectangle 83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85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Experiments</a:t>
              </a:r>
            </a:p>
          </p:txBody>
        </p:sp>
      </p:grpSp>
      <p:sp>
        <p:nvSpPr>
          <p:cNvPr id="86" name="Rectangle 90"/>
          <p:cNvSpPr>
            <a:spLocks noChangeArrowheads="1"/>
          </p:cNvSpPr>
          <p:nvPr/>
        </p:nvSpPr>
        <p:spPr bwMode="auto">
          <a:xfrm>
            <a:off x="16464798" y="8039004"/>
            <a:ext cx="7013448" cy="46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16464798" y="7311853"/>
            <a:ext cx="7013448" cy="590287"/>
            <a:chOff x="914400" y="2743199"/>
            <a:chExt cx="7013448" cy="590287"/>
          </a:xfrm>
        </p:grpSpPr>
        <p:sp>
          <p:nvSpPr>
            <p:cNvPr id="88" name="Rectangle 87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89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Results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3EEE9"/>
            </a:gs>
            <a:gs pos="50000">
              <a:srgbClr val="F6F2EE"/>
            </a:gs>
            <a:gs pos="100000">
              <a:srgbClr val="F3EEE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74"/>
          <p:cNvSpPr>
            <a:spLocks noChangeArrowheads="1"/>
          </p:cNvSpPr>
          <p:nvPr/>
        </p:nvSpPr>
        <p:spPr bwMode="auto">
          <a:xfrm>
            <a:off x="784908" y="228600"/>
            <a:ext cx="21619479" cy="2321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009A44"/>
                </a:solidFill>
                <a:latin typeface="Helvetica" panose="020B0604020202020204" pitchFamily="34" charset="0"/>
              </a:rPr>
              <a:t>This would be the area for your title,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009A44"/>
                </a:solidFill>
                <a:latin typeface="Helvetica" panose="020B0604020202020204" pitchFamily="34" charset="0"/>
              </a:rPr>
              <a:t>(this is 50 points).</a:t>
            </a:r>
            <a:br>
              <a:rPr lang="en-US" altLang="en-US" sz="10000" b="1" dirty="0">
                <a:solidFill>
                  <a:srgbClr val="006600"/>
                </a:solidFill>
                <a:latin typeface="Goudy Old Style" panose="02020502050305020303" pitchFamily="18" charset="0"/>
              </a:rPr>
            </a:br>
            <a:endParaRPr lang="en-US" altLang="en-US" sz="1000" b="1" dirty="0">
              <a:solidFill>
                <a:srgbClr val="006600"/>
              </a:solidFill>
              <a:latin typeface="Goudy Old Style" panose="02020502050305020303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Helvetica" panose="020B0604020202020204" pitchFamily="34" charset="0"/>
              </a:rPr>
              <a:t>This font is 72 </a:t>
            </a:r>
            <a:r>
              <a:rPr lang="en-US" altLang="en-US" sz="2000" b="1" dirty="0" err="1">
                <a:latin typeface="Helvetica" panose="020B0604020202020204" pitchFamily="34" charset="0"/>
              </a:rPr>
              <a:t>ppi</a:t>
            </a:r>
            <a:r>
              <a:rPr lang="en-US" altLang="en-US" sz="2000" b="1" dirty="0">
                <a:latin typeface="Helvetica" panose="020B0604020202020204" pitchFamily="34" charset="0"/>
              </a:rPr>
              <a:t>. If you have room, using the logos is a good idea</a:t>
            </a:r>
            <a:r>
              <a:rPr lang="en-US" altLang="en-US" sz="2000" dirty="0">
                <a:latin typeface="Helvetica" panose="020B0604020202020204" pitchFamily="34" charset="0"/>
              </a:rPr>
              <a:t>.</a:t>
            </a:r>
          </a:p>
        </p:txBody>
      </p:sp>
      <p:pic>
        <p:nvPicPr>
          <p:cNvPr id="55" name="Picture 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1767" y="1502643"/>
            <a:ext cx="4020420" cy="797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6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890972"/>
              </p:ext>
            </p:extLst>
          </p:nvPr>
        </p:nvGraphicFramePr>
        <p:xfrm>
          <a:off x="9501219" y="8833304"/>
          <a:ext cx="5157424" cy="2643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7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87982"/>
              </p:ext>
            </p:extLst>
          </p:nvPr>
        </p:nvGraphicFramePr>
        <p:xfrm>
          <a:off x="9346909" y="11462999"/>
          <a:ext cx="5466045" cy="2202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8" name="Rectangle 90"/>
          <p:cNvSpPr>
            <a:spLocks noChangeArrowheads="1"/>
          </p:cNvSpPr>
          <p:nvPr/>
        </p:nvSpPr>
        <p:spPr bwMode="auto">
          <a:xfrm>
            <a:off x="914400" y="3337264"/>
            <a:ext cx="7013448" cy="771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also apply any of the </a:t>
            </a:r>
            <a:r>
              <a:rPr lang="en-US" altLang="en-US" sz="1900" dirty="0" err="1">
                <a:solidFill>
                  <a:srgbClr val="000000"/>
                </a:solidFill>
                <a:latin typeface="Helvetica" panose="020B0604020202020204" pitchFamily="34" charset="0"/>
              </a:rPr>
              <a:t>powerpoint</a:t>
            </a: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 color templates to this large page.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If necessary, the color templates can be changed to suit your needs by viewing the Master Page, and adjusting the elements there. 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used pastel blue shades in your original files.  These would both work, but we might have to make them a little lighter.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use decorative dividing lines between the columns, or leave white space.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pic>
        <p:nvPicPr>
          <p:cNvPr id="59" name="Picture 3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60986" y="11879973"/>
            <a:ext cx="5411661" cy="1074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Rectangle 90"/>
          <p:cNvSpPr>
            <a:spLocks noChangeArrowheads="1"/>
          </p:cNvSpPr>
          <p:nvPr/>
        </p:nvSpPr>
        <p:spPr bwMode="auto">
          <a:xfrm>
            <a:off x="8686800" y="3337264"/>
            <a:ext cx="7013448" cy="46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sp>
        <p:nvSpPr>
          <p:cNvPr id="62" name="Rectangle 90"/>
          <p:cNvSpPr>
            <a:spLocks noChangeArrowheads="1"/>
          </p:cNvSpPr>
          <p:nvPr/>
        </p:nvSpPr>
        <p:spPr bwMode="auto">
          <a:xfrm>
            <a:off x="16459200" y="3337264"/>
            <a:ext cx="7013448" cy="3825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use decorative dividing lines between the columns, or leave white space.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</p:txBody>
      </p:sp>
      <p:sp>
        <p:nvSpPr>
          <p:cNvPr id="68" name="Rectangle 75"/>
          <p:cNvSpPr>
            <a:spLocks noChangeArrowheads="1"/>
          </p:cNvSpPr>
          <p:nvPr/>
        </p:nvSpPr>
        <p:spPr bwMode="auto">
          <a:xfrm>
            <a:off x="914400" y="11094869"/>
            <a:ext cx="7013448" cy="73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9A44"/>
                </a:solidFill>
                <a:latin typeface="Helvetica" panose="020B0604020202020204" pitchFamily="34" charset="0"/>
              </a:rPr>
              <a:t>Methods</a:t>
            </a:r>
          </a:p>
        </p:txBody>
      </p:sp>
      <p:sp>
        <p:nvSpPr>
          <p:cNvPr id="69" name="Rectangle 90"/>
          <p:cNvSpPr>
            <a:spLocks noChangeArrowheads="1"/>
          </p:cNvSpPr>
          <p:nvPr/>
        </p:nvSpPr>
        <p:spPr bwMode="auto">
          <a:xfrm>
            <a:off x="914400" y="11688933"/>
            <a:ext cx="7013448" cy="954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choose to use green slashes if you wish. Just </a:t>
            </a:r>
            <a:r>
              <a:rPr lang="en-US" altLang="en-US" sz="1900" dirty="0" err="1">
                <a:solidFill>
                  <a:srgbClr val="000000"/>
                </a:solidFill>
                <a:latin typeface="Helvetica" panose="020B0604020202020204" pitchFamily="34" charset="0"/>
              </a:rPr>
              <a:t>ve</a:t>
            </a: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 aware that the angle should be parallel to the nearest arrow slant.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914400" y="2610113"/>
            <a:ext cx="7013448" cy="590287"/>
            <a:chOff x="914400" y="2743199"/>
            <a:chExt cx="7013448" cy="590287"/>
          </a:xfrm>
        </p:grpSpPr>
        <p:sp>
          <p:nvSpPr>
            <p:cNvPr id="71" name="Rectangle 70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72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Abstract, 30pt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8686800" y="2610113"/>
            <a:ext cx="7013448" cy="590287"/>
            <a:chOff x="914400" y="2743199"/>
            <a:chExt cx="7013448" cy="590287"/>
          </a:xfrm>
        </p:grpSpPr>
        <p:sp>
          <p:nvSpPr>
            <p:cNvPr id="74" name="Rectangle 73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Discussion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6459200" y="2610113"/>
            <a:ext cx="7013448" cy="590287"/>
            <a:chOff x="914400" y="2743199"/>
            <a:chExt cx="7013448" cy="590287"/>
          </a:xfrm>
        </p:grpSpPr>
        <p:sp>
          <p:nvSpPr>
            <p:cNvPr id="77" name="Rectangle 76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Conclusions</a:t>
              </a:r>
            </a:p>
          </p:txBody>
        </p:sp>
      </p:grpSp>
      <p:sp>
        <p:nvSpPr>
          <p:cNvPr id="79" name="Rectangle 90"/>
          <p:cNvSpPr>
            <a:spLocks noChangeArrowheads="1"/>
          </p:cNvSpPr>
          <p:nvPr/>
        </p:nvSpPr>
        <p:spPr bwMode="auto">
          <a:xfrm>
            <a:off x="8686800" y="8039004"/>
            <a:ext cx="7013448" cy="756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Is there a way to represent your poster with visual data? Pictures, charts, tables, graphs? Use them.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8686800" y="7311853"/>
            <a:ext cx="7013448" cy="590287"/>
            <a:chOff x="914400" y="2743199"/>
            <a:chExt cx="7013448" cy="590287"/>
          </a:xfrm>
        </p:grpSpPr>
        <p:sp>
          <p:nvSpPr>
            <p:cNvPr id="81" name="Rectangle 80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82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Experiments</a:t>
              </a:r>
            </a:p>
          </p:txBody>
        </p:sp>
      </p:grpSp>
      <p:sp>
        <p:nvSpPr>
          <p:cNvPr id="83" name="Rectangle 90"/>
          <p:cNvSpPr>
            <a:spLocks noChangeArrowheads="1"/>
          </p:cNvSpPr>
          <p:nvPr/>
        </p:nvSpPr>
        <p:spPr bwMode="auto">
          <a:xfrm>
            <a:off x="16464798" y="8039004"/>
            <a:ext cx="7013448" cy="46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16464798" y="7311853"/>
            <a:ext cx="7013448" cy="590287"/>
            <a:chOff x="914400" y="2743199"/>
            <a:chExt cx="7013448" cy="590287"/>
          </a:xfrm>
        </p:grpSpPr>
        <p:sp>
          <p:nvSpPr>
            <p:cNvPr id="85" name="Rectangle 84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86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Results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0" y="0"/>
            <a:ext cx="24387175" cy="2358853"/>
          </a:xfrm>
          <a:prstGeom prst="rect">
            <a:avLst/>
          </a:prstGeom>
          <a:solidFill>
            <a:srgbClr val="009A4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5068888"/>
            <a:endParaRPr lang="en-US" sz="10000">
              <a:latin typeface="Arial" charset="0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0A261"/>
              </a:clrFrom>
              <a:clrTo>
                <a:srgbClr val="00A26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" t="5470" r="2210" b="3946"/>
          <a:stretch/>
        </p:blipFill>
        <p:spPr>
          <a:xfrm>
            <a:off x="20118387" y="1508820"/>
            <a:ext cx="3527298" cy="746159"/>
          </a:xfrm>
          <a:prstGeom prst="rect">
            <a:avLst/>
          </a:prstGeom>
        </p:spPr>
      </p:pic>
      <p:sp>
        <p:nvSpPr>
          <p:cNvPr id="36" name="Rectangle 74"/>
          <p:cNvSpPr>
            <a:spLocks noChangeArrowheads="1"/>
          </p:cNvSpPr>
          <p:nvPr/>
        </p:nvSpPr>
        <p:spPr bwMode="auto">
          <a:xfrm>
            <a:off x="937308" y="152400"/>
            <a:ext cx="21619479" cy="2321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chemeClr val="bg1"/>
                </a:solidFill>
                <a:latin typeface="Helvetica" panose="020B0604020202020204" pitchFamily="34" charset="0"/>
              </a:rPr>
              <a:t>This would be the area for your title,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chemeClr val="bg1"/>
                </a:solidFill>
                <a:latin typeface="Helvetica" panose="020B0604020202020204" pitchFamily="34" charset="0"/>
              </a:rPr>
              <a:t>(this is 50 points).</a:t>
            </a:r>
            <a:br>
              <a:rPr lang="en-US" altLang="en-US" sz="10000" b="1" dirty="0">
                <a:solidFill>
                  <a:schemeClr val="bg1"/>
                </a:solidFill>
                <a:latin typeface="Goudy Old Style" panose="02020502050305020303" pitchFamily="18" charset="0"/>
              </a:rPr>
            </a:br>
            <a:endParaRPr lang="en-US" altLang="en-US" sz="1000" b="1" dirty="0">
              <a:solidFill>
                <a:schemeClr val="bg1"/>
              </a:solidFill>
              <a:latin typeface="Goudy Old Style" panose="02020502050305020303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Helvetica" panose="020B0604020202020204" pitchFamily="34" charset="0"/>
              </a:rPr>
              <a:t>This font is 72 </a:t>
            </a:r>
            <a:r>
              <a:rPr lang="en-US" altLang="en-US" sz="2000" b="1" dirty="0" err="1">
                <a:solidFill>
                  <a:schemeClr val="bg1"/>
                </a:solidFill>
                <a:latin typeface="Helvetica" panose="020B0604020202020204" pitchFamily="34" charset="0"/>
              </a:rPr>
              <a:t>ppi</a:t>
            </a:r>
            <a:r>
              <a:rPr lang="en-US" altLang="en-US" sz="2000" b="1" dirty="0">
                <a:solidFill>
                  <a:schemeClr val="bg1"/>
                </a:solidFill>
                <a:latin typeface="Helvetica" panose="020B0604020202020204" pitchFamily="34" charset="0"/>
              </a:rPr>
              <a:t>. If you have room, using the logos is a good idea</a:t>
            </a:r>
            <a:r>
              <a:rPr lang="en-US" altLang="en-US" sz="2000" dirty="0">
                <a:solidFill>
                  <a:schemeClr val="bg1"/>
                </a:solidFill>
                <a:latin typeface="Helvetica" panose="020B0604020202020204" pitchFamily="34" charset="0"/>
              </a:rPr>
              <a:t>.</a:t>
            </a:r>
          </a:p>
        </p:txBody>
      </p:sp>
      <p:graphicFrame>
        <p:nvGraphicFramePr>
          <p:cNvPr id="4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589605"/>
              </p:ext>
            </p:extLst>
          </p:nvPr>
        </p:nvGraphicFramePr>
        <p:xfrm>
          <a:off x="9501219" y="8833304"/>
          <a:ext cx="5157424" cy="2643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2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669712"/>
              </p:ext>
            </p:extLst>
          </p:nvPr>
        </p:nvGraphicFramePr>
        <p:xfrm>
          <a:off x="9346909" y="11462999"/>
          <a:ext cx="5466045" cy="2202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3" name="Rectangle 90"/>
          <p:cNvSpPr>
            <a:spLocks noChangeArrowheads="1"/>
          </p:cNvSpPr>
          <p:nvPr/>
        </p:nvSpPr>
        <p:spPr bwMode="auto">
          <a:xfrm>
            <a:off x="914400" y="3337264"/>
            <a:ext cx="7013448" cy="771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also apply any of the </a:t>
            </a:r>
            <a:r>
              <a:rPr lang="en-US" altLang="en-US" sz="1900" dirty="0" err="1">
                <a:solidFill>
                  <a:srgbClr val="000000"/>
                </a:solidFill>
                <a:latin typeface="Helvetica" panose="020B0604020202020204" pitchFamily="34" charset="0"/>
              </a:rPr>
              <a:t>powerpoint</a:t>
            </a: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 color templates to this large page.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If necessary, the color templates can be changed to suit your needs by viewing the Master Page, and adjusting the elements there. 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used pastel blue shades in your original files.  These would both work, but we might have to make them a little lighter.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use decorative dividing lines between the columns, or leave white space.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pic>
        <p:nvPicPr>
          <p:cNvPr id="45" name="Picture 3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60986" y="11879973"/>
            <a:ext cx="5411661" cy="1074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Rectangle 90"/>
          <p:cNvSpPr>
            <a:spLocks noChangeArrowheads="1"/>
          </p:cNvSpPr>
          <p:nvPr/>
        </p:nvSpPr>
        <p:spPr bwMode="auto">
          <a:xfrm>
            <a:off x="8686800" y="3337264"/>
            <a:ext cx="7013448" cy="46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sp>
        <p:nvSpPr>
          <p:cNvPr id="47" name="Rectangle 90"/>
          <p:cNvSpPr>
            <a:spLocks noChangeArrowheads="1"/>
          </p:cNvSpPr>
          <p:nvPr/>
        </p:nvSpPr>
        <p:spPr bwMode="auto">
          <a:xfrm>
            <a:off x="16459200" y="3337264"/>
            <a:ext cx="7013448" cy="3825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use decorative dividing lines between the columns, or leave white space.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“box” in sections with results/data, or other sections you want to emphasize.</a:t>
            </a:r>
          </a:p>
        </p:txBody>
      </p:sp>
      <p:sp>
        <p:nvSpPr>
          <p:cNvPr id="48" name="Rectangle 75"/>
          <p:cNvSpPr>
            <a:spLocks noChangeArrowheads="1"/>
          </p:cNvSpPr>
          <p:nvPr/>
        </p:nvSpPr>
        <p:spPr bwMode="auto">
          <a:xfrm>
            <a:off x="914400" y="11094869"/>
            <a:ext cx="7013448" cy="73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9A44"/>
                </a:solidFill>
                <a:latin typeface="Helvetica" panose="020B0604020202020204" pitchFamily="34" charset="0"/>
              </a:rPr>
              <a:t>Methods</a:t>
            </a:r>
          </a:p>
        </p:txBody>
      </p:sp>
      <p:sp>
        <p:nvSpPr>
          <p:cNvPr id="49" name="Rectangle 90"/>
          <p:cNvSpPr>
            <a:spLocks noChangeArrowheads="1"/>
          </p:cNvSpPr>
          <p:nvPr/>
        </p:nvSpPr>
        <p:spPr bwMode="auto">
          <a:xfrm>
            <a:off x="914400" y="11688933"/>
            <a:ext cx="7013448" cy="954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choose to use green slashes if you wish. Just </a:t>
            </a:r>
            <a:r>
              <a:rPr lang="en-US" altLang="en-US" sz="1900" dirty="0" err="1">
                <a:solidFill>
                  <a:srgbClr val="000000"/>
                </a:solidFill>
                <a:latin typeface="Helvetica" panose="020B0604020202020204" pitchFamily="34" charset="0"/>
              </a:rPr>
              <a:t>ve</a:t>
            </a: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 aware that the angle should be parallel to the nearest arrow slant.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914400" y="2610113"/>
            <a:ext cx="7013448" cy="590287"/>
            <a:chOff x="914400" y="2743199"/>
            <a:chExt cx="7013448" cy="590287"/>
          </a:xfrm>
        </p:grpSpPr>
        <p:sp>
          <p:nvSpPr>
            <p:cNvPr id="51" name="Rectangle 50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52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Abstract, 30pt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8686800" y="2610113"/>
            <a:ext cx="7013448" cy="590287"/>
            <a:chOff x="914400" y="2743199"/>
            <a:chExt cx="7013448" cy="590287"/>
          </a:xfrm>
        </p:grpSpPr>
        <p:sp>
          <p:nvSpPr>
            <p:cNvPr id="54" name="Rectangle 53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55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Discussion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6459200" y="2610113"/>
            <a:ext cx="7013448" cy="590287"/>
            <a:chOff x="914400" y="2743199"/>
            <a:chExt cx="7013448" cy="590287"/>
          </a:xfrm>
        </p:grpSpPr>
        <p:sp>
          <p:nvSpPr>
            <p:cNvPr id="57" name="Rectangle 56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58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Conclusions</a:t>
              </a:r>
            </a:p>
          </p:txBody>
        </p:sp>
      </p:grpSp>
      <p:sp>
        <p:nvSpPr>
          <p:cNvPr id="59" name="Rectangle 90"/>
          <p:cNvSpPr>
            <a:spLocks noChangeArrowheads="1"/>
          </p:cNvSpPr>
          <p:nvPr/>
        </p:nvSpPr>
        <p:spPr bwMode="auto">
          <a:xfrm>
            <a:off x="8686800" y="8039004"/>
            <a:ext cx="7013448" cy="756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Is there a way to represent your poster with visual data? Pictures, charts, tables, graphs? Use them.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8686800" y="7311853"/>
            <a:ext cx="7013448" cy="590287"/>
            <a:chOff x="914400" y="2743199"/>
            <a:chExt cx="7013448" cy="590287"/>
          </a:xfrm>
        </p:grpSpPr>
        <p:sp>
          <p:nvSpPr>
            <p:cNvPr id="90" name="Rectangle 89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91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Experiments</a:t>
              </a:r>
            </a:p>
          </p:txBody>
        </p:sp>
      </p:grpSp>
      <p:sp>
        <p:nvSpPr>
          <p:cNvPr id="92" name="Rectangle 90"/>
          <p:cNvSpPr>
            <a:spLocks noChangeArrowheads="1"/>
          </p:cNvSpPr>
          <p:nvPr/>
        </p:nvSpPr>
        <p:spPr bwMode="auto">
          <a:xfrm>
            <a:off x="16464798" y="8039004"/>
            <a:ext cx="7013448" cy="46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 eaLnBrk="0" hangingPunct="0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 eaLnBrk="0" hangingPunct="0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 eaLnBrk="0" hangingPunct="0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can copy from your “many slides” presentation and paste into this “one large page” presentation.  Font sizes can be adjusted to fit the new format.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The rest of the section should be a plain san serif font (this is Helvetica but Arial is also acceptable). This is 19 pt.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It’s good to divide this big page into 3 or 4 columns.</a:t>
            </a:r>
          </a:p>
          <a:p>
            <a:pPr marL="223838" indent="-223838"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1900" dirty="0">
                <a:solidFill>
                  <a:srgbClr val="000000"/>
                </a:solidFill>
                <a:latin typeface="Helvetica" panose="020B0604020202020204" pitchFamily="34" charset="0"/>
              </a:rPr>
              <a:t>You only need one logo on your poster. You can either have it in the header or elsewhere in your poster (like one of the bottom corners.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16464798" y="7311853"/>
            <a:ext cx="7013448" cy="590287"/>
            <a:chOff x="914400" y="2743199"/>
            <a:chExt cx="7013448" cy="590287"/>
          </a:xfrm>
        </p:grpSpPr>
        <p:sp>
          <p:nvSpPr>
            <p:cNvPr id="94" name="Rectangle 93"/>
            <p:cNvSpPr/>
            <p:nvPr/>
          </p:nvSpPr>
          <p:spPr bwMode="auto">
            <a:xfrm>
              <a:off x="914400" y="2743199"/>
              <a:ext cx="7013448" cy="590287"/>
            </a:xfrm>
            <a:prstGeom prst="rect">
              <a:avLst/>
            </a:prstGeom>
            <a:solidFill>
              <a:srgbClr val="009A4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5068888"/>
              <a:endParaRPr lang="en-US" sz="10000">
                <a:latin typeface="Arial" charset="0"/>
              </a:endParaRPr>
            </a:p>
          </p:txBody>
        </p:sp>
        <p:sp>
          <p:nvSpPr>
            <p:cNvPr id="95" name="Rectangle 75"/>
            <p:cNvSpPr>
              <a:spLocks noChangeArrowheads="1"/>
            </p:cNvSpPr>
            <p:nvPr/>
          </p:nvSpPr>
          <p:spPr bwMode="auto">
            <a:xfrm>
              <a:off x="1141539" y="2743200"/>
              <a:ext cx="6630734" cy="59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/>
            <a:lstStyle>
              <a:lvl1pPr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 eaLnBrk="0" hangingPunct="0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 eaLnBrk="0" hangingPunct="0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 eaLnBrk="0" hangingPunct="0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0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Results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8522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0" y="0"/>
            <a:ext cx="24387176" cy="13716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C1"/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242393" y="10574650"/>
            <a:ext cx="6693394" cy="2895037"/>
          </a:xfrm>
          <a:prstGeom prst="rect">
            <a:avLst/>
          </a:prstGeom>
          <a:solidFill>
            <a:srgbClr val="FFFF00"/>
          </a:solidFill>
          <a:ln w="762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16117684" y="5029201"/>
            <a:ext cx="7969257" cy="159111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3333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58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24387176" cy="1676400"/>
          </a:xfrm>
        </p:spPr>
        <p:txBody>
          <a:bodyPr vert="horz" wrap="square" lIns="443396" tIns="221698" rIns="443396" bIns="221698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4000" b="0" dirty="0"/>
              <a:t>HERE IS MY LIST OF DON’TS: DON’T USE ALL CAPS FOR THE TITLE.</a:t>
            </a:r>
            <a:br>
              <a:rPr lang="en-US" altLang="en-US" b="0" dirty="0"/>
            </a:br>
            <a:r>
              <a:rPr lang="en-US" altLang="en-US" sz="3000" b="0" i="1" dirty="0"/>
              <a:t>The title already has a position of prominence.</a:t>
            </a:r>
          </a:p>
        </p:txBody>
      </p:sp>
      <p:grpSp>
        <p:nvGrpSpPr>
          <p:cNvPr id="59" name="Group 8"/>
          <p:cNvGrpSpPr>
            <a:grpSpLocks/>
          </p:cNvGrpSpPr>
          <p:nvPr/>
        </p:nvGrpSpPr>
        <p:grpSpPr bwMode="auto">
          <a:xfrm>
            <a:off x="636425" y="192838"/>
            <a:ext cx="1422562" cy="1407362"/>
            <a:chOff x="448" y="223"/>
            <a:chExt cx="4066" cy="3713"/>
          </a:xfrm>
        </p:grpSpPr>
        <p:sp>
          <p:nvSpPr>
            <p:cNvPr id="60" name="Rectangle 9"/>
            <p:cNvSpPr>
              <a:spLocks noChangeArrowheads="1"/>
            </p:cNvSpPr>
            <p:nvPr/>
          </p:nvSpPr>
          <p:spPr bwMode="ltGray">
            <a:xfrm>
              <a:off x="1473" y="604"/>
              <a:ext cx="1545" cy="16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61" name="Rectangle 10"/>
            <p:cNvSpPr>
              <a:spLocks noChangeArrowheads="1"/>
            </p:cNvSpPr>
            <p:nvPr/>
          </p:nvSpPr>
          <p:spPr bwMode="ltGray">
            <a:xfrm>
              <a:off x="2822" y="604"/>
              <a:ext cx="1160" cy="1675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62" name="Rectangle 11"/>
            <p:cNvSpPr>
              <a:spLocks noChangeArrowheads="1"/>
            </p:cNvSpPr>
            <p:nvPr/>
          </p:nvSpPr>
          <p:spPr bwMode="ltGray">
            <a:xfrm>
              <a:off x="1910" y="2094"/>
              <a:ext cx="1489" cy="167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63" name="Rectangle 12"/>
            <p:cNvSpPr>
              <a:spLocks noChangeArrowheads="1"/>
            </p:cNvSpPr>
            <p:nvPr/>
          </p:nvSpPr>
          <p:spPr bwMode="ltGray">
            <a:xfrm>
              <a:off x="3214" y="2094"/>
              <a:ext cx="1300" cy="167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64" name="Rectangle 13"/>
            <p:cNvSpPr>
              <a:spLocks noChangeArrowheads="1"/>
            </p:cNvSpPr>
            <p:nvPr/>
          </p:nvSpPr>
          <p:spPr bwMode="ltGray">
            <a:xfrm>
              <a:off x="448" y="1836"/>
              <a:ext cx="1977" cy="149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65" name="Rectangle 14"/>
            <p:cNvSpPr>
              <a:spLocks noChangeArrowheads="1"/>
            </p:cNvSpPr>
            <p:nvPr/>
          </p:nvSpPr>
          <p:spPr bwMode="gray">
            <a:xfrm>
              <a:off x="2688" y="223"/>
              <a:ext cx="112" cy="371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</p:grpSp>
      <p:sp>
        <p:nvSpPr>
          <p:cNvPr id="66" name="Rectangle 15"/>
          <p:cNvSpPr txBox="1">
            <a:spLocks noChangeArrowheads="1"/>
          </p:cNvSpPr>
          <p:nvPr/>
        </p:nvSpPr>
        <p:spPr bwMode="auto">
          <a:xfrm>
            <a:off x="16434013" y="8996320"/>
            <a:ext cx="7953162" cy="2172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76238" indent="-376238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23863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3300">
                <a:solidFill>
                  <a:schemeClr val="tx1"/>
                </a:solidFill>
                <a:latin typeface="+mn-lt"/>
              </a:defRPr>
            </a:lvl2pPr>
            <a:lvl3pPr marL="1560513" indent="-531813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300">
                <a:solidFill>
                  <a:schemeClr val="tx1"/>
                </a:solidFill>
                <a:latin typeface="+mn-lt"/>
              </a:defRPr>
            </a:lvl3pPr>
            <a:lvl4pPr marL="2151063" indent="-476250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3300">
                <a:solidFill>
                  <a:schemeClr val="tx1"/>
                </a:solidFill>
                <a:latin typeface="+mn-lt"/>
              </a:defRPr>
            </a:lvl4pPr>
            <a:lvl5pPr marL="2851150" indent="-585788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5pPr>
            <a:lvl6pPr marL="3308350" indent="-585788" algn="l" defTabSz="5068888" rtl="0" fontAlgn="base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6pPr>
            <a:lvl7pPr marL="3765550" indent="-585788" algn="l" defTabSz="5068888" rtl="0" fontAlgn="base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7pPr>
            <a:lvl8pPr marL="4222750" indent="-585788" algn="l" defTabSz="5068888" rtl="0" fontAlgn="base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8pPr>
            <a:lvl9pPr marL="4679950" indent="-585788" algn="l" defTabSz="5068888" rtl="0" fontAlgn="base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9pPr>
          </a:lstStyle>
          <a:p>
            <a:pPr marL="223838" indent="-223838" defTabSz="4433888" eaLnBrk="1" hangingPunct="1"/>
            <a:r>
              <a:rPr lang="en-US" altLang="en-US" sz="2000" kern="0" dirty="0"/>
              <a:t>This is nice.</a:t>
            </a:r>
          </a:p>
          <a:p>
            <a:pPr marL="512763" lvl="1" indent="-288925" defTabSz="4433888" eaLnBrk="1" hangingPunct="1"/>
            <a:r>
              <a:rPr lang="en-US" altLang="en-US" sz="2000" kern="0" dirty="0"/>
              <a:t>It’s subtle, but legible.</a:t>
            </a:r>
          </a:p>
          <a:p>
            <a:pPr marL="512763" lvl="1" indent="-288925" defTabSz="4433888" eaLnBrk="1" hangingPunct="1"/>
            <a:r>
              <a:rPr lang="en-US" altLang="en-US" sz="2000" kern="0" dirty="0"/>
              <a:t>At size 20 points, it is plenty large enough.</a:t>
            </a:r>
          </a:p>
          <a:p>
            <a:pPr marL="223838" indent="-223838" defTabSz="4433888" eaLnBrk="1" hangingPunct="1"/>
            <a:r>
              <a:rPr lang="en-US" altLang="en-US" sz="2000" kern="0" dirty="0"/>
              <a:t>It’s all about your </a:t>
            </a:r>
            <a:r>
              <a:rPr lang="en-US" altLang="en-US" sz="2000" b="1" i="1" kern="0" dirty="0"/>
              <a:t>data</a:t>
            </a:r>
            <a:r>
              <a:rPr lang="en-US" altLang="en-US" sz="2000" kern="0" dirty="0"/>
              <a:t>.  The graphics should enhance, not detract, from it.</a:t>
            </a:r>
          </a:p>
        </p:txBody>
      </p:sp>
      <p:sp>
        <p:nvSpPr>
          <p:cNvPr id="67" name="Rectangle 16"/>
          <p:cNvSpPr>
            <a:spLocks noChangeArrowheads="1"/>
          </p:cNvSpPr>
          <p:nvPr/>
        </p:nvSpPr>
        <p:spPr bwMode="auto">
          <a:xfrm>
            <a:off x="407825" y="1860274"/>
            <a:ext cx="23247082" cy="199279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100000">
                <a:srgbClr val="FFFFCC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69" name="Rectangle 18"/>
          <p:cNvSpPr>
            <a:spLocks noChangeArrowheads="1"/>
          </p:cNvSpPr>
          <p:nvPr/>
        </p:nvSpPr>
        <p:spPr bwMode="auto">
          <a:xfrm>
            <a:off x="16363079" y="8739793"/>
            <a:ext cx="7696199" cy="156869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100000">
                <a:srgbClr val="FFFFCC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7253803" y="8001000"/>
            <a:ext cx="36921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000" dirty="0">
                <a:solidFill>
                  <a:srgbClr val="0000CC"/>
                </a:solidFill>
                <a:latin typeface="Tahoma" panose="020B0604030504040204" pitchFamily="34" charset="0"/>
              </a:rPr>
              <a:t>Results</a:t>
            </a:r>
            <a:endParaRPr lang="en-US" altLang="en-US" sz="3000" dirty="0">
              <a:latin typeface="Arial" panose="020B0604020202020204" pitchFamily="34" charset="0"/>
            </a:endParaRPr>
          </a:p>
        </p:txBody>
      </p:sp>
      <p:sp>
        <p:nvSpPr>
          <p:cNvPr id="72" name="Text Box 21"/>
          <p:cNvSpPr txBox="1">
            <a:spLocks noChangeArrowheads="1"/>
          </p:cNvSpPr>
          <p:nvPr/>
        </p:nvSpPr>
        <p:spPr bwMode="auto">
          <a:xfrm>
            <a:off x="-36513" y="2440973"/>
            <a:ext cx="6819900" cy="1388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9178" tIns="39589" rIns="79178" bIns="39589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00CC"/>
                </a:solidFill>
                <a:latin typeface="Tahoma" panose="020B0604030504040204" pitchFamily="34" charset="0"/>
              </a:rPr>
              <a:t>DON’T Put your text or pictures right to the edge of the page!</a:t>
            </a:r>
            <a:endParaRPr lang="en-US" altLang="en-US" sz="3000" i="1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500" i="1" dirty="0">
                <a:latin typeface="Tahoma" panose="020B0604030504040204" pitchFamily="34" charset="0"/>
              </a:rPr>
              <a:t>It may get cut off.</a:t>
            </a: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16117684" y="2480000"/>
            <a:ext cx="7886903" cy="2244691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100000">
                <a:srgbClr val="00001A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316391" y="11043955"/>
            <a:ext cx="2168095" cy="2289508"/>
          </a:xfrm>
          <a:prstGeom prst="rect">
            <a:avLst/>
          </a:prstGeom>
          <a:solidFill>
            <a:srgbClr val="FFFFFF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16308387" y="2590800"/>
            <a:ext cx="7346520" cy="1926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9178" tIns="39589" rIns="79178" bIns="39589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latin typeface="Tahoma" panose="020B0604030504040204" pitchFamily="34" charset="0"/>
              </a:rPr>
              <a:t>DON’T put all the text in boxes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Tahoma" panose="020B0604030504040204" pitchFamily="34" charset="0"/>
              </a:rPr>
              <a:t>It makes the whole poster harder to look at.  Save boxes for special items.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latin typeface="Tahoma" panose="020B0604030504040204" pitchFamily="34" charset="0"/>
              </a:rPr>
              <a:t>RESIST THE URGE</a:t>
            </a:r>
            <a:r>
              <a:rPr lang="en-US" altLang="en-US" sz="2000" dirty="0">
                <a:solidFill>
                  <a:schemeClr val="accent2"/>
                </a:solidFill>
                <a:latin typeface="Tahoma" panose="020B0604030504040204" pitchFamily="34" charset="0"/>
              </a:rPr>
              <a:t> to use pale colored text on a dark background - the toner (ink) required to print the dark boxes can 	wrinkle the paper.</a:t>
            </a:r>
            <a:endParaRPr lang="en-US" altLang="en-US" sz="2000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76" name="Text Box 25"/>
          <p:cNvSpPr txBox="1">
            <a:spLocks noChangeArrowheads="1"/>
          </p:cNvSpPr>
          <p:nvPr/>
        </p:nvSpPr>
        <p:spPr bwMode="auto">
          <a:xfrm>
            <a:off x="7356271" y="2525504"/>
            <a:ext cx="7809116" cy="408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9178" tIns="39589" rIns="79178" bIns="39589">
            <a:spAutoFit/>
          </a:bodyPr>
          <a:lstStyle>
            <a:lvl1pPr indent="118745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1285875" indent="792163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indent="457200"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rgbClr val="A50021"/>
                </a:solidFill>
                <a:latin typeface="Times" panose="02020603050405020304" pitchFamily="18" charset="0"/>
              </a:rPr>
              <a:t>DO edit your work.</a:t>
            </a:r>
          </a:p>
          <a:p>
            <a:pPr marL="0" lvl="1" indent="457200"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Times" panose="02020603050405020304" pitchFamily="18" charset="0"/>
              </a:rPr>
              <a:t>A poster isn’t like a term paper or journal article - it’s more like a bumper sticker. </a:t>
            </a:r>
          </a:p>
          <a:p>
            <a:pPr marL="0" lvl="1" indent="457200">
              <a:spcBef>
                <a:spcPct val="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Times" panose="02020603050405020304" pitchFamily="18" charset="0"/>
              </a:rPr>
              <a:t>Be concise.</a:t>
            </a:r>
          </a:p>
          <a:p>
            <a:pPr marL="0" lvl="1" indent="457200">
              <a:spcBef>
                <a:spcPct val="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Times" panose="02020603050405020304" pitchFamily="18" charset="0"/>
              </a:rPr>
              <a:t>Use bullets and pictures.</a:t>
            </a:r>
          </a:p>
          <a:p>
            <a:pPr marL="0" lvl="1" indent="457200">
              <a:spcBef>
                <a:spcPct val="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Times" panose="02020603050405020304" pitchFamily="18" charset="0"/>
              </a:rPr>
              <a:t>Keep your font size in the 20 point range.</a:t>
            </a:r>
          </a:p>
          <a:p>
            <a:pPr indent="457200"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rgbClr val="A50021"/>
                </a:solidFill>
                <a:latin typeface="Times" panose="02020603050405020304" pitchFamily="18" charset="0"/>
              </a:rPr>
              <a:t>DO size your poster correctly</a:t>
            </a:r>
          </a:p>
          <a:p>
            <a:pPr marL="0" lvl="1" indent="457200">
              <a:spcBef>
                <a:spcPct val="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Times" panose="02020603050405020304" pitchFamily="18" charset="0"/>
              </a:rPr>
              <a:t>Go to File, then Page Set-up</a:t>
            </a:r>
          </a:p>
          <a:p>
            <a:pPr marL="0" lvl="1" indent="457200">
              <a:spcBef>
                <a:spcPct val="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Times" panose="02020603050405020304" pitchFamily="18" charset="0"/>
              </a:rPr>
              <a:t>Choose Custom, and enter the size you want your poster.</a:t>
            </a:r>
          </a:p>
          <a:p>
            <a:pPr indent="457200">
              <a:spcBef>
                <a:spcPct val="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rgbClr val="A50021"/>
                </a:solidFill>
                <a:latin typeface="Times" panose="02020603050405020304" pitchFamily="18" charset="0"/>
              </a:rPr>
              <a:t>DO use charts, graphs, pictures</a:t>
            </a:r>
          </a:p>
          <a:p>
            <a:pPr marL="0" lvl="1" indent="457200">
              <a:spcBef>
                <a:spcPct val="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Times" panose="02020603050405020304" pitchFamily="18" charset="0"/>
              </a:rPr>
              <a:t>DO use the Insert, Picture, From File commands. </a:t>
            </a:r>
          </a:p>
          <a:p>
            <a:pPr marL="0" lvl="1" indent="401638">
              <a:spcBef>
                <a:spcPct val="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000" b="1" i="1" dirty="0">
                <a:solidFill>
                  <a:srgbClr val="A50021"/>
                </a:solidFill>
                <a:latin typeface="Times" panose="02020603050405020304" pitchFamily="18" charset="0"/>
              </a:rPr>
              <a:t>Don’t copy and paste photos into </a:t>
            </a:r>
            <a:r>
              <a:rPr lang="en-US" altLang="en-US" sz="2000" b="1" i="1" dirty="0" err="1">
                <a:solidFill>
                  <a:srgbClr val="A50021"/>
                </a:solidFill>
                <a:latin typeface="Times" panose="02020603050405020304" pitchFamily="18" charset="0"/>
              </a:rPr>
              <a:t>powerpoint</a:t>
            </a:r>
            <a:r>
              <a:rPr lang="en-US" altLang="en-US" sz="2000" b="1" dirty="0">
                <a:solidFill>
                  <a:srgbClr val="A50021"/>
                </a:solidFill>
                <a:latin typeface="Times" panose="02020603050405020304" pitchFamily="18" charset="0"/>
              </a:rPr>
              <a:t> </a:t>
            </a:r>
            <a:r>
              <a:rPr lang="en-US" altLang="en-US" sz="2000" b="1" dirty="0">
                <a:latin typeface="Times" panose="02020603050405020304" pitchFamily="18" charset="0"/>
              </a:rPr>
              <a:t>– they may not print. </a:t>
            </a:r>
          </a:p>
          <a:p>
            <a:pPr marL="0" lvl="1" indent="457200">
              <a:spcBef>
                <a:spcPct val="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000" b="1" dirty="0">
                <a:latin typeface="Times" panose="02020603050405020304" pitchFamily="18" charset="0"/>
              </a:rPr>
              <a:t>Pictures from the web will usually be low quality and look “jaggy” </a:t>
            </a:r>
          </a:p>
        </p:txBody>
      </p:sp>
      <p:sp>
        <p:nvSpPr>
          <p:cNvPr id="77" name="Text Box 26"/>
          <p:cNvSpPr txBox="1">
            <a:spLocks noChangeArrowheads="1"/>
          </p:cNvSpPr>
          <p:nvPr/>
        </p:nvSpPr>
        <p:spPr bwMode="auto">
          <a:xfrm>
            <a:off x="407826" y="11156555"/>
            <a:ext cx="1955962" cy="1326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9178" tIns="39589" rIns="79178" bIns="39589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dirty="0">
                <a:latin typeface="Tahoma" panose="020B0604030504040204" pitchFamily="34" charset="0"/>
              </a:rPr>
              <a:t>DON’T make your font size too small; people won’t want to read it.  Edit your message if necessary.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900" b="1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dirty="0">
                <a:latin typeface="Tahoma" panose="020B0604030504040204" pitchFamily="34" charset="0"/>
              </a:rPr>
              <a:t>DON’T make your visual data too small. Why put a 6” photo on a 5 foot long poster? Now is your chance to show it off.  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2587" y="5264783"/>
            <a:ext cx="6021387" cy="4336417"/>
          </a:xfrm>
          <a:prstGeom prst="rect">
            <a:avLst/>
          </a:prstGeom>
          <a:solidFill>
            <a:srgbClr val="00BC8B"/>
          </a:solidFill>
          <a:ln w="7620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79" name="Text Box 28"/>
          <p:cNvSpPr txBox="1">
            <a:spLocks noChangeArrowheads="1"/>
          </p:cNvSpPr>
          <p:nvPr/>
        </p:nvSpPr>
        <p:spPr bwMode="auto">
          <a:xfrm>
            <a:off x="581418" y="5461866"/>
            <a:ext cx="5558735" cy="3157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9178" tIns="39589" rIns="79178" bIns="39589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500" b="1" dirty="0">
                <a:solidFill>
                  <a:srgbClr val="FF0066"/>
                </a:solidFill>
                <a:latin typeface="Tahoma" panose="020B0604030504040204" pitchFamily="34" charset="0"/>
              </a:rPr>
              <a:t>DID YOU KNOW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500" b="1" dirty="0">
                <a:solidFill>
                  <a:srgbClr val="FF0066"/>
                </a:solidFill>
                <a:latin typeface="Tahoma" panose="020B0604030504040204" pitchFamily="34" charset="0"/>
              </a:rPr>
              <a:t>that 25% of your audience could have some color-blindness? </a:t>
            </a:r>
            <a:r>
              <a:rPr lang="en-US" altLang="en-US" sz="2500" b="1" dirty="0">
                <a:solidFill>
                  <a:schemeClr val="folHlink"/>
                </a:solidFill>
                <a:latin typeface="Arial" panose="020B0604020202020204" pitchFamily="34" charset="0"/>
              </a:rPr>
              <a:t>Greens on reds, Greens on Orange,  Blues on red, and Blues on Green can be really hard to see.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500" b="1" dirty="0">
                <a:solidFill>
                  <a:srgbClr val="FF0066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500" b="1" dirty="0">
                <a:solidFill>
                  <a:srgbClr val="006600"/>
                </a:solidFill>
                <a:latin typeface="Tahoma" panose="020B0604030504040204" pitchFamily="34" charset="0"/>
              </a:rPr>
              <a:t>DON’T use text that is too similar to its background color.</a:t>
            </a:r>
            <a:r>
              <a:rPr lang="en-US" altLang="en-US" sz="2500" b="1" dirty="0">
                <a:solidFill>
                  <a:srgbClr val="FF0066"/>
                </a:solidFill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80" name="Text Box 29"/>
          <p:cNvSpPr txBox="1">
            <a:spLocks noChangeArrowheads="1"/>
          </p:cNvSpPr>
          <p:nvPr/>
        </p:nvSpPr>
        <p:spPr bwMode="auto">
          <a:xfrm>
            <a:off x="16308387" y="5181476"/>
            <a:ext cx="7696199" cy="1187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9178" tIns="39589" rIns="79178" bIns="39589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00" b="1" dirty="0">
                <a:latin typeface="Tahoma" panose="020B0604030504040204" pitchFamily="34" charset="0"/>
              </a:rPr>
              <a:t>DON’T use dark gradations as a background color </a:t>
            </a:r>
            <a:r>
              <a:rPr lang="en-US" altLang="en-US" sz="2000" dirty="0">
                <a:latin typeface="Tahoma" panose="020B0604030504040204" pitchFamily="34" charset="0"/>
              </a:rPr>
              <a:t>if you have a lot of text to go over them.  No matter what color you choose, eventually it gets harder to read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7447775" y="7688055"/>
            <a:ext cx="7840716" cy="3021321"/>
          </a:xfrm>
          <a:prstGeom prst="rect">
            <a:avLst/>
          </a:prstGeom>
          <a:solidFill>
            <a:srgbClr val="00FF00"/>
          </a:solidFill>
          <a:ln w="2286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9178" tIns="39589" rIns="79178" bIns="39589" anchor="ctr"/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000" b="1" dirty="0">
                <a:latin typeface="Arial" panose="020B0604020202020204" pitchFamily="34" charset="0"/>
              </a:rPr>
              <a:t>   DON’T FORGET computer monitor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000" b="1" dirty="0">
                <a:latin typeface="Arial" panose="020B0604020202020204" pitchFamily="34" charset="0"/>
              </a:rPr>
              <a:t>colors are NOT the same as colors which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000" b="1" dirty="0">
                <a:latin typeface="Arial" panose="020B0604020202020204" pitchFamily="34" charset="0"/>
              </a:rPr>
              <a:t>will print on your poster. This bright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000" b="1" dirty="0">
                <a:latin typeface="Arial" panose="020B0604020202020204" pitchFamily="34" charset="0"/>
              </a:rPr>
              <a:t> green will print much darker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000" b="1" dirty="0">
                <a:latin typeface="Arial" panose="020B0604020202020204" pitchFamily="34" charset="0"/>
              </a:rPr>
              <a:t>if you print this.</a:t>
            </a:r>
            <a:endParaRPr lang="en-US" altLang="en-US" sz="3000" dirty="0">
              <a:latin typeface="Arial" panose="020B0604020202020204" pitchFamily="34" charset="0"/>
            </a:endParaRPr>
          </a:p>
        </p:txBody>
      </p:sp>
      <p:pic>
        <p:nvPicPr>
          <p:cNvPr id="82" name="Picture 31" descr="RRive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379" y="10709376"/>
            <a:ext cx="3502164" cy="1917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830643"/>
              </p:ext>
            </p:extLst>
          </p:nvPr>
        </p:nvGraphicFramePr>
        <p:xfrm>
          <a:off x="2535113" y="12049715"/>
          <a:ext cx="2762428" cy="1412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5210155" imgH="3648161" progId="MSGraph.Chart.8">
                  <p:embed followColorScheme="full"/>
                </p:oleObj>
              </mc:Choice>
              <mc:Fallback>
                <p:oleObj name="Chart" r:id="rId3" imgW="5210155" imgH="364816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113" y="12049715"/>
                        <a:ext cx="2762428" cy="1412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 Box 33"/>
          <p:cNvSpPr txBox="1">
            <a:spLocks noChangeArrowheads="1"/>
          </p:cNvSpPr>
          <p:nvPr/>
        </p:nvSpPr>
        <p:spPr bwMode="auto">
          <a:xfrm>
            <a:off x="16332292" y="6934200"/>
            <a:ext cx="7412679" cy="1003281"/>
          </a:xfrm>
          <a:prstGeom prst="rect">
            <a:avLst/>
          </a:prstGeom>
          <a:noFill/>
          <a:ln>
            <a:noFill/>
          </a:ln>
          <a:effectLst>
            <a:outerShdw dist="71842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178" tIns="39589" rIns="79178" bIns="39589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0099"/>
                </a:solidFill>
                <a:latin typeface="Tahoma" panose="020B0604030504040204" pitchFamily="34" charset="0"/>
              </a:rPr>
              <a:t>DON’T use SHADOWS similar to the text color. It looks “blurry.”   </a:t>
            </a:r>
            <a:endParaRPr lang="en-US" altLang="en-US" sz="3000" b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85" name="Rectangle 34" descr="Paper bag"/>
          <p:cNvSpPr>
            <a:spLocks noChangeArrowheads="1"/>
          </p:cNvSpPr>
          <p:nvPr/>
        </p:nvSpPr>
        <p:spPr bwMode="auto">
          <a:xfrm>
            <a:off x="7164387" y="11156555"/>
            <a:ext cx="8276504" cy="2617429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86" name="Text Box 35"/>
          <p:cNvSpPr txBox="1">
            <a:spLocks noChangeArrowheads="1"/>
          </p:cNvSpPr>
          <p:nvPr/>
        </p:nvSpPr>
        <p:spPr bwMode="auto">
          <a:xfrm>
            <a:off x="7447775" y="11811000"/>
            <a:ext cx="7612116" cy="1311057"/>
          </a:xfrm>
          <a:prstGeom prst="rect">
            <a:avLst/>
          </a:prstGeom>
          <a:noFill/>
          <a:ln>
            <a:noFill/>
          </a:ln>
          <a:effectLst>
            <a:outerShdw dist="71842" dir="2700000" algn="ctr" rotWithShape="0">
              <a:srgbClr val="F8F2D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178" tIns="39589" rIns="79178" bIns="39589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000" b="1" dirty="0">
                <a:latin typeface="Tahoma" panose="020B0604030504040204" pitchFamily="34" charset="0"/>
              </a:rPr>
              <a:t>DON’T USE BACKGROUND TEXTURES BEHIND TEXT.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Tahoma" panose="020B0604030504040204" pitchFamily="34" charset="0"/>
              </a:rPr>
              <a:t>They make text hard to read.  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grpSp>
        <p:nvGrpSpPr>
          <p:cNvPr id="87" name="Group 36"/>
          <p:cNvGrpSpPr>
            <a:grpSpLocks/>
          </p:cNvGrpSpPr>
          <p:nvPr/>
        </p:nvGrpSpPr>
        <p:grpSpPr bwMode="auto">
          <a:xfrm>
            <a:off x="16440037" y="8029202"/>
            <a:ext cx="643336" cy="731893"/>
            <a:chOff x="448" y="223"/>
            <a:chExt cx="4066" cy="3713"/>
          </a:xfrm>
        </p:grpSpPr>
        <p:sp>
          <p:nvSpPr>
            <p:cNvPr id="88" name="Rectangle 37"/>
            <p:cNvSpPr>
              <a:spLocks noChangeArrowheads="1"/>
            </p:cNvSpPr>
            <p:nvPr/>
          </p:nvSpPr>
          <p:spPr bwMode="ltGray">
            <a:xfrm>
              <a:off x="1473" y="604"/>
              <a:ext cx="1545" cy="16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89" name="Rectangle 38"/>
            <p:cNvSpPr>
              <a:spLocks noChangeArrowheads="1"/>
            </p:cNvSpPr>
            <p:nvPr/>
          </p:nvSpPr>
          <p:spPr bwMode="ltGray">
            <a:xfrm>
              <a:off x="2822" y="604"/>
              <a:ext cx="1160" cy="1675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90" name="Rectangle 39"/>
            <p:cNvSpPr>
              <a:spLocks noChangeArrowheads="1"/>
            </p:cNvSpPr>
            <p:nvPr/>
          </p:nvSpPr>
          <p:spPr bwMode="ltGray">
            <a:xfrm>
              <a:off x="1910" y="2094"/>
              <a:ext cx="1489" cy="167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91" name="Rectangle 40"/>
            <p:cNvSpPr>
              <a:spLocks noChangeArrowheads="1"/>
            </p:cNvSpPr>
            <p:nvPr/>
          </p:nvSpPr>
          <p:spPr bwMode="ltGray">
            <a:xfrm>
              <a:off x="3214" y="2094"/>
              <a:ext cx="1300" cy="167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92" name="Rectangle 41"/>
            <p:cNvSpPr>
              <a:spLocks noChangeArrowheads="1"/>
            </p:cNvSpPr>
            <p:nvPr/>
          </p:nvSpPr>
          <p:spPr bwMode="ltGray">
            <a:xfrm>
              <a:off x="448" y="1836"/>
              <a:ext cx="1977" cy="149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93" name="Rectangle 42"/>
            <p:cNvSpPr>
              <a:spLocks noChangeArrowheads="1"/>
            </p:cNvSpPr>
            <p:nvPr/>
          </p:nvSpPr>
          <p:spPr bwMode="gray">
            <a:xfrm>
              <a:off x="2688" y="223"/>
              <a:ext cx="112" cy="371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</p:grpSp>
      <p:sp>
        <p:nvSpPr>
          <p:cNvPr id="102" name="Text Box 51"/>
          <p:cNvSpPr txBox="1">
            <a:spLocks noChangeArrowheads="1"/>
          </p:cNvSpPr>
          <p:nvPr/>
        </p:nvSpPr>
        <p:spPr bwMode="auto">
          <a:xfrm>
            <a:off x="14455200" y="29051251"/>
            <a:ext cx="12225620" cy="848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9178" tIns="39589" rIns="79178" bIns="39589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6200" i="1">
                <a:latin typeface="Times" panose="02020603050405020304" pitchFamily="18" charset="0"/>
              </a:rPr>
              <a:t>On the other             hand....</a:t>
            </a:r>
            <a:r>
              <a:rPr lang="en-US" altLang="en-US" sz="6200" b="1">
                <a:latin typeface="Tahoma" panose="020B0604030504040204" pitchFamily="34" charset="0"/>
              </a:rPr>
              <a:t>  </a:t>
            </a:r>
            <a:endParaRPr lang="en-US" altLang="en-US" sz="6200" b="1">
              <a:latin typeface="Arial" panose="020B0604020202020204" pitchFamily="34" charset="0"/>
            </a:endParaRPr>
          </a:p>
        </p:txBody>
      </p:sp>
      <p:sp>
        <p:nvSpPr>
          <p:cNvPr id="105" name="Line 54"/>
          <p:cNvSpPr>
            <a:spLocks noChangeShapeType="1"/>
          </p:cNvSpPr>
          <p:nvPr/>
        </p:nvSpPr>
        <p:spPr bwMode="auto">
          <a:xfrm flipH="1">
            <a:off x="-36513" y="4488141"/>
            <a:ext cx="56007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Rectangle 15"/>
          <p:cNvSpPr txBox="1">
            <a:spLocks noChangeArrowheads="1"/>
          </p:cNvSpPr>
          <p:nvPr/>
        </p:nvSpPr>
        <p:spPr bwMode="auto">
          <a:xfrm>
            <a:off x="16409347" y="12031384"/>
            <a:ext cx="7977828" cy="1631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76238" indent="-376238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23863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3300">
                <a:solidFill>
                  <a:schemeClr val="tx1"/>
                </a:solidFill>
                <a:latin typeface="+mn-lt"/>
              </a:defRPr>
            </a:lvl2pPr>
            <a:lvl3pPr marL="1560513" indent="-531813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300">
                <a:solidFill>
                  <a:schemeClr val="tx1"/>
                </a:solidFill>
                <a:latin typeface="+mn-lt"/>
              </a:defRPr>
            </a:lvl3pPr>
            <a:lvl4pPr marL="2151063" indent="-476250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3300">
                <a:solidFill>
                  <a:schemeClr val="tx1"/>
                </a:solidFill>
                <a:latin typeface="+mn-lt"/>
              </a:defRPr>
            </a:lvl4pPr>
            <a:lvl5pPr marL="2851150" indent="-585788" algn="l" defTabSz="5068888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5pPr>
            <a:lvl6pPr marL="3308350" indent="-585788" algn="l" defTabSz="5068888" rtl="0" fontAlgn="base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6pPr>
            <a:lvl7pPr marL="3765550" indent="-585788" algn="l" defTabSz="5068888" rtl="0" fontAlgn="base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7pPr>
            <a:lvl8pPr marL="4222750" indent="-585788" algn="l" defTabSz="5068888" rtl="0" fontAlgn="base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8pPr>
            <a:lvl9pPr marL="4679950" indent="-585788" algn="l" defTabSz="5068888" rtl="0" fontAlgn="base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000" dirty="0"/>
              <a:t>If you have questions, call John Lee (7.3204) or Laura Cory (7.3206), in the Department of Information Resources at the Medical School.</a:t>
            </a:r>
          </a:p>
          <a:p>
            <a:pPr eaLnBrk="1" hangingPunct="1"/>
            <a:r>
              <a:rPr lang="en-US" altLang="en-US" sz="2000" dirty="0"/>
              <a:t>You can e-mail your file to us at </a:t>
            </a:r>
            <a:r>
              <a:rPr lang="en-US" altLang="en-US" sz="2400" dirty="0">
                <a:solidFill>
                  <a:srgbClr val="006600"/>
                </a:solidFill>
              </a:rPr>
              <a:t>und.med.medicalmedia@med.UND.edu</a:t>
            </a:r>
          </a:p>
        </p:txBody>
      </p:sp>
      <p:sp>
        <p:nvSpPr>
          <p:cNvPr id="54" name="Rectangle 18"/>
          <p:cNvSpPr>
            <a:spLocks noChangeArrowheads="1"/>
          </p:cNvSpPr>
          <p:nvPr/>
        </p:nvSpPr>
        <p:spPr bwMode="auto">
          <a:xfrm>
            <a:off x="16308387" y="11711593"/>
            <a:ext cx="7696199" cy="156869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100000">
                <a:srgbClr val="FFFFCC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>
              <a:latin typeface="Arial" panose="020B0604020202020204" pitchFamily="34" charset="0"/>
            </a:endParaRPr>
          </a:p>
        </p:txBody>
      </p:sp>
      <p:sp>
        <p:nvSpPr>
          <p:cNvPr id="106" name="Text Box 19"/>
          <p:cNvSpPr txBox="1">
            <a:spLocks noChangeArrowheads="1"/>
          </p:cNvSpPr>
          <p:nvPr/>
        </p:nvSpPr>
        <p:spPr bwMode="auto">
          <a:xfrm>
            <a:off x="17199111" y="10972800"/>
            <a:ext cx="36921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>
            <a:lvl1pPr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000" dirty="0">
                <a:solidFill>
                  <a:srgbClr val="0000CC"/>
                </a:solidFill>
                <a:latin typeface="Tahoma" panose="020B0604030504040204" pitchFamily="34" charset="0"/>
              </a:rPr>
              <a:t>Conclusions</a:t>
            </a:r>
            <a:endParaRPr lang="en-US" altLang="en-US" sz="3000" dirty="0">
              <a:latin typeface="Arial" panose="020B0604020202020204" pitchFamily="34" charset="0"/>
            </a:endParaRPr>
          </a:p>
        </p:txBody>
      </p:sp>
      <p:grpSp>
        <p:nvGrpSpPr>
          <p:cNvPr id="107" name="Group 36"/>
          <p:cNvGrpSpPr>
            <a:grpSpLocks/>
          </p:cNvGrpSpPr>
          <p:nvPr/>
        </p:nvGrpSpPr>
        <p:grpSpPr bwMode="auto">
          <a:xfrm>
            <a:off x="16385345" y="11001002"/>
            <a:ext cx="643336" cy="731893"/>
            <a:chOff x="448" y="223"/>
            <a:chExt cx="4066" cy="3713"/>
          </a:xfrm>
        </p:grpSpPr>
        <p:sp>
          <p:nvSpPr>
            <p:cNvPr id="108" name="Rectangle 37"/>
            <p:cNvSpPr>
              <a:spLocks noChangeArrowheads="1"/>
            </p:cNvSpPr>
            <p:nvPr/>
          </p:nvSpPr>
          <p:spPr bwMode="ltGray">
            <a:xfrm>
              <a:off x="1473" y="604"/>
              <a:ext cx="1545" cy="16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109" name="Rectangle 38"/>
            <p:cNvSpPr>
              <a:spLocks noChangeArrowheads="1"/>
            </p:cNvSpPr>
            <p:nvPr/>
          </p:nvSpPr>
          <p:spPr bwMode="ltGray">
            <a:xfrm>
              <a:off x="2822" y="604"/>
              <a:ext cx="1160" cy="1675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110" name="Rectangle 39"/>
            <p:cNvSpPr>
              <a:spLocks noChangeArrowheads="1"/>
            </p:cNvSpPr>
            <p:nvPr/>
          </p:nvSpPr>
          <p:spPr bwMode="ltGray">
            <a:xfrm>
              <a:off x="1910" y="2094"/>
              <a:ext cx="1489" cy="167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111" name="Rectangle 40"/>
            <p:cNvSpPr>
              <a:spLocks noChangeArrowheads="1"/>
            </p:cNvSpPr>
            <p:nvPr/>
          </p:nvSpPr>
          <p:spPr bwMode="ltGray">
            <a:xfrm>
              <a:off x="3214" y="2094"/>
              <a:ext cx="1300" cy="167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112" name="Rectangle 41"/>
            <p:cNvSpPr>
              <a:spLocks noChangeArrowheads="1"/>
            </p:cNvSpPr>
            <p:nvPr/>
          </p:nvSpPr>
          <p:spPr bwMode="ltGray">
            <a:xfrm>
              <a:off x="448" y="1836"/>
              <a:ext cx="1977" cy="149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  <p:sp>
          <p:nvSpPr>
            <p:cNvPr id="113" name="Rectangle 42"/>
            <p:cNvSpPr>
              <a:spLocks noChangeArrowheads="1"/>
            </p:cNvSpPr>
            <p:nvPr/>
          </p:nvSpPr>
          <p:spPr bwMode="gray">
            <a:xfrm>
              <a:off x="2688" y="223"/>
              <a:ext cx="112" cy="371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43396" tIns="221698" rIns="443396" bIns="221698" anchor="ctr"/>
            <a:lstStyle>
              <a:lvl1pPr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4433888" eaLnBrk="0" hangingPunct="0">
                <a:spcBef>
                  <a:spcPct val="20000"/>
                </a:spcBef>
                <a:buChar char="•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4433888" eaLnBrk="0" hangingPunct="0">
                <a:spcBef>
                  <a:spcPct val="20000"/>
                </a:spcBef>
                <a:buChar char="–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4433888" eaLnBrk="0" hangingPunct="0">
                <a:spcBef>
                  <a:spcPct val="20000"/>
                </a:spcBef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4433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9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en-US" altLang="en-US" sz="11600">
                <a:latin typeface="Tahoma" panose="020B060403050404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oudy Old Style"/>
        <a:ea typeface=""/>
        <a:cs typeface=""/>
      </a:majorFont>
      <a:minorFont>
        <a:latin typeface="CG Omeg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068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068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3131</Words>
  <Application>Microsoft Office PowerPoint</Application>
  <PresentationFormat>Custom</PresentationFormat>
  <Paragraphs>183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CG Omega</vt:lpstr>
      <vt:lpstr>Goudy Old Style</vt:lpstr>
      <vt:lpstr>Helvetica</vt:lpstr>
      <vt:lpstr>Tahoma</vt:lpstr>
      <vt:lpstr>Times</vt:lpstr>
      <vt:lpstr>Wingdings</vt:lpstr>
      <vt:lpstr>Default Design</vt:lpstr>
      <vt:lpstr>Chart</vt:lpstr>
      <vt:lpstr>PowerPoint Presentation</vt:lpstr>
      <vt:lpstr>PowerPoint Presentation</vt:lpstr>
      <vt:lpstr>PowerPoint Presentation</vt:lpstr>
      <vt:lpstr>PowerPoint Presentation</vt:lpstr>
      <vt:lpstr>HERE IS MY LIST OF DON’TS: DON’T USE ALL CAPS FOR THE TITLE. The title already has a position of prominence.</vt:lpstr>
    </vt:vector>
  </TitlesOfParts>
  <Company>UND School of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Lee</dc:creator>
  <cp:lastModifiedBy>Stutrud, Laura</cp:lastModifiedBy>
  <cp:revision>67</cp:revision>
  <dcterms:created xsi:type="dcterms:W3CDTF">2006-09-08T15:21:56Z</dcterms:created>
  <dcterms:modified xsi:type="dcterms:W3CDTF">2025-07-15T13:08:15Z</dcterms:modified>
</cp:coreProperties>
</file>