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7" r:id="rId3"/>
    <p:sldId id="260" r:id="rId4"/>
  </p:sldIdLst>
  <p:sldSz cx="32918400" cy="18745200"/>
  <p:notesSz cx="9359900" cy="14859000"/>
  <p:defaultTextStyle>
    <a:defPPr>
      <a:defRPr lang="en-US"/>
    </a:defPPr>
    <a:lvl1pPr algn="l" rtl="0" fontAlgn="base">
      <a:spcBef>
        <a:spcPct val="0"/>
      </a:spcBef>
      <a:spcAft>
        <a:spcPct val="0"/>
      </a:spcAft>
      <a:defRPr sz="58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58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58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58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5800" kern="1200">
        <a:solidFill>
          <a:schemeClr val="tx1"/>
        </a:solidFill>
        <a:latin typeface="Arial" panose="020B0604020202020204" pitchFamily="34" charset="0"/>
        <a:ea typeface="+mn-ea"/>
        <a:cs typeface="+mn-cs"/>
      </a:defRPr>
    </a:lvl5pPr>
    <a:lvl6pPr marL="2286000" algn="l" defTabSz="914400" rtl="0" eaLnBrk="1" latinLnBrk="0" hangingPunct="1">
      <a:defRPr sz="5800" kern="1200">
        <a:solidFill>
          <a:schemeClr val="tx1"/>
        </a:solidFill>
        <a:latin typeface="Arial" panose="020B0604020202020204" pitchFamily="34" charset="0"/>
        <a:ea typeface="+mn-ea"/>
        <a:cs typeface="+mn-cs"/>
      </a:defRPr>
    </a:lvl6pPr>
    <a:lvl7pPr marL="2743200" algn="l" defTabSz="914400" rtl="0" eaLnBrk="1" latinLnBrk="0" hangingPunct="1">
      <a:defRPr sz="5800" kern="1200">
        <a:solidFill>
          <a:schemeClr val="tx1"/>
        </a:solidFill>
        <a:latin typeface="Arial" panose="020B0604020202020204" pitchFamily="34" charset="0"/>
        <a:ea typeface="+mn-ea"/>
        <a:cs typeface="+mn-cs"/>
      </a:defRPr>
    </a:lvl7pPr>
    <a:lvl8pPr marL="3200400" algn="l" defTabSz="914400" rtl="0" eaLnBrk="1" latinLnBrk="0" hangingPunct="1">
      <a:defRPr sz="5800" kern="1200">
        <a:solidFill>
          <a:schemeClr val="tx1"/>
        </a:solidFill>
        <a:latin typeface="Arial" panose="020B0604020202020204" pitchFamily="34" charset="0"/>
        <a:ea typeface="+mn-ea"/>
        <a:cs typeface="+mn-cs"/>
      </a:defRPr>
    </a:lvl8pPr>
    <a:lvl9pPr marL="3657600" algn="l" defTabSz="914400" rtl="0" eaLnBrk="1" latinLnBrk="0" hangingPunct="1">
      <a:defRPr sz="58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590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44"/>
    <a:srgbClr val="F3EDE9"/>
    <a:srgbClr val="EFE7E1"/>
    <a:srgbClr val="F6F1EE"/>
    <a:srgbClr val="E9DFD7"/>
    <a:srgbClr val="E0D2C6"/>
    <a:srgbClr val="A3C6CD"/>
    <a:srgbClr val="006600"/>
    <a:srgbClr val="E9FFE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0" autoAdjust="0"/>
  </p:normalViewPr>
  <p:slideViewPr>
    <p:cSldViewPr>
      <p:cViewPr>
        <p:scale>
          <a:sx n="30" d="100"/>
          <a:sy n="30" d="100"/>
        </p:scale>
        <p:origin x="1062" y="492"/>
      </p:cViewPr>
      <p:guideLst>
        <p:guide orient="horz" pos="5904"/>
        <p:guide pos="103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822950"/>
            <a:ext cx="27981275" cy="4017963"/>
          </a:xfrm>
        </p:spPr>
        <p:txBody>
          <a:bodyPr/>
          <a:lstStyle/>
          <a:p>
            <a:r>
              <a:rPr lang="en-US"/>
              <a:t>Click to edit Master title style</a:t>
            </a:r>
          </a:p>
        </p:txBody>
      </p:sp>
      <p:sp>
        <p:nvSpPr>
          <p:cNvPr id="3" name="Subtitle 2"/>
          <p:cNvSpPr>
            <a:spLocks noGrp="1"/>
          </p:cNvSpPr>
          <p:nvPr>
            <p:ph type="subTitle" idx="1"/>
          </p:nvPr>
        </p:nvSpPr>
        <p:spPr>
          <a:xfrm>
            <a:off x="4937125" y="10621963"/>
            <a:ext cx="23044150" cy="47910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17276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33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750888"/>
            <a:ext cx="7405688" cy="159369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750888"/>
            <a:ext cx="22067837" cy="159369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7680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90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045950"/>
            <a:ext cx="27981275" cy="3722688"/>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7945438"/>
            <a:ext cx="27981275" cy="41005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94977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4373563"/>
            <a:ext cx="3435350" cy="12314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33988" y="4373563"/>
            <a:ext cx="3436937" cy="12314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7226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50888"/>
            <a:ext cx="29625925" cy="3124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6238" y="4195763"/>
            <a:ext cx="14544675" cy="17494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6238" y="5945188"/>
            <a:ext cx="14544675" cy="10799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725" y="4195763"/>
            <a:ext cx="14549438" cy="17494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725" y="5945188"/>
            <a:ext cx="14549438" cy="10799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1016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99896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722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46125"/>
            <a:ext cx="10829925" cy="31765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69863" y="746125"/>
            <a:ext cx="18402300" cy="159988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6238" y="3922713"/>
            <a:ext cx="10829925" cy="128222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41689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122275"/>
            <a:ext cx="19751675" cy="1547813"/>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600" y="1674813"/>
            <a:ext cx="19751675" cy="112474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451600" y="14670088"/>
            <a:ext cx="19751675" cy="2200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90440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6238" y="750888"/>
            <a:ext cx="29625925" cy="164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3255" tIns="26627" rIns="53255" bIns="26627"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646238" y="4373563"/>
            <a:ext cx="7024687" cy="1231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95180" tIns="147590" rIns="295180" bIns="14759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750" rtl="0" eaLnBrk="0" fontAlgn="base" hangingPunct="0">
        <a:spcBef>
          <a:spcPct val="0"/>
        </a:spcBef>
        <a:spcAft>
          <a:spcPct val="0"/>
        </a:spcAft>
        <a:defRPr sz="5800" b="1">
          <a:solidFill>
            <a:schemeClr val="tx2"/>
          </a:solidFill>
          <a:latin typeface="+mj-lt"/>
          <a:ea typeface="+mj-ea"/>
          <a:cs typeface="+mj-cs"/>
        </a:defRPr>
      </a:lvl1pPr>
      <a:lvl2pPr algn="ctr" defTabSz="2952750" rtl="0" eaLnBrk="0" fontAlgn="base" hangingPunct="0">
        <a:spcBef>
          <a:spcPct val="0"/>
        </a:spcBef>
        <a:spcAft>
          <a:spcPct val="0"/>
        </a:spcAft>
        <a:defRPr sz="5800" b="1">
          <a:solidFill>
            <a:schemeClr val="tx2"/>
          </a:solidFill>
          <a:latin typeface="Goudy Old Style" pitchFamily="18" charset="0"/>
        </a:defRPr>
      </a:lvl2pPr>
      <a:lvl3pPr algn="ctr" defTabSz="2952750" rtl="0" eaLnBrk="0" fontAlgn="base" hangingPunct="0">
        <a:spcBef>
          <a:spcPct val="0"/>
        </a:spcBef>
        <a:spcAft>
          <a:spcPct val="0"/>
        </a:spcAft>
        <a:defRPr sz="5800" b="1">
          <a:solidFill>
            <a:schemeClr val="tx2"/>
          </a:solidFill>
          <a:latin typeface="Goudy Old Style" pitchFamily="18" charset="0"/>
        </a:defRPr>
      </a:lvl3pPr>
      <a:lvl4pPr algn="ctr" defTabSz="2952750" rtl="0" eaLnBrk="0" fontAlgn="base" hangingPunct="0">
        <a:spcBef>
          <a:spcPct val="0"/>
        </a:spcBef>
        <a:spcAft>
          <a:spcPct val="0"/>
        </a:spcAft>
        <a:defRPr sz="5800" b="1">
          <a:solidFill>
            <a:schemeClr val="tx2"/>
          </a:solidFill>
          <a:latin typeface="Goudy Old Style" pitchFamily="18" charset="0"/>
        </a:defRPr>
      </a:lvl4pPr>
      <a:lvl5pPr algn="ctr" defTabSz="2952750" rtl="0" eaLnBrk="0" fontAlgn="base" hangingPunct="0">
        <a:spcBef>
          <a:spcPct val="0"/>
        </a:spcBef>
        <a:spcAft>
          <a:spcPct val="0"/>
        </a:spcAft>
        <a:defRPr sz="5800" b="1">
          <a:solidFill>
            <a:schemeClr val="tx2"/>
          </a:solidFill>
          <a:latin typeface="Goudy Old Style" pitchFamily="18" charset="0"/>
        </a:defRPr>
      </a:lvl5pPr>
      <a:lvl6pPr marL="457200" algn="ctr" defTabSz="2952750" rtl="0" fontAlgn="base">
        <a:spcBef>
          <a:spcPct val="0"/>
        </a:spcBef>
        <a:spcAft>
          <a:spcPct val="0"/>
        </a:spcAft>
        <a:defRPr sz="5800" b="1">
          <a:solidFill>
            <a:schemeClr val="tx2"/>
          </a:solidFill>
          <a:latin typeface="Goudy Old Style" pitchFamily="18" charset="0"/>
        </a:defRPr>
      </a:lvl6pPr>
      <a:lvl7pPr marL="914400" algn="ctr" defTabSz="2952750" rtl="0" fontAlgn="base">
        <a:spcBef>
          <a:spcPct val="0"/>
        </a:spcBef>
        <a:spcAft>
          <a:spcPct val="0"/>
        </a:spcAft>
        <a:defRPr sz="5800" b="1">
          <a:solidFill>
            <a:schemeClr val="tx2"/>
          </a:solidFill>
          <a:latin typeface="Goudy Old Style" pitchFamily="18" charset="0"/>
        </a:defRPr>
      </a:lvl7pPr>
      <a:lvl8pPr marL="1371600" algn="ctr" defTabSz="2952750" rtl="0" fontAlgn="base">
        <a:spcBef>
          <a:spcPct val="0"/>
        </a:spcBef>
        <a:spcAft>
          <a:spcPct val="0"/>
        </a:spcAft>
        <a:defRPr sz="5800" b="1">
          <a:solidFill>
            <a:schemeClr val="tx2"/>
          </a:solidFill>
          <a:latin typeface="Goudy Old Style" pitchFamily="18" charset="0"/>
        </a:defRPr>
      </a:lvl8pPr>
      <a:lvl9pPr marL="1828800" algn="ctr" defTabSz="2952750" rtl="0" fontAlgn="base">
        <a:spcBef>
          <a:spcPct val="0"/>
        </a:spcBef>
        <a:spcAft>
          <a:spcPct val="0"/>
        </a:spcAft>
        <a:defRPr sz="5800" b="1">
          <a:solidFill>
            <a:schemeClr val="tx2"/>
          </a:solidFill>
          <a:latin typeface="Goudy Old Style" pitchFamily="18" charset="0"/>
        </a:defRPr>
      </a:lvl9pPr>
    </p:titleStyle>
    <p:bodyStyle>
      <a:lvl1pPr marL="219075" indent="-219075" algn="l" defTabSz="2952750" rtl="0" eaLnBrk="0" fontAlgn="base" hangingPunct="0">
        <a:spcBef>
          <a:spcPct val="20000"/>
        </a:spcBef>
        <a:spcAft>
          <a:spcPct val="0"/>
        </a:spcAft>
        <a:buChar char="•"/>
        <a:defRPr sz="1900">
          <a:solidFill>
            <a:schemeClr val="tx1"/>
          </a:solidFill>
          <a:latin typeface="+mn-lt"/>
          <a:ea typeface="+mn-ea"/>
          <a:cs typeface="+mn-cs"/>
        </a:defRPr>
      </a:lvl1pPr>
      <a:lvl2pPr marL="531813" indent="-246063" algn="l" defTabSz="2952750" rtl="0" eaLnBrk="0" fontAlgn="base" hangingPunct="0">
        <a:spcBef>
          <a:spcPct val="20000"/>
        </a:spcBef>
        <a:spcAft>
          <a:spcPct val="0"/>
        </a:spcAft>
        <a:buChar char="–"/>
        <a:defRPr sz="1900">
          <a:solidFill>
            <a:schemeClr val="tx1"/>
          </a:solidFill>
          <a:latin typeface="+mn-lt"/>
        </a:defRPr>
      </a:lvl2pPr>
      <a:lvl3pPr marL="908050" indent="-309563" algn="l" defTabSz="2952750" rtl="0" eaLnBrk="0" fontAlgn="base" hangingPunct="0">
        <a:spcBef>
          <a:spcPct val="20000"/>
        </a:spcBef>
        <a:spcAft>
          <a:spcPct val="0"/>
        </a:spcAft>
        <a:buChar char="•"/>
        <a:defRPr sz="1900">
          <a:solidFill>
            <a:schemeClr val="tx1"/>
          </a:solidFill>
          <a:latin typeface="+mn-lt"/>
        </a:defRPr>
      </a:lvl3pPr>
      <a:lvl4pPr marL="1252538" indent="-277813" algn="l" defTabSz="2952750" rtl="0" eaLnBrk="0" fontAlgn="base" hangingPunct="0">
        <a:spcBef>
          <a:spcPct val="20000"/>
        </a:spcBef>
        <a:spcAft>
          <a:spcPct val="0"/>
        </a:spcAft>
        <a:buChar char="–"/>
        <a:defRPr sz="1900">
          <a:solidFill>
            <a:schemeClr val="tx1"/>
          </a:solidFill>
          <a:latin typeface="+mn-lt"/>
        </a:defRPr>
      </a:lvl4pPr>
      <a:lvl5pPr marL="1660525" indent="-341313" algn="l" defTabSz="2952750" rtl="0" eaLnBrk="0" fontAlgn="base" hangingPunct="0">
        <a:spcBef>
          <a:spcPct val="20000"/>
        </a:spcBef>
        <a:spcAft>
          <a:spcPct val="0"/>
        </a:spcAft>
        <a:buChar char="»"/>
        <a:defRPr sz="1900">
          <a:solidFill>
            <a:schemeClr val="tx1"/>
          </a:solidFill>
          <a:latin typeface="+mn-lt"/>
        </a:defRPr>
      </a:lvl5pPr>
      <a:lvl6pPr marL="2117725" indent="-341313" algn="l" defTabSz="2952750" rtl="0" fontAlgn="base">
        <a:spcBef>
          <a:spcPct val="20000"/>
        </a:spcBef>
        <a:spcAft>
          <a:spcPct val="0"/>
        </a:spcAft>
        <a:buChar char="»"/>
        <a:defRPr sz="1900">
          <a:solidFill>
            <a:schemeClr val="tx1"/>
          </a:solidFill>
          <a:latin typeface="+mn-lt"/>
        </a:defRPr>
      </a:lvl6pPr>
      <a:lvl7pPr marL="2574925" indent="-341313" algn="l" defTabSz="2952750" rtl="0" fontAlgn="base">
        <a:spcBef>
          <a:spcPct val="20000"/>
        </a:spcBef>
        <a:spcAft>
          <a:spcPct val="0"/>
        </a:spcAft>
        <a:buChar char="»"/>
        <a:defRPr sz="1900">
          <a:solidFill>
            <a:schemeClr val="tx1"/>
          </a:solidFill>
          <a:latin typeface="+mn-lt"/>
        </a:defRPr>
      </a:lvl7pPr>
      <a:lvl8pPr marL="3032125" indent="-341313" algn="l" defTabSz="2952750" rtl="0" fontAlgn="base">
        <a:spcBef>
          <a:spcPct val="20000"/>
        </a:spcBef>
        <a:spcAft>
          <a:spcPct val="0"/>
        </a:spcAft>
        <a:buChar char="»"/>
        <a:defRPr sz="1900">
          <a:solidFill>
            <a:schemeClr val="tx1"/>
          </a:solidFill>
          <a:latin typeface="+mn-lt"/>
        </a:defRPr>
      </a:lvl8pPr>
      <a:lvl9pPr marL="3489325" indent="-341313" algn="l" defTabSz="2952750"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UNDsmhsgraphics@UND.edu"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UNDsmhsgraphics@UND.edu"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mailto:UNDsmhsgraphics@UND.edu"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7342A936-5C23-7FBC-0866-A90FF8A8A2DE}"/>
              </a:ext>
            </a:extLst>
          </p:cNvPr>
          <p:cNvGrpSpPr/>
          <p:nvPr/>
        </p:nvGrpSpPr>
        <p:grpSpPr>
          <a:xfrm>
            <a:off x="685800" y="381000"/>
            <a:ext cx="31470600" cy="18135600"/>
            <a:chOff x="685800" y="381000"/>
            <a:chExt cx="31470600" cy="18135600"/>
          </a:xfrm>
        </p:grpSpPr>
        <p:pic>
          <p:nvPicPr>
            <p:cNvPr id="63" name="Picture 3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471563" y="969963"/>
              <a:ext cx="5408612"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93">
              <a:extLst>
                <a:ext uri="{FF2B5EF4-FFF2-40B4-BE49-F238E27FC236}">
                  <a16:creationId xmlns:a16="http://schemas.microsoft.com/office/drawing/2014/main" id="{DF73E9E3-D76A-F9B8-3D2B-5E0EDA33A04B}"/>
                </a:ext>
              </a:extLst>
            </p:cNvPr>
            <p:cNvSpPr>
              <a:spLocks noChangeArrowheads="1"/>
            </p:cNvSpPr>
            <p:nvPr/>
          </p:nvSpPr>
          <p:spPr bwMode="auto">
            <a:xfrm>
              <a:off x="24969214" y="4590908"/>
              <a:ext cx="7187186" cy="13925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 such as Low Research Day.</a:t>
              </a:r>
            </a:p>
            <a:p>
              <a:pPr>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Technology Resources</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prints posters only for University of North Dakota School of Medicine &amp; Health Sciences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Posters can be printed on either regular paper (a green option) or on acid-free polypropylene (an archival option).</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PowerPoint files can appear differently when opened on different computers. </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Keep in mind that about ¼” on the top and the bottom of the roll cannot be printed on due to paper grip. </a:t>
              </a:r>
              <a:r>
                <a:rPr lang="en-US" sz="1800"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endParaRPr lang="en-US" sz="1800"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sz="1800"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(a green option)</a:t>
              </a:r>
              <a:br>
                <a:rPr lang="en-US" sz="1800" kern="100" dirty="0">
                  <a:latin typeface="Helvetica" panose="020B0604020202020204" pitchFamily="34" charset="0"/>
                  <a:ea typeface="Aptos" panose="020B0004020202020204" pitchFamily="34" charset="0"/>
                  <a:cs typeface="Times New Roman" panose="02020603050405020304" pitchFamily="18" charset="0"/>
                </a:rPr>
              </a:br>
              <a:r>
                <a:rPr lang="en-US" sz="1800" kern="100" dirty="0">
                  <a:latin typeface="Helvetica" panose="020B0604020202020204" pitchFamily="34" charset="0"/>
                  <a:ea typeface="Aptos" panose="020B0004020202020204" pitchFamily="34" charset="0"/>
                  <a:cs typeface="Times New Roman" panose="02020603050405020304" pitchFamily="18" charset="0"/>
                </a:rPr>
                <a:t>or acid-free polypropylene (an archival option)</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Regular paper</a:t>
              </a:r>
              <a:endParaRPr lang="en-US" sz="1800"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Polypropylene </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a:t>
              </a:r>
              <a:r>
                <a:rPr lang="en-US" sz="1800"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sz="1800"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UNDsmhsgraphics@UND.edu</a:t>
              </a:r>
              <a:endPar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4" name="Rectangle 85">
              <a:extLst>
                <a:ext uri="{FF2B5EF4-FFF2-40B4-BE49-F238E27FC236}">
                  <a16:creationId xmlns:a16="http://schemas.microsoft.com/office/drawing/2014/main" id="{67C92658-CC92-CBA2-E169-3FC13652703F}"/>
                </a:ext>
              </a:extLst>
            </p:cNvPr>
            <p:cNvSpPr>
              <a:spLocks noChangeArrowheads="1"/>
            </p:cNvSpPr>
            <p:nvPr/>
          </p:nvSpPr>
          <p:spPr bwMode="auto">
            <a:xfrm>
              <a:off x="24969213" y="3132249"/>
              <a:ext cx="7187185"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Submit your poster </a:t>
              </a:r>
              <a:br>
                <a:rPr lang="en-US" altLang="en-US" sz="4500" b="1" dirty="0">
                  <a:solidFill>
                    <a:srgbClr val="009A44"/>
                  </a:solidFill>
                  <a:latin typeface="Helvetica" panose="020B0604020202020204" pitchFamily="34" charset="0"/>
                </a:rPr>
              </a:br>
              <a:r>
                <a:rPr lang="en-US" altLang="en-US" sz="4500" b="1" dirty="0">
                  <a:solidFill>
                    <a:srgbClr val="009A44"/>
                  </a:solidFill>
                  <a:latin typeface="Helvetica" panose="020B0604020202020204" pitchFamily="34" charset="0"/>
                </a:rPr>
                <a:t>for print</a:t>
              </a:r>
            </a:p>
          </p:txBody>
        </p:sp>
        <p:sp>
          <p:nvSpPr>
            <p:cNvPr id="5" name="Rectangle 74">
              <a:extLst>
                <a:ext uri="{FF2B5EF4-FFF2-40B4-BE49-F238E27FC236}">
                  <a16:creationId xmlns:a16="http://schemas.microsoft.com/office/drawing/2014/main" id="{A9D7EBAA-9D62-0266-5199-2C08DC26481C}"/>
                </a:ext>
              </a:extLst>
            </p:cNvPr>
            <p:cNvSpPr>
              <a:spLocks noChangeArrowheads="1"/>
            </p:cNvSpPr>
            <p:nvPr/>
          </p:nvSpPr>
          <p:spPr bwMode="auto">
            <a:xfrm>
              <a:off x="685800" y="381000"/>
              <a:ext cx="25374600" cy="3236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dirty="0">
                  <a:solidFill>
                    <a:srgbClr val="009A44"/>
                  </a:solidFill>
                  <a:latin typeface="Helvetica "/>
                </a:rPr>
                <a:t>This poster will be doubled when printed: Template for 72x41 Poster</a:t>
              </a:r>
              <a:br>
                <a:rPr lang="en-US" altLang="en-US" sz="10000" b="1" dirty="0">
                  <a:solidFill>
                    <a:srgbClr val="006600"/>
                  </a:solidFill>
                  <a:latin typeface="Goudy Old Style" panose="02020502050305020303" pitchFamily="18" charset="0"/>
                </a:rPr>
              </a:br>
              <a:endParaRPr lang="en-US" altLang="en-US" sz="2000" b="1" dirty="0">
                <a:solidFill>
                  <a:srgbClr val="006600"/>
                </a:solidFill>
                <a:latin typeface="Goudy Old Style" panose="02020502050305020303" pitchFamily="18" charset="0"/>
              </a:endParaRPr>
            </a:p>
            <a:p>
              <a:pPr eaLnBrk="1" hangingPunct="1">
                <a:spcBef>
                  <a:spcPct val="0"/>
                </a:spcBef>
                <a:buNone/>
              </a:pPr>
              <a:r>
                <a:rPr lang="en-US" sz="4000" b="1" kern="100" dirty="0">
                  <a:effectLst/>
                  <a:latin typeface="Helvetica" panose="020B0604020202020204" pitchFamily="34" charset="0"/>
                  <a:ea typeface="Aptos" panose="020B0004020202020204" pitchFamily="34" charset="0"/>
                  <a:cs typeface="Times New Roman" panose="02020603050405020304" pitchFamily="18" charset="0"/>
                </a:rPr>
                <a:t>Contact: </a:t>
              </a:r>
              <a:r>
                <a:rPr lang="en-US" sz="4000" kern="100" dirty="0">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a:t>
              </a:r>
            </a:p>
            <a:p>
              <a:pPr eaLnBrk="1" hangingPunct="1">
                <a:spcBef>
                  <a:spcPct val="0"/>
                </a:spcBef>
                <a:buNone/>
              </a:pPr>
              <a:r>
                <a:rPr lang="en-US" sz="4000" kern="100" dirty="0">
                  <a:latin typeface="Helvetica" panose="020B0604020202020204" pitchFamily="34" charset="0"/>
                  <a:ea typeface="Aptos" panose="020B0004020202020204" pitchFamily="34" charset="0"/>
                  <a:cs typeface="Times New Roman" panose="02020603050405020304" pitchFamily="18" charset="0"/>
                </a:rPr>
                <a:t>UNDsmhsgraphics@UND.edu</a:t>
              </a:r>
              <a:endParaRPr lang="en-US" sz="4000" kern="100" dirty="0">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62" name="Picture 1"/>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98110" y="17221200"/>
              <a:ext cx="5408613"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0">
              <a:extLst>
                <a:ext uri="{FF2B5EF4-FFF2-40B4-BE49-F238E27FC236}">
                  <a16:creationId xmlns:a16="http://schemas.microsoft.com/office/drawing/2014/main" id="{82D7A320-DB45-5B65-0F1C-142B2380D135}"/>
                </a:ext>
              </a:extLst>
            </p:cNvPr>
            <p:cNvSpPr>
              <a:spLocks noChangeArrowheads="1"/>
            </p:cNvSpPr>
            <p:nvPr/>
          </p:nvSpPr>
          <p:spPr bwMode="auto">
            <a:xfrm>
              <a:off x="686735" y="3905108"/>
              <a:ext cx="6733037" cy="2368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If you have questions about designing or submitting your poster, contact John Lee (701.777.3204) or </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sz="1800" dirty="0">
                  <a:solidFill>
                    <a:srgbClr val="009A44"/>
                  </a:solidFill>
                  <a:latin typeface="Helvetica" panose="020B0604020202020204" pitchFamily="34" charset="0"/>
                  <a:hlinkClick r:id="rId3">
                    <a:extLst>
                      <a:ext uri="{A12FA001-AC4F-418D-AE19-62706E023703}">
                        <ahyp:hlinkClr xmlns:ahyp="http://schemas.microsoft.com/office/drawing/2018/hyperlinkcolor" val="tx"/>
                      </a:ext>
                    </a:extLst>
                  </a:hlinkClick>
                </a:rPr>
                <a:t>UNDsmhsgraphics@UND.edu</a:t>
              </a:r>
              <a:endParaRPr lang="en-US" altLang="en-US" sz="1800"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Information on branding: </a:t>
              </a:r>
              <a:r>
                <a:rPr lang="en-US" altLang="en-US" sz="1800" dirty="0">
                  <a:solidFill>
                    <a:srgbClr val="009A44"/>
                  </a:solidFill>
                  <a:latin typeface="Helvetica" panose="020B0604020202020204" pitchFamily="34" charset="0"/>
                </a:rPr>
                <a:t>UND.edu/brand</a:t>
              </a:r>
            </a:p>
          </p:txBody>
        </p:sp>
        <p:sp>
          <p:nvSpPr>
            <p:cNvPr id="8" name="Rectangle 75">
              <a:extLst>
                <a:ext uri="{FF2B5EF4-FFF2-40B4-BE49-F238E27FC236}">
                  <a16:creationId xmlns:a16="http://schemas.microsoft.com/office/drawing/2014/main" id="{2E508A2F-260D-F56A-B8AE-0ECFF20CFF8E}"/>
                </a:ext>
              </a:extLst>
            </p:cNvPr>
            <p:cNvSpPr>
              <a:spLocks noChangeArrowheads="1"/>
            </p:cNvSpPr>
            <p:nvPr/>
          </p:nvSpPr>
          <p:spPr bwMode="auto">
            <a:xfrm>
              <a:off x="686735" y="3132249"/>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Contact information</a:t>
              </a:r>
            </a:p>
          </p:txBody>
        </p:sp>
        <p:sp>
          <p:nvSpPr>
            <p:cNvPr id="9" name="Rectangle 90">
              <a:extLst>
                <a:ext uri="{FF2B5EF4-FFF2-40B4-BE49-F238E27FC236}">
                  <a16:creationId xmlns:a16="http://schemas.microsoft.com/office/drawing/2014/main" id="{30288CE9-6D4B-B615-F9DC-43B2AB875E91}"/>
                </a:ext>
              </a:extLst>
            </p:cNvPr>
            <p:cNvSpPr>
              <a:spLocks noChangeArrowheads="1"/>
            </p:cNvSpPr>
            <p:nvPr/>
          </p:nvSpPr>
          <p:spPr bwMode="auto">
            <a:xfrm>
              <a:off x="685800" y="6702238"/>
              <a:ext cx="7183589" cy="1140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from one of many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sz="1800"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can be in color or be placed over color, but</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b</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 last slide on this presentation has information about Universal Design for Learning</a:t>
              </a:r>
            </a:p>
          </p:txBody>
        </p:sp>
        <p:sp>
          <p:nvSpPr>
            <p:cNvPr id="10" name="Rectangle 75">
              <a:extLst>
                <a:ext uri="{FF2B5EF4-FFF2-40B4-BE49-F238E27FC236}">
                  <a16:creationId xmlns:a16="http://schemas.microsoft.com/office/drawing/2014/main" id="{844D6E40-5184-7602-B000-B706E72F5BE8}"/>
                </a:ext>
              </a:extLst>
            </p:cNvPr>
            <p:cNvSpPr>
              <a:spLocks noChangeArrowheads="1"/>
            </p:cNvSpPr>
            <p:nvPr/>
          </p:nvSpPr>
          <p:spPr bwMode="auto">
            <a:xfrm>
              <a:off x="685800" y="5943600"/>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2" name="Rectangle 88">
              <a:extLst>
                <a:ext uri="{FF2B5EF4-FFF2-40B4-BE49-F238E27FC236}">
                  <a16:creationId xmlns:a16="http://schemas.microsoft.com/office/drawing/2014/main" id="{E468F2C2-D531-D17E-3584-8DD88AE39B13}"/>
                </a:ext>
              </a:extLst>
            </p:cNvPr>
            <p:cNvSpPr>
              <a:spLocks noChangeArrowheads="1"/>
            </p:cNvSpPr>
            <p:nvPr/>
          </p:nvSpPr>
          <p:spPr bwMode="auto">
            <a:xfrm>
              <a:off x="16873544" y="3905109"/>
              <a:ext cx="7187184" cy="8972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There are 15 layout designs currently available in this template. The logo is located at the top or bottom of the slide. </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sz="1800"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Follow instructions to use a branded template</a:t>
              </a:r>
            </a:p>
          </p:txBody>
        </p:sp>
        <p:pic>
          <p:nvPicPr>
            <p:cNvPr id="13"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7900FAE4-C77F-DF89-8AEB-FF4F7BBA06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30800" y="7154875"/>
              <a:ext cx="5142692" cy="3064592"/>
            </a:xfrm>
            <a:prstGeom prst="rect">
              <a:avLst/>
            </a:prstGeom>
          </p:spPr>
        </p:pic>
        <p:sp>
          <p:nvSpPr>
            <p:cNvPr id="14" name="Rectangle 87">
              <a:extLst>
                <a:ext uri="{FF2B5EF4-FFF2-40B4-BE49-F238E27FC236}">
                  <a16:creationId xmlns:a16="http://schemas.microsoft.com/office/drawing/2014/main" id="{457EDABF-18E9-08D8-0D25-71C1A312F998}"/>
                </a:ext>
              </a:extLst>
            </p:cNvPr>
            <p:cNvSpPr>
              <a:spLocks noChangeArrowheads="1"/>
            </p:cNvSpPr>
            <p:nvPr/>
          </p:nvSpPr>
          <p:spPr bwMode="auto">
            <a:xfrm>
              <a:off x="16873544" y="3132249"/>
              <a:ext cx="6733037"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Multiple layouts</a:t>
              </a:r>
            </a:p>
          </p:txBody>
        </p:sp>
        <p:sp>
          <p:nvSpPr>
            <p:cNvPr id="15" name="Rectangle 90">
              <a:extLst>
                <a:ext uri="{FF2B5EF4-FFF2-40B4-BE49-F238E27FC236}">
                  <a16:creationId xmlns:a16="http://schemas.microsoft.com/office/drawing/2014/main" id="{49A1E1B5-DB7F-924E-A24C-AF64CC0A8131}"/>
                </a:ext>
              </a:extLst>
            </p:cNvPr>
            <p:cNvSpPr>
              <a:spLocks noChangeArrowheads="1"/>
            </p:cNvSpPr>
            <p:nvPr/>
          </p:nvSpPr>
          <p:spPr bwMode="auto">
            <a:xfrm>
              <a:off x="16873543" y="13759064"/>
              <a:ext cx="7187184" cy="434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sz="1800"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6" name="Rectangle 75">
              <a:extLst>
                <a:ext uri="{FF2B5EF4-FFF2-40B4-BE49-F238E27FC236}">
                  <a16:creationId xmlns:a16="http://schemas.microsoft.com/office/drawing/2014/main" id="{EE7AB4DB-A758-0E95-9C33-7A9ADE289C6B}"/>
                </a:ext>
              </a:extLst>
            </p:cNvPr>
            <p:cNvSpPr>
              <a:spLocks noChangeArrowheads="1"/>
            </p:cNvSpPr>
            <p:nvPr/>
          </p:nvSpPr>
          <p:spPr bwMode="auto">
            <a:xfrm>
              <a:off x="16873544" y="13000426"/>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21" name="Rectangle 81">
              <a:extLst>
                <a:ext uri="{FF2B5EF4-FFF2-40B4-BE49-F238E27FC236}">
                  <a16:creationId xmlns:a16="http://schemas.microsoft.com/office/drawing/2014/main" id="{906CDC1C-F559-3684-91D0-8B0F1F2B3652}"/>
                </a:ext>
              </a:extLst>
            </p:cNvPr>
            <p:cNvSpPr>
              <a:spLocks noChangeArrowheads="1"/>
            </p:cNvSpPr>
            <p:nvPr/>
          </p:nvSpPr>
          <p:spPr bwMode="auto">
            <a:xfrm>
              <a:off x="8777875" y="3133256"/>
              <a:ext cx="6733037" cy="82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Text</a:t>
              </a:r>
              <a:endParaRPr lang="en-US" altLang="en-US" sz="4500" b="1" dirty="0">
                <a:solidFill>
                  <a:srgbClr val="009A44"/>
                </a:solidFill>
                <a:latin typeface="Oswald" panose="02000303000000000000" pitchFamily="2" charset="0"/>
              </a:endParaRPr>
            </a:p>
          </p:txBody>
        </p:sp>
        <p:sp>
          <p:nvSpPr>
            <p:cNvPr id="22" name="Rectangle 91">
              <a:extLst>
                <a:ext uri="{FF2B5EF4-FFF2-40B4-BE49-F238E27FC236}">
                  <a16:creationId xmlns:a16="http://schemas.microsoft.com/office/drawing/2014/main" id="{B8E9986C-28F0-D97E-434E-9D6BF18A5D73}"/>
                </a:ext>
              </a:extLst>
            </p:cNvPr>
            <p:cNvSpPr>
              <a:spLocks noChangeArrowheads="1"/>
            </p:cNvSpPr>
            <p:nvPr/>
          </p:nvSpPr>
          <p:spPr bwMode="auto">
            <a:xfrm>
              <a:off x="8777874" y="3905108"/>
              <a:ext cx="7187184" cy="478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18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grpSp>
          <p:nvGrpSpPr>
            <p:cNvPr id="29" name="Group 28">
              <a:extLst>
                <a:ext uri="{FF2B5EF4-FFF2-40B4-BE49-F238E27FC236}">
                  <a16:creationId xmlns:a16="http://schemas.microsoft.com/office/drawing/2014/main" id="{85AB9B74-F91C-0712-AECF-CB9C333387AE}"/>
                </a:ext>
              </a:extLst>
            </p:cNvPr>
            <p:cNvGrpSpPr/>
            <p:nvPr/>
          </p:nvGrpSpPr>
          <p:grpSpPr>
            <a:xfrm>
              <a:off x="8777875" y="8382000"/>
              <a:ext cx="6723683" cy="5846756"/>
              <a:chOff x="8777875" y="9132099"/>
              <a:chExt cx="6723683" cy="5846756"/>
            </a:xfrm>
          </p:grpSpPr>
          <p:sp>
            <p:nvSpPr>
              <p:cNvPr id="18" name="Rectangle 17">
                <a:extLst>
                  <a:ext uri="{FF2B5EF4-FFF2-40B4-BE49-F238E27FC236}">
                    <a16:creationId xmlns:a16="http://schemas.microsoft.com/office/drawing/2014/main" id="{EEC2951C-80C3-A34B-3E12-8694262D4607}"/>
                  </a:ext>
                </a:extLst>
              </p:cNvPr>
              <p:cNvSpPr/>
              <p:nvPr/>
            </p:nvSpPr>
            <p:spPr bwMode="auto">
              <a:xfrm>
                <a:off x="8777875" y="9132099"/>
                <a:ext cx="6723683" cy="5846756"/>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19" name="Rectangle 79">
                <a:extLst>
                  <a:ext uri="{FF2B5EF4-FFF2-40B4-BE49-F238E27FC236}">
                    <a16:creationId xmlns:a16="http://schemas.microsoft.com/office/drawing/2014/main" id="{016F4350-B77D-2732-1CB4-22BA560ADB39}"/>
                  </a:ext>
                </a:extLst>
              </p:cNvPr>
              <p:cNvSpPr>
                <a:spLocks noChangeArrowheads="1"/>
              </p:cNvSpPr>
              <p:nvPr/>
            </p:nvSpPr>
            <p:spPr bwMode="auto">
              <a:xfrm>
                <a:off x="8982729" y="10098172"/>
                <a:ext cx="6375713" cy="4540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sz="1800"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sz="1800" dirty="0">
                    <a:solidFill>
                      <a:schemeClr val="bg1"/>
                    </a:solidFill>
                    <a:latin typeface="Helvetica" panose="020B0604020202020204" pitchFamily="34" charset="0"/>
                  </a:rPr>
                  <a:t>25% of your audience could have some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color-blindness?</a:t>
                </a:r>
              </a:p>
              <a:p>
                <a:pPr eaLnBrk="1" hangingPunct="1">
                  <a:spcBef>
                    <a:spcPct val="25000"/>
                  </a:spcBef>
                </a:pPr>
                <a:r>
                  <a:rPr lang="en-US" altLang="en-US" sz="1800" dirty="0">
                    <a:solidFill>
                      <a:schemeClr val="bg1"/>
                    </a:solidFill>
                    <a:latin typeface="Helvetica" panose="020B0604020202020204" pitchFamily="34" charset="0"/>
                  </a:rPr>
                  <a:t>Greens on reds, greens on orange, blues on red,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sz="1800" b="1" dirty="0">
                    <a:solidFill>
                      <a:schemeClr val="bg1"/>
                    </a:solidFill>
                    <a:latin typeface="Helvetica" panose="020B0604020202020204" pitchFamily="34" charset="0"/>
                  </a:rPr>
                  <a:t>Take Note:</a:t>
                </a:r>
              </a:p>
              <a:p>
                <a:pPr eaLnBrk="1" hangingPunct="1">
                  <a:spcBef>
                    <a:spcPct val="25000"/>
                  </a:spcBef>
                </a:pPr>
                <a:r>
                  <a:rPr lang="en-US" altLang="en-US" sz="1800" dirty="0">
                    <a:solidFill>
                      <a:schemeClr val="bg1"/>
                    </a:solidFill>
                    <a:latin typeface="Helvetica" panose="020B0604020202020204" pitchFamily="34" charset="0"/>
                  </a:rPr>
                  <a:t>Computer monitor colors are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NOT the same as colors on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printed poster.</a:t>
                </a:r>
              </a:p>
              <a:p>
                <a:pPr eaLnBrk="1" hangingPunct="1">
                  <a:spcBef>
                    <a:spcPct val="25000"/>
                  </a:spcBef>
                </a:pPr>
                <a:r>
                  <a:rPr lang="en-US" altLang="en-US" sz="1800" dirty="0">
                    <a:solidFill>
                      <a:schemeClr val="bg1"/>
                    </a:solidFill>
                    <a:latin typeface="Helvetica" panose="020B0604020202020204" pitchFamily="34" charset="0"/>
                  </a:rPr>
                  <a:t>This green box to the right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appears fluorescent on</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screen, but it will print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darker and muted.</a:t>
                </a:r>
              </a:p>
            </p:txBody>
          </p:sp>
          <p:sp>
            <p:nvSpPr>
              <p:cNvPr id="20" name="Rectangle 78">
                <a:extLst>
                  <a:ext uri="{FF2B5EF4-FFF2-40B4-BE49-F238E27FC236}">
                    <a16:creationId xmlns:a16="http://schemas.microsoft.com/office/drawing/2014/main" id="{7CCA1826-F2AE-642B-D770-70FD449100C2}"/>
                  </a:ext>
                </a:extLst>
              </p:cNvPr>
              <p:cNvSpPr>
                <a:spLocks noChangeArrowheads="1"/>
              </p:cNvSpPr>
              <p:nvPr/>
            </p:nvSpPr>
            <p:spPr bwMode="auto">
              <a:xfrm>
                <a:off x="8982729" y="9228706"/>
                <a:ext cx="5298128" cy="584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23" name="Rectangle 22">
                <a:extLst>
                  <a:ext uri="{FF2B5EF4-FFF2-40B4-BE49-F238E27FC236}">
                    <a16:creationId xmlns:a16="http://schemas.microsoft.com/office/drawing/2014/main" id="{0750B044-1820-889C-D018-BEE820DFCB38}"/>
                  </a:ext>
                </a:extLst>
              </p:cNvPr>
              <p:cNvSpPr/>
              <p:nvPr/>
            </p:nvSpPr>
            <p:spPr bwMode="auto">
              <a:xfrm>
                <a:off x="13317390" y="12418248"/>
                <a:ext cx="1740787" cy="1872774"/>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grpSp>
        <p:sp>
          <p:nvSpPr>
            <p:cNvPr id="24" name="Rectangle 90">
              <a:extLst>
                <a:ext uri="{FF2B5EF4-FFF2-40B4-BE49-F238E27FC236}">
                  <a16:creationId xmlns:a16="http://schemas.microsoft.com/office/drawing/2014/main" id="{EFBC393A-8E80-DD60-C1C2-33433F8AD462}"/>
                </a:ext>
              </a:extLst>
            </p:cNvPr>
            <p:cNvSpPr>
              <a:spLocks noChangeArrowheads="1"/>
            </p:cNvSpPr>
            <p:nvPr/>
          </p:nvSpPr>
          <p:spPr bwMode="auto">
            <a:xfrm>
              <a:off x="8777874" y="15282930"/>
              <a:ext cx="7187184" cy="126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Don’t position your text right next to the edge of the page</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 needs white space</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Text could get cut off</a:t>
              </a:r>
            </a:p>
          </p:txBody>
        </p:sp>
        <p:sp>
          <p:nvSpPr>
            <p:cNvPr id="25" name="Rectangle 75">
              <a:extLst>
                <a:ext uri="{FF2B5EF4-FFF2-40B4-BE49-F238E27FC236}">
                  <a16:creationId xmlns:a16="http://schemas.microsoft.com/office/drawing/2014/main" id="{8687B142-79E0-789C-F1AC-85B74281AA47}"/>
                </a:ext>
              </a:extLst>
            </p:cNvPr>
            <p:cNvSpPr>
              <a:spLocks noChangeArrowheads="1"/>
            </p:cNvSpPr>
            <p:nvPr/>
          </p:nvSpPr>
          <p:spPr bwMode="auto">
            <a:xfrm>
              <a:off x="8777875" y="14478000"/>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130780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3EDE9"/>
            </a:gs>
            <a:gs pos="50000">
              <a:srgbClr val="F6F1EE"/>
            </a:gs>
            <a:gs pos="100000">
              <a:srgbClr val="EFE7E1"/>
            </a:gs>
          </a:gsLst>
          <a:lin ang="5400000" scaled="1"/>
        </a:gra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8619FA6-C340-2E05-401E-582C6EFE55C6}"/>
              </a:ext>
            </a:extLst>
          </p:cNvPr>
          <p:cNvGrpSpPr/>
          <p:nvPr/>
        </p:nvGrpSpPr>
        <p:grpSpPr>
          <a:xfrm>
            <a:off x="685800" y="381000"/>
            <a:ext cx="31470600" cy="18135600"/>
            <a:chOff x="685800" y="381000"/>
            <a:chExt cx="31470600" cy="18135600"/>
          </a:xfrm>
        </p:grpSpPr>
        <p:sp>
          <p:nvSpPr>
            <p:cNvPr id="4" name="Rectangle 93">
              <a:extLst>
                <a:ext uri="{FF2B5EF4-FFF2-40B4-BE49-F238E27FC236}">
                  <a16:creationId xmlns:a16="http://schemas.microsoft.com/office/drawing/2014/main" id="{93A69518-0BAF-6A92-9D03-8B58A6E973BF}"/>
                </a:ext>
              </a:extLst>
            </p:cNvPr>
            <p:cNvSpPr>
              <a:spLocks noChangeArrowheads="1"/>
            </p:cNvSpPr>
            <p:nvPr/>
          </p:nvSpPr>
          <p:spPr bwMode="auto">
            <a:xfrm>
              <a:off x="24969214" y="4590908"/>
              <a:ext cx="7187186" cy="13925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 such as Low Research Day.</a:t>
              </a:r>
            </a:p>
            <a:p>
              <a:pPr>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Technology Resources</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prints posters only for University of North Dakota School of Medicine &amp; Health Sciences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Posters can be printed on either regular paper (a green option) or on acid-free polypropylene (an archival option).</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PowerPoint files can appear differently when opened on different computers. </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Keep in mind that about ¼” on the top and the bottom of the roll cannot be printed on due to paper grip. </a:t>
              </a:r>
              <a:r>
                <a:rPr lang="en-US" sz="1800"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endParaRPr lang="en-US" sz="1800"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sz="1800"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(a green option)</a:t>
              </a:r>
              <a:br>
                <a:rPr lang="en-US" sz="1800" kern="100" dirty="0">
                  <a:latin typeface="Helvetica" panose="020B0604020202020204" pitchFamily="34" charset="0"/>
                  <a:ea typeface="Aptos" panose="020B0004020202020204" pitchFamily="34" charset="0"/>
                  <a:cs typeface="Times New Roman" panose="02020603050405020304" pitchFamily="18" charset="0"/>
                </a:rPr>
              </a:br>
              <a:r>
                <a:rPr lang="en-US" sz="1800" kern="100" dirty="0">
                  <a:latin typeface="Helvetica" panose="020B0604020202020204" pitchFamily="34" charset="0"/>
                  <a:ea typeface="Aptos" panose="020B0004020202020204" pitchFamily="34" charset="0"/>
                  <a:cs typeface="Times New Roman" panose="02020603050405020304" pitchFamily="18" charset="0"/>
                </a:rPr>
                <a:t>or acid-free polypropylene (an archival option)</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Regular paper</a:t>
              </a:r>
              <a:endParaRPr lang="en-US" sz="1800"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Polypropylene </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a:t>
              </a:r>
              <a:r>
                <a:rPr lang="en-US" sz="1800"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sz="1800"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UNDsmhsgraphics@UND.edu</a:t>
              </a:r>
              <a:endPar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5" name="Rectangle 85">
              <a:extLst>
                <a:ext uri="{FF2B5EF4-FFF2-40B4-BE49-F238E27FC236}">
                  <a16:creationId xmlns:a16="http://schemas.microsoft.com/office/drawing/2014/main" id="{A453ED92-92E6-9838-6829-A4B8234BB9A0}"/>
                </a:ext>
              </a:extLst>
            </p:cNvPr>
            <p:cNvSpPr>
              <a:spLocks noChangeArrowheads="1"/>
            </p:cNvSpPr>
            <p:nvPr/>
          </p:nvSpPr>
          <p:spPr bwMode="auto">
            <a:xfrm>
              <a:off x="24969213" y="3132249"/>
              <a:ext cx="7187185"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Submit your poster </a:t>
              </a:r>
              <a:br>
                <a:rPr lang="en-US" altLang="en-US" sz="4500" b="1" dirty="0">
                  <a:solidFill>
                    <a:srgbClr val="009A44"/>
                  </a:solidFill>
                  <a:latin typeface="Helvetica" panose="020B0604020202020204" pitchFamily="34" charset="0"/>
                </a:rPr>
              </a:br>
              <a:r>
                <a:rPr lang="en-US" altLang="en-US" sz="4500" b="1" dirty="0">
                  <a:solidFill>
                    <a:srgbClr val="009A44"/>
                  </a:solidFill>
                  <a:latin typeface="Helvetica" panose="020B0604020202020204" pitchFamily="34" charset="0"/>
                </a:rPr>
                <a:t>for print</a:t>
              </a:r>
            </a:p>
          </p:txBody>
        </p:sp>
        <p:sp>
          <p:nvSpPr>
            <p:cNvPr id="6" name="Rectangle 74">
              <a:extLst>
                <a:ext uri="{FF2B5EF4-FFF2-40B4-BE49-F238E27FC236}">
                  <a16:creationId xmlns:a16="http://schemas.microsoft.com/office/drawing/2014/main" id="{DF70D9ED-39E2-FF05-4575-45623325092F}"/>
                </a:ext>
              </a:extLst>
            </p:cNvPr>
            <p:cNvSpPr>
              <a:spLocks noChangeArrowheads="1"/>
            </p:cNvSpPr>
            <p:nvPr/>
          </p:nvSpPr>
          <p:spPr bwMode="auto">
            <a:xfrm>
              <a:off x="685800" y="381000"/>
              <a:ext cx="25374600" cy="3236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dirty="0">
                  <a:solidFill>
                    <a:srgbClr val="009A44"/>
                  </a:solidFill>
                  <a:latin typeface="Helvetica "/>
                </a:rPr>
                <a:t>This poster will be doubled when printed: Template for 72x41 Poster</a:t>
              </a:r>
              <a:br>
                <a:rPr lang="en-US" altLang="en-US" sz="10000" b="1" dirty="0">
                  <a:solidFill>
                    <a:srgbClr val="006600"/>
                  </a:solidFill>
                  <a:latin typeface="Goudy Old Style" panose="02020502050305020303" pitchFamily="18" charset="0"/>
                </a:rPr>
              </a:br>
              <a:endParaRPr lang="en-US" altLang="en-US" sz="2000" b="1" dirty="0">
                <a:solidFill>
                  <a:srgbClr val="006600"/>
                </a:solidFill>
                <a:latin typeface="Goudy Old Style" panose="02020502050305020303" pitchFamily="18" charset="0"/>
              </a:endParaRPr>
            </a:p>
            <a:p>
              <a:pPr eaLnBrk="1" hangingPunct="1">
                <a:spcBef>
                  <a:spcPct val="0"/>
                </a:spcBef>
                <a:buNone/>
              </a:pPr>
              <a:r>
                <a:rPr lang="en-US" sz="4000" b="1" kern="100" dirty="0">
                  <a:effectLst/>
                  <a:latin typeface="Helvetica" panose="020B0604020202020204" pitchFamily="34" charset="0"/>
                  <a:ea typeface="Aptos" panose="020B0004020202020204" pitchFamily="34" charset="0"/>
                  <a:cs typeface="Times New Roman" panose="02020603050405020304" pitchFamily="18" charset="0"/>
                </a:rPr>
                <a:t>Contact: </a:t>
              </a:r>
              <a:r>
                <a:rPr lang="en-US" sz="4000" kern="100" dirty="0">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a:t>
              </a:r>
            </a:p>
            <a:p>
              <a:pPr eaLnBrk="1" hangingPunct="1">
                <a:spcBef>
                  <a:spcPct val="0"/>
                </a:spcBef>
                <a:buNone/>
              </a:pPr>
              <a:r>
                <a:rPr lang="en-US" sz="4000" kern="100" dirty="0">
                  <a:latin typeface="Helvetica" panose="020B0604020202020204" pitchFamily="34" charset="0"/>
                  <a:ea typeface="Aptos" panose="020B0004020202020204" pitchFamily="34" charset="0"/>
                  <a:cs typeface="Times New Roman" panose="02020603050405020304" pitchFamily="18" charset="0"/>
                </a:rPr>
                <a:t>UNDsmhsgraphics@UND.edu</a:t>
              </a:r>
              <a:endParaRPr lang="en-US" sz="4000" kern="100" dirty="0">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7" name="Picture 1">
              <a:extLst>
                <a:ext uri="{FF2B5EF4-FFF2-40B4-BE49-F238E27FC236}">
                  <a16:creationId xmlns:a16="http://schemas.microsoft.com/office/drawing/2014/main" id="{EB88C91B-0895-0349-E250-CF90D930A3A1}"/>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98110" y="17221200"/>
              <a:ext cx="5408613"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90">
              <a:extLst>
                <a:ext uri="{FF2B5EF4-FFF2-40B4-BE49-F238E27FC236}">
                  <a16:creationId xmlns:a16="http://schemas.microsoft.com/office/drawing/2014/main" id="{19F0CE4C-E151-89C0-1127-C00FD9268514}"/>
                </a:ext>
              </a:extLst>
            </p:cNvPr>
            <p:cNvSpPr>
              <a:spLocks noChangeArrowheads="1"/>
            </p:cNvSpPr>
            <p:nvPr/>
          </p:nvSpPr>
          <p:spPr bwMode="auto">
            <a:xfrm>
              <a:off x="686735" y="3905108"/>
              <a:ext cx="6733037" cy="2368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If you have questions about designing or submitting your poster, contact John Lee (701.777.3204) or </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sz="1800" dirty="0">
                  <a:solidFill>
                    <a:srgbClr val="009A44"/>
                  </a:solidFill>
                  <a:latin typeface="Helvetica" panose="020B0604020202020204" pitchFamily="34" charset="0"/>
                  <a:hlinkClick r:id="rId2">
                    <a:extLst>
                      <a:ext uri="{A12FA001-AC4F-418D-AE19-62706E023703}">
                        <ahyp:hlinkClr xmlns:ahyp="http://schemas.microsoft.com/office/drawing/2018/hyperlinkcolor" val="tx"/>
                      </a:ext>
                    </a:extLst>
                  </a:hlinkClick>
                </a:rPr>
                <a:t>UNDsmhsgraphics@UND.edu</a:t>
              </a:r>
              <a:endParaRPr lang="en-US" altLang="en-US" sz="1800"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Information on branding: </a:t>
              </a:r>
              <a:r>
                <a:rPr lang="en-US" altLang="en-US" sz="1800" dirty="0">
                  <a:solidFill>
                    <a:srgbClr val="009A44"/>
                  </a:solidFill>
                  <a:latin typeface="Helvetica" panose="020B0604020202020204" pitchFamily="34" charset="0"/>
                </a:rPr>
                <a:t>UND.edu/brand</a:t>
              </a:r>
            </a:p>
          </p:txBody>
        </p:sp>
        <p:sp>
          <p:nvSpPr>
            <p:cNvPr id="9" name="Rectangle 75">
              <a:extLst>
                <a:ext uri="{FF2B5EF4-FFF2-40B4-BE49-F238E27FC236}">
                  <a16:creationId xmlns:a16="http://schemas.microsoft.com/office/drawing/2014/main" id="{F5D697DE-0FDC-90BD-2A0A-6F4792346BE9}"/>
                </a:ext>
              </a:extLst>
            </p:cNvPr>
            <p:cNvSpPr>
              <a:spLocks noChangeArrowheads="1"/>
            </p:cNvSpPr>
            <p:nvPr/>
          </p:nvSpPr>
          <p:spPr bwMode="auto">
            <a:xfrm>
              <a:off x="686735" y="3132249"/>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Contact information</a:t>
              </a:r>
            </a:p>
          </p:txBody>
        </p:sp>
        <p:sp>
          <p:nvSpPr>
            <p:cNvPr id="10" name="Rectangle 90">
              <a:extLst>
                <a:ext uri="{FF2B5EF4-FFF2-40B4-BE49-F238E27FC236}">
                  <a16:creationId xmlns:a16="http://schemas.microsoft.com/office/drawing/2014/main" id="{408EDFF5-4E70-1961-0DA7-E2B584CFB935}"/>
                </a:ext>
              </a:extLst>
            </p:cNvPr>
            <p:cNvSpPr>
              <a:spLocks noChangeArrowheads="1"/>
            </p:cNvSpPr>
            <p:nvPr/>
          </p:nvSpPr>
          <p:spPr bwMode="auto">
            <a:xfrm>
              <a:off x="685800" y="6702238"/>
              <a:ext cx="7183589" cy="1140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from one of many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sz="1800"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can be in color or be placed over color, but</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b</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 last slide on this presentation has information about Universal Design for Learning</a:t>
              </a:r>
            </a:p>
          </p:txBody>
        </p:sp>
        <p:sp>
          <p:nvSpPr>
            <p:cNvPr id="11" name="Rectangle 75">
              <a:extLst>
                <a:ext uri="{FF2B5EF4-FFF2-40B4-BE49-F238E27FC236}">
                  <a16:creationId xmlns:a16="http://schemas.microsoft.com/office/drawing/2014/main" id="{AC038E07-E949-F6E1-153D-BB2D193C8FCE}"/>
                </a:ext>
              </a:extLst>
            </p:cNvPr>
            <p:cNvSpPr>
              <a:spLocks noChangeArrowheads="1"/>
            </p:cNvSpPr>
            <p:nvPr/>
          </p:nvSpPr>
          <p:spPr bwMode="auto">
            <a:xfrm>
              <a:off x="685800" y="5943600"/>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2" name="Rectangle 88">
              <a:extLst>
                <a:ext uri="{FF2B5EF4-FFF2-40B4-BE49-F238E27FC236}">
                  <a16:creationId xmlns:a16="http://schemas.microsoft.com/office/drawing/2014/main" id="{F3015ACF-F861-5F59-8C8B-D2A057CCD1A9}"/>
                </a:ext>
              </a:extLst>
            </p:cNvPr>
            <p:cNvSpPr>
              <a:spLocks noChangeArrowheads="1"/>
            </p:cNvSpPr>
            <p:nvPr/>
          </p:nvSpPr>
          <p:spPr bwMode="auto">
            <a:xfrm>
              <a:off x="16873544" y="3905109"/>
              <a:ext cx="7187184" cy="8972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There are 15 layout designs currently available in this template. The logo is located at the top or bottom of the slide. </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sz="1800"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Follow instructions to use a branded template</a:t>
              </a:r>
            </a:p>
          </p:txBody>
        </p:sp>
        <p:pic>
          <p:nvPicPr>
            <p:cNvPr id="13"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1DDCE2AE-B937-0626-5DAF-F3F2C18CA2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30800" y="7154875"/>
              <a:ext cx="5142692" cy="3064592"/>
            </a:xfrm>
            <a:prstGeom prst="rect">
              <a:avLst/>
            </a:prstGeom>
          </p:spPr>
        </p:pic>
        <p:sp>
          <p:nvSpPr>
            <p:cNvPr id="14" name="Rectangle 87">
              <a:extLst>
                <a:ext uri="{FF2B5EF4-FFF2-40B4-BE49-F238E27FC236}">
                  <a16:creationId xmlns:a16="http://schemas.microsoft.com/office/drawing/2014/main" id="{C04E2A85-EAC5-A7EF-5E0E-7C9A6FF33775}"/>
                </a:ext>
              </a:extLst>
            </p:cNvPr>
            <p:cNvSpPr>
              <a:spLocks noChangeArrowheads="1"/>
            </p:cNvSpPr>
            <p:nvPr/>
          </p:nvSpPr>
          <p:spPr bwMode="auto">
            <a:xfrm>
              <a:off x="16873544" y="3132249"/>
              <a:ext cx="6733037"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Multiple layouts</a:t>
              </a:r>
            </a:p>
          </p:txBody>
        </p:sp>
        <p:sp>
          <p:nvSpPr>
            <p:cNvPr id="15" name="Rectangle 90">
              <a:extLst>
                <a:ext uri="{FF2B5EF4-FFF2-40B4-BE49-F238E27FC236}">
                  <a16:creationId xmlns:a16="http://schemas.microsoft.com/office/drawing/2014/main" id="{5098B11D-6B86-017D-9F7D-41C059234916}"/>
                </a:ext>
              </a:extLst>
            </p:cNvPr>
            <p:cNvSpPr>
              <a:spLocks noChangeArrowheads="1"/>
            </p:cNvSpPr>
            <p:nvPr/>
          </p:nvSpPr>
          <p:spPr bwMode="auto">
            <a:xfrm>
              <a:off x="16873543" y="13759064"/>
              <a:ext cx="7187184" cy="434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sz="1800"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6" name="Rectangle 75">
              <a:extLst>
                <a:ext uri="{FF2B5EF4-FFF2-40B4-BE49-F238E27FC236}">
                  <a16:creationId xmlns:a16="http://schemas.microsoft.com/office/drawing/2014/main" id="{8A86DED7-BA56-D3DE-17D5-4BA0E1BD8BA7}"/>
                </a:ext>
              </a:extLst>
            </p:cNvPr>
            <p:cNvSpPr>
              <a:spLocks noChangeArrowheads="1"/>
            </p:cNvSpPr>
            <p:nvPr/>
          </p:nvSpPr>
          <p:spPr bwMode="auto">
            <a:xfrm>
              <a:off x="16873544" y="13000426"/>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7" name="Rectangle 81">
              <a:extLst>
                <a:ext uri="{FF2B5EF4-FFF2-40B4-BE49-F238E27FC236}">
                  <a16:creationId xmlns:a16="http://schemas.microsoft.com/office/drawing/2014/main" id="{B19B3C80-FE81-C1C9-FBE7-44AEB4EA8488}"/>
                </a:ext>
              </a:extLst>
            </p:cNvPr>
            <p:cNvSpPr>
              <a:spLocks noChangeArrowheads="1"/>
            </p:cNvSpPr>
            <p:nvPr/>
          </p:nvSpPr>
          <p:spPr bwMode="auto">
            <a:xfrm>
              <a:off x="8777875" y="3133256"/>
              <a:ext cx="6733037" cy="82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Text</a:t>
              </a:r>
              <a:endParaRPr lang="en-US" altLang="en-US" sz="4500" b="1" dirty="0">
                <a:solidFill>
                  <a:srgbClr val="009A44"/>
                </a:solidFill>
                <a:latin typeface="Oswald" panose="02000303000000000000" pitchFamily="2" charset="0"/>
              </a:endParaRPr>
            </a:p>
          </p:txBody>
        </p:sp>
        <p:sp>
          <p:nvSpPr>
            <p:cNvPr id="18" name="Rectangle 91">
              <a:extLst>
                <a:ext uri="{FF2B5EF4-FFF2-40B4-BE49-F238E27FC236}">
                  <a16:creationId xmlns:a16="http://schemas.microsoft.com/office/drawing/2014/main" id="{017D7D99-D015-0710-0A81-128427410651}"/>
                </a:ext>
              </a:extLst>
            </p:cNvPr>
            <p:cNvSpPr>
              <a:spLocks noChangeArrowheads="1"/>
            </p:cNvSpPr>
            <p:nvPr/>
          </p:nvSpPr>
          <p:spPr bwMode="auto">
            <a:xfrm>
              <a:off x="8777874" y="3905108"/>
              <a:ext cx="7187184" cy="478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18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grpSp>
          <p:nvGrpSpPr>
            <p:cNvPr id="19" name="Group 18">
              <a:extLst>
                <a:ext uri="{FF2B5EF4-FFF2-40B4-BE49-F238E27FC236}">
                  <a16:creationId xmlns:a16="http://schemas.microsoft.com/office/drawing/2014/main" id="{CFBC8A30-E32A-035D-0E15-5B5B1385D4C4}"/>
                </a:ext>
              </a:extLst>
            </p:cNvPr>
            <p:cNvGrpSpPr/>
            <p:nvPr/>
          </p:nvGrpSpPr>
          <p:grpSpPr>
            <a:xfrm>
              <a:off x="8777875" y="8382000"/>
              <a:ext cx="6723683" cy="5846756"/>
              <a:chOff x="8777875" y="9132099"/>
              <a:chExt cx="6723683" cy="5846756"/>
            </a:xfrm>
          </p:grpSpPr>
          <p:sp>
            <p:nvSpPr>
              <p:cNvPr id="22" name="Rectangle 21">
                <a:extLst>
                  <a:ext uri="{FF2B5EF4-FFF2-40B4-BE49-F238E27FC236}">
                    <a16:creationId xmlns:a16="http://schemas.microsoft.com/office/drawing/2014/main" id="{35B1EA94-651A-1060-6CE4-C9F81DA78892}"/>
                  </a:ext>
                </a:extLst>
              </p:cNvPr>
              <p:cNvSpPr/>
              <p:nvPr/>
            </p:nvSpPr>
            <p:spPr bwMode="auto">
              <a:xfrm>
                <a:off x="8777875" y="9132099"/>
                <a:ext cx="6723683" cy="5846756"/>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23" name="Rectangle 79">
                <a:extLst>
                  <a:ext uri="{FF2B5EF4-FFF2-40B4-BE49-F238E27FC236}">
                    <a16:creationId xmlns:a16="http://schemas.microsoft.com/office/drawing/2014/main" id="{D0BCA898-6299-A067-0585-AD1FAD680E57}"/>
                  </a:ext>
                </a:extLst>
              </p:cNvPr>
              <p:cNvSpPr>
                <a:spLocks noChangeArrowheads="1"/>
              </p:cNvSpPr>
              <p:nvPr/>
            </p:nvSpPr>
            <p:spPr bwMode="auto">
              <a:xfrm>
                <a:off x="8982729" y="10098172"/>
                <a:ext cx="6375713" cy="4540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sz="1800"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sz="1800" dirty="0">
                    <a:solidFill>
                      <a:schemeClr val="bg1"/>
                    </a:solidFill>
                    <a:latin typeface="Helvetica" panose="020B0604020202020204" pitchFamily="34" charset="0"/>
                  </a:rPr>
                  <a:t>25% of your audience could have some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color-blindness?</a:t>
                </a:r>
              </a:p>
              <a:p>
                <a:pPr eaLnBrk="1" hangingPunct="1">
                  <a:spcBef>
                    <a:spcPct val="25000"/>
                  </a:spcBef>
                </a:pPr>
                <a:r>
                  <a:rPr lang="en-US" altLang="en-US" sz="1800" dirty="0">
                    <a:solidFill>
                      <a:schemeClr val="bg1"/>
                    </a:solidFill>
                    <a:latin typeface="Helvetica" panose="020B0604020202020204" pitchFamily="34" charset="0"/>
                  </a:rPr>
                  <a:t>Greens on reds, greens on orange, blues on red,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sz="1800" b="1" dirty="0">
                    <a:solidFill>
                      <a:schemeClr val="bg1"/>
                    </a:solidFill>
                    <a:latin typeface="Helvetica" panose="020B0604020202020204" pitchFamily="34" charset="0"/>
                  </a:rPr>
                  <a:t>Take Note:</a:t>
                </a:r>
              </a:p>
              <a:p>
                <a:pPr eaLnBrk="1" hangingPunct="1">
                  <a:spcBef>
                    <a:spcPct val="25000"/>
                  </a:spcBef>
                </a:pPr>
                <a:r>
                  <a:rPr lang="en-US" altLang="en-US" sz="1800" dirty="0">
                    <a:solidFill>
                      <a:schemeClr val="bg1"/>
                    </a:solidFill>
                    <a:latin typeface="Helvetica" panose="020B0604020202020204" pitchFamily="34" charset="0"/>
                  </a:rPr>
                  <a:t>Computer monitor colors are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NOT the same as colors on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printed poster.</a:t>
                </a:r>
              </a:p>
              <a:p>
                <a:pPr eaLnBrk="1" hangingPunct="1">
                  <a:spcBef>
                    <a:spcPct val="25000"/>
                  </a:spcBef>
                </a:pPr>
                <a:r>
                  <a:rPr lang="en-US" altLang="en-US" sz="1800" dirty="0">
                    <a:solidFill>
                      <a:schemeClr val="bg1"/>
                    </a:solidFill>
                    <a:latin typeface="Helvetica" panose="020B0604020202020204" pitchFamily="34" charset="0"/>
                  </a:rPr>
                  <a:t>This green box to the right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appears fluorescent on</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screen, but it will print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darker and muted.</a:t>
                </a:r>
              </a:p>
            </p:txBody>
          </p:sp>
          <p:sp>
            <p:nvSpPr>
              <p:cNvPr id="24" name="Rectangle 78">
                <a:extLst>
                  <a:ext uri="{FF2B5EF4-FFF2-40B4-BE49-F238E27FC236}">
                    <a16:creationId xmlns:a16="http://schemas.microsoft.com/office/drawing/2014/main" id="{4FC6144C-7D6B-F321-28B8-6FB570E7F8A8}"/>
                  </a:ext>
                </a:extLst>
              </p:cNvPr>
              <p:cNvSpPr>
                <a:spLocks noChangeArrowheads="1"/>
              </p:cNvSpPr>
              <p:nvPr/>
            </p:nvSpPr>
            <p:spPr bwMode="auto">
              <a:xfrm>
                <a:off x="8982729" y="9228706"/>
                <a:ext cx="5298128" cy="584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25" name="Rectangle 24">
                <a:extLst>
                  <a:ext uri="{FF2B5EF4-FFF2-40B4-BE49-F238E27FC236}">
                    <a16:creationId xmlns:a16="http://schemas.microsoft.com/office/drawing/2014/main" id="{52F7E30E-01F8-53C4-418B-C220495B9509}"/>
                  </a:ext>
                </a:extLst>
              </p:cNvPr>
              <p:cNvSpPr/>
              <p:nvPr/>
            </p:nvSpPr>
            <p:spPr bwMode="auto">
              <a:xfrm>
                <a:off x="13317390" y="12418248"/>
                <a:ext cx="1740787" cy="1872774"/>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grpSp>
        <p:sp>
          <p:nvSpPr>
            <p:cNvPr id="20" name="Rectangle 90">
              <a:extLst>
                <a:ext uri="{FF2B5EF4-FFF2-40B4-BE49-F238E27FC236}">
                  <a16:creationId xmlns:a16="http://schemas.microsoft.com/office/drawing/2014/main" id="{96B00AB5-A6A8-69CE-4CF5-F731A554379E}"/>
                </a:ext>
              </a:extLst>
            </p:cNvPr>
            <p:cNvSpPr>
              <a:spLocks noChangeArrowheads="1"/>
            </p:cNvSpPr>
            <p:nvPr/>
          </p:nvSpPr>
          <p:spPr bwMode="auto">
            <a:xfrm>
              <a:off x="8777874" y="15282930"/>
              <a:ext cx="7187184" cy="126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Don’t position your text right next to the edge of the page</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 needs white space</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Text could get cut off</a:t>
              </a:r>
            </a:p>
          </p:txBody>
        </p:sp>
        <p:sp>
          <p:nvSpPr>
            <p:cNvPr id="21" name="Rectangle 75">
              <a:extLst>
                <a:ext uri="{FF2B5EF4-FFF2-40B4-BE49-F238E27FC236}">
                  <a16:creationId xmlns:a16="http://schemas.microsoft.com/office/drawing/2014/main" id="{51E83F74-460C-5D95-3907-9A92CB1A7924}"/>
                </a:ext>
              </a:extLst>
            </p:cNvPr>
            <p:cNvSpPr>
              <a:spLocks noChangeArrowheads="1"/>
            </p:cNvSpPr>
            <p:nvPr/>
          </p:nvSpPr>
          <p:spPr bwMode="auto">
            <a:xfrm>
              <a:off x="8777875" y="14478000"/>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grpSp>
      <p:pic>
        <p:nvPicPr>
          <p:cNvPr id="26" name="Picture 1">
            <a:extLst>
              <a:ext uri="{FF2B5EF4-FFF2-40B4-BE49-F238E27FC236}">
                <a16:creationId xmlns:a16="http://schemas.microsoft.com/office/drawing/2014/main" id="{D6A0C7D1-F4E8-8A90-22F8-ED02FF1F7B3B}"/>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04092" y="1008336"/>
            <a:ext cx="5408613"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0"/>
            <a:ext cx="32918400" cy="2705100"/>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2952750" rtl="0" eaLnBrk="1" fontAlgn="base" latinLnBrk="0" hangingPunct="1">
              <a:lnSpc>
                <a:spcPct val="100000"/>
              </a:lnSpc>
              <a:spcBef>
                <a:spcPct val="0"/>
              </a:spcBef>
              <a:spcAft>
                <a:spcPct val="0"/>
              </a:spcAft>
              <a:buClrTx/>
              <a:buSzTx/>
              <a:buFontTx/>
              <a:buNone/>
              <a:tabLst/>
            </a:pPr>
            <a:endParaRPr kumimoji="0" lang="en-US" sz="5800" b="0" i="0" u="none" strike="noStrike" cap="none" normalizeH="0" baseline="0">
              <a:ln>
                <a:noFill/>
              </a:ln>
              <a:solidFill>
                <a:schemeClr val="tx1"/>
              </a:solidFill>
              <a:effectLst/>
              <a:latin typeface="Arial" charset="0"/>
            </a:endParaRPr>
          </a:p>
        </p:txBody>
      </p:sp>
      <p:pic>
        <p:nvPicPr>
          <p:cNvPr id="4122" name="Picture 32"/>
          <p:cNvPicPr>
            <a:picLocks noChangeAspect="1"/>
          </p:cNvPicPr>
          <p:nvPr/>
        </p:nvPicPr>
        <p:blipFill>
          <a:blip r:embed="rId2">
            <a:clrChange>
              <a:clrFrom>
                <a:srgbClr val="00A261"/>
              </a:clrFrom>
              <a:clrTo>
                <a:srgbClr val="00A261">
                  <a:alpha val="0"/>
                </a:srgbClr>
              </a:clrTo>
            </a:clrChange>
            <a:extLst>
              <a:ext uri="{28A0092B-C50C-407E-A947-70E740481C1C}">
                <a14:useLocalDpi xmlns:a14="http://schemas.microsoft.com/office/drawing/2010/main" val="0"/>
              </a:ext>
            </a:extLst>
          </a:blip>
          <a:srcRect l="1891" t="6471" r="1781" b="6918"/>
          <a:stretch>
            <a:fillRect/>
          </a:stretch>
        </p:blipFill>
        <p:spPr bwMode="auto">
          <a:xfrm>
            <a:off x="27355800" y="1295400"/>
            <a:ext cx="4899025"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3">
            <a:extLst>
              <a:ext uri="{FF2B5EF4-FFF2-40B4-BE49-F238E27FC236}">
                <a16:creationId xmlns:a16="http://schemas.microsoft.com/office/drawing/2014/main" id="{5D7BFED3-7B99-5F55-9984-511431152EF4}"/>
              </a:ext>
            </a:extLst>
          </p:cNvPr>
          <p:cNvSpPr>
            <a:spLocks noChangeArrowheads="1"/>
          </p:cNvSpPr>
          <p:nvPr/>
        </p:nvSpPr>
        <p:spPr bwMode="auto">
          <a:xfrm>
            <a:off x="24969214" y="4354259"/>
            <a:ext cx="7187186" cy="13925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 such as Low Research Day.</a:t>
            </a:r>
          </a:p>
          <a:p>
            <a:pPr>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Technology Resources</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prints posters only for University of North Dakota School of Medicine &amp; Health Sciences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Posters can be printed on either regular paper (a green option) or on acid-free polypropylene (an archival option).</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PowerPoint files can appear differently when opened on different computers. </a:t>
            </a:r>
          </a:p>
          <a:p>
            <a:pPr>
              <a:lnSpc>
                <a:spcPct val="110000"/>
              </a:lnSpc>
              <a:spcBef>
                <a:spcPts val="0"/>
              </a:spcBef>
              <a:spcAft>
                <a:spcPts val="1000"/>
              </a:spcAft>
              <a:buFont typeface="Arial" panose="020B0604020202020204" pitchFamily="34" charset="0"/>
              <a:buChar char="•"/>
            </a:pPr>
            <a:r>
              <a:rPr lang="en-US" sz="1800"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Keep in mind that about ¼” on the top and the bottom of the roll cannot be printed on due to paper grip. </a:t>
            </a:r>
            <a:r>
              <a:rPr lang="en-US" sz="1800"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endParaRPr lang="en-US" sz="1800"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sz="1800"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(a green option)</a:t>
            </a:r>
            <a:br>
              <a:rPr lang="en-US" sz="1800" kern="100" dirty="0">
                <a:latin typeface="Helvetica" panose="020B0604020202020204" pitchFamily="34" charset="0"/>
                <a:ea typeface="Aptos" panose="020B0004020202020204" pitchFamily="34" charset="0"/>
                <a:cs typeface="Times New Roman" panose="02020603050405020304" pitchFamily="18" charset="0"/>
              </a:rPr>
            </a:br>
            <a:r>
              <a:rPr lang="en-US" sz="1800" kern="100" dirty="0">
                <a:latin typeface="Helvetica" panose="020B0604020202020204" pitchFamily="34" charset="0"/>
                <a:ea typeface="Aptos" panose="020B0004020202020204" pitchFamily="34" charset="0"/>
                <a:cs typeface="Times New Roman" panose="02020603050405020304" pitchFamily="18" charset="0"/>
              </a:rPr>
              <a:t>or acid-free polypropylene (an archival option)</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Regular paper</a:t>
            </a:r>
            <a:endParaRPr lang="en-US" sz="1800"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Polypropylene </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a:t>
            </a:r>
            <a:r>
              <a:rPr lang="en-US" sz="1800"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sz="1800"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UNDsmhsgraphics@UND.edu</a:t>
            </a:r>
            <a:endPar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6" name="Rectangle 85">
            <a:extLst>
              <a:ext uri="{FF2B5EF4-FFF2-40B4-BE49-F238E27FC236}">
                <a16:creationId xmlns:a16="http://schemas.microsoft.com/office/drawing/2014/main" id="{51515594-71C3-0686-1B82-EB932CBFE3DB}"/>
              </a:ext>
            </a:extLst>
          </p:cNvPr>
          <p:cNvSpPr>
            <a:spLocks noChangeArrowheads="1"/>
          </p:cNvSpPr>
          <p:nvPr/>
        </p:nvSpPr>
        <p:spPr bwMode="auto">
          <a:xfrm>
            <a:off x="24969213" y="2895600"/>
            <a:ext cx="7187185"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Submit your poster </a:t>
            </a:r>
            <a:br>
              <a:rPr lang="en-US" altLang="en-US" sz="4500" b="1" dirty="0">
                <a:solidFill>
                  <a:srgbClr val="009A44"/>
                </a:solidFill>
                <a:latin typeface="Helvetica" panose="020B0604020202020204" pitchFamily="34" charset="0"/>
              </a:rPr>
            </a:br>
            <a:r>
              <a:rPr lang="en-US" altLang="en-US" sz="4500" b="1" dirty="0">
                <a:solidFill>
                  <a:srgbClr val="009A44"/>
                </a:solidFill>
                <a:latin typeface="Helvetica" panose="020B0604020202020204" pitchFamily="34" charset="0"/>
              </a:rPr>
              <a:t>for print</a:t>
            </a:r>
          </a:p>
        </p:txBody>
      </p:sp>
      <p:sp>
        <p:nvSpPr>
          <p:cNvPr id="7" name="Rectangle 74">
            <a:extLst>
              <a:ext uri="{FF2B5EF4-FFF2-40B4-BE49-F238E27FC236}">
                <a16:creationId xmlns:a16="http://schemas.microsoft.com/office/drawing/2014/main" id="{BF3D4CB0-BC82-5F37-1784-41214B1A8B0E}"/>
              </a:ext>
            </a:extLst>
          </p:cNvPr>
          <p:cNvSpPr>
            <a:spLocks noChangeArrowheads="1"/>
          </p:cNvSpPr>
          <p:nvPr/>
        </p:nvSpPr>
        <p:spPr bwMode="auto">
          <a:xfrm>
            <a:off x="685800" y="457201"/>
            <a:ext cx="25374600"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dirty="0">
                <a:solidFill>
                  <a:schemeClr val="bg1"/>
                </a:solidFill>
                <a:latin typeface="Helvetica "/>
              </a:rPr>
              <a:t>This poster will be doubled when printed: Template for 72x41 Poster</a:t>
            </a:r>
            <a:br>
              <a:rPr lang="en-US" altLang="en-US" sz="10000" b="1" dirty="0">
                <a:solidFill>
                  <a:schemeClr val="bg1"/>
                </a:solidFill>
                <a:latin typeface="Goudy Old Style" panose="02020502050305020303" pitchFamily="18" charset="0"/>
              </a:rPr>
            </a:br>
            <a:endParaRPr lang="en-US" altLang="en-US" sz="2000" b="1" dirty="0">
              <a:solidFill>
                <a:schemeClr val="bg1"/>
              </a:solidFill>
              <a:latin typeface="Goudy Old Style" panose="02020502050305020303" pitchFamily="18" charset="0"/>
            </a:endParaRPr>
          </a:p>
          <a:p>
            <a:pPr eaLnBrk="1" hangingPunct="1">
              <a:spcBef>
                <a:spcPct val="0"/>
              </a:spcBef>
              <a:buNone/>
            </a:pPr>
            <a:r>
              <a:rPr lang="en-US" sz="4000" b="1"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rPr>
              <a:t>Contact: </a:t>
            </a:r>
            <a:r>
              <a:rPr lang="en-US" sz="4000"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 </a:t>
            </a:r>
            <a:r>
              <a:rPr lang="en-US" sz="4000" kern="100" dirty="0">
                <a:solidFill>
                  <a:schemeClr val="bg1"/>
                </a:solidFill>
                <a:latin typeface="Helvetica" panose="020B0604020202020204" pitchFamily="34" charset="0"/>
                <a:ea typeface="Aptos" panose="020B0004020202020204" pitchFamily="34" charset="0"/>
                <a:cs typeface="Times New Roman" panose="02020603050405020304" pitchFamily="18" charset="0"/>
              </a:rPr>
              <a:t>UNDsmhsgraphics@UND.edu</a:t>
            </a:r>
            <a:endParaRPr lang="en-US" sz="4000"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8" name="Picture 1">
            <a:extLst>
              <a:ext uri="{FF2B5EF4-FFF2-40B4-BE49-F238E27FC236}">
                <a16:creationId xmlns:a16="http://schemas.microsoft.com/office/drawing/2014/main" id="{E7F45E43-A349-150E-9277-B09793FB1C9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98110" y="16984551"/>
            <a:ext cx="5408613"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90">
            <a:extLst>
              <a:ext uri="{FF2B5EF4-FFF2-40B4-BE49-F238E27FC236}">
                <a16:creationId xmlns:a16="http://schemas.microsoft.com/office/drawing/2014/main" id="{CB58EFE3-120A-EB3C-2BC5-A8408BA15923}"/>
              </a:ext>
            </a:extLst>
          </p:cNvPr>
          <p:cNvSpPr>
            <a:spLocks noChangeArrowheads="1"/>
          </p:cNvSpPr>
          <p:nvPr/>
        </p:nvSpPr>
        <p:spPr bwMode="auto">
          <a:xfrm>
            <a:off x="686735" y="3668459"/>
            <a:ext cx="6733037" cy="2368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If you have questions about designing or submitting your poster, contact John Lee (701.777.3204) or </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sz="1800" dirty="0">
                <a:solidFill>
                  <a:srgbClr val="009A44"/>
                </a:solidFill>
                <a:latin typeface="Helvetica" panose="020B0604020202020204" pitchFamily="34" charset="0"/>
                <a:hlinkClick r:id="rId3">
                  <a:extLst>
                    <a:ext uri="{A12FA001-AC4F-418D-AE19-62706E023703}">
                      <ahyp:hlinkClr xmlns:ahyp="http://schemas.microsoft.com/office/drawing/2018/hyperlinkcolor" val="tx"/>
                    </a:ext>
                  </a:extLst>
                </a:hlinkClick>
              </a:rPr>
              <a:t>UNDsmhsgraphics@UND.edu</a:t>
            </a:r>
            <a:endParaRPr lang="en-US" altLang="en-US" sz="1800"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Information on branding: </a:t>
            </a:r>
            <a:r>
              <a:rPr lang="en-US" altLang="en-US" sz="1800" dirty="0">
                <a:solidFill>
                  <a:srgbClr val="009A44"/>
                </a:solidFill>
                <a:latin typeface="Helvetica" panose="020B0604020202020204" pitchFamily="34" charset="0"/>
              </a:rPr>
              <a:t>UND.edu/brand</a:t>
            </a:r>
          </a:p>
        </p:txBody>
      </p:sp>
      <p:sp>
        <p:nvSpPr>
          <p:cNvPr id="10" name="Rectangle 75">
            <a:extLst>
              <a:ext uri="{FF2B5EF4-FFF2-40B4-BE49-F238E27FC236}">
                <a16:creationId xmlns:a16="http://schemas.microsoft.com/office/drawing/2014/main" id="{35825834-C37E-AFBF-18E6-222D7866E9EA}"/>
              </a:ext>
            </a:extLst>
          </p:cNvPr>
          <p:cNvSpPr>
            <a:spLocks noChangeArrowheads="1"/>
          </p:cNvSpPr>
          <p:nvPr/>
        </p:nvSpPr>
        <p:spPr bwMode="auto">
          <a:xfrm>
            <a:off x="686735" y="2895600"/>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Contact information</a:t>
            </a:r>
          </a:p>
        </p:txBody>
      </p:sp>
      <p:sp>
        <p:nvSpPr>
          <p:cNvPr id="11" name="Rectangle 90">
            <a:extLst>
              <a:ext uri="{FF2B5EF4-FFF2-40B4-BE49-F238E27FC236}">
                <a16:creationId xmlns:a16="http://schemas.microsoft.com/office/drawing/2014/main" id="{03681E79-8BB7-9FC9-D2AC-719DFF49A0F7}"/>
              </a:ext>
            </a:extLst>
          </p:cNvPr>
          <p:cNvSpPr>
            <a:spLocks noChangeArrowheads="1"/>
          </p:cNvSpPr>
          <p:nvPr/>
        </p:nvSpPr>
        <p:spPr bwMode="auto">
          <a:xfrm>
            <a:off x="685800" y="6465589"/>
            <a:ext cx="7183589" cy="1140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from one of many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sz="1800"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sz="1800"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Text can be in color or be placed over color, but</a:t>
            </a:r>
            <a:br>
              <a:rPr lang="en-US" altLang="en-US" sz="1800" dirty="0">
                <a:solidFill>
                  <a:srgbClr val="000000"/>
                </a:solidFill>
                <a:latin typeface="Helvetica" panose="020B0604020202020204" pitchFamily="34" charset="0"/>
              </a:rPr>
            </a:br>
            <a:r>
              <a:rPr lang="en-US" altLang="en-US" sz="1800" dirty="0">
                <a:solidFill>
                  <a:srgbClr val="000000"/>
                </a:solidFill>
                <a:latin typeface="Helvetica" panose="020B0604020202020204" pitchFamily="34" charset="0"/>
              </a:rPr>
              <a:t>b</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 last slide on this presentation has information about Universal Design for Learning</a:t>
            </a:r>
          </a:p>
        </p:txBody>
      </p:sp>
      <p:sp>
        <p:nvSpPr>
          <p:cNvPr id="12" name="Rectangle 75">
            <a:extLst>
              <a:ext uri="{FF2B5EF4-FFF2-40B4-BE49-F238E27FC236}">
                <a16:creationId xmlns:a16="http://schemas.microsoft.com/office/drawing/2014/main" id="{53CC6B6D-1946-4F88-E789-AFFF453ADB31}"/>
              </a:ext>
            </a:extLst>
          </p:cNvPr>
          <p:cNvSpPr>
            <a:spLocks noChangeArrowheads="1"/>
          </p:cNvSpPr>
          <p:nvPr/>
        </p:nvSpPr>
        <p:spPr bwMode="auto">
          <a:xfrm>
            <a:off x="685800" y="5706951"/>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3" name="Rectangle 88">
            <a:extLst>
              <a:ext uri="{FF2B5EF4-FFF2-40B4-BE49-F238E27FC236}">
                <a16:creationId xmlns:a16="http://schemas.microsoft.com/office/drawing/2014/main" id="{37DFE888-73C7-F240-74FC-DB37BCC2FE28}"/>
              </a:ext>
            </a:extLst>
          </p:cNvPr>
          <p:cNvSpPr>
            <a:spLocks noChangeArrowheads="1"/>
          </p:cNvSpPr>
          <p:nvPr/>
        </p:nvSpPr>
        <p:spPr bwMode="auto">
          <a:xfrm>
            <a:off x="16873544" y="3668460"/>
            <a:ext cx="7187184" cy="8972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There are 15 layout designs currently available in this template. The logo is located at the top or bottom of the slide. </a:t>
            </a: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sz="1800"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sz="1800"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sz="1800" dirty="0">
                <a:solidFill>
                  <a:srgbClr val="000000"/>
                </a:solidFill>
                <a:latin typeface="Helvetica" panose="020B0604020202020204" pitchFamily="34" charset="0"/>
              </a:rPr>
              <a:t>Follow instructions to use a branded template</a:t>
            </a:r>
          </a:p>
        </p:txBody>
      </p:sp>
      <p:pic>
        <p:nvPicPr>
          <p:cNvPr id="14"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97678DEC-E263-B73F-C28E-FB6B9C8A597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30800" y="6918226"/>
            <a:ext cx="5142692" cy="3064592"/>
          </a:xfrm>
          <a:prstGeom prst="rect">
            <a:avLst/>
          </a:prstGeom>
        </p:spPr>
      </p:pic>
      <p:sp>
        <p:nvSpPr>
          <p:cNvPr id="15" name="Rectangle 87">
            <a:extLst>
              <a:ext uri="{FF2B5EF4-FFF2-40B4-BE49-F238E27FC236}">
                <a16:creationId xmlns:a16="http://schemas.microsoft.com/office/drawing/2014/main" id="{FDB11946-D88D-71D2-8635-23BB55EA34EB}"/>
              </a:ext>
            </a:extLst>
          </p:cNvPr>
          <p:cNvSpPr>
            <a:spLocks noChangeArrowheads="1"/>
          </p:cNvSpPr>
          <p:nvPr/>
        </p:nvSpPr>
        <p:spPr bwMode="auto">
          <a:xfrm>
            <a:off x="16873544" y="2895600"/>
            <a:ext cx="6733037" cy="82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Multiple layouts</a:t>
            </a:r>
          </a:p>
        </p:txBody>
      </p:sp>
      <p:sp>
        <p:nvSpPr>
          <p:cNvPr id="16" name="Rectangle 90">
            <a:extLst>
              <a:ext uri="{FF2B5EF4-FFF2-40B4-BE49-F238E27FC236}">
                <a16:creationId xmlns:a16="http://schemas.microsoft.com/office/drawing/2014/main" id="{D73F30D7-2E88-1AF6-84F4-71475BDC002C}"/>
              </a:ext>
            </a:extLst>
          </p:cNvPr>
          <p:cNvSpPr>
            <a:spLocks noChangeArrowheads="1"/>
          </p:cNvSpPr>
          <p:nvPr/>
        </p:nvSpPr>
        <p:spPr bwMode="auto">
          <a:xfrm>
            <a:off x="16873543" y="13522415"/>
            <a:ext cx="7187184" cy="4344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sz="1800"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7" name="Rectangle 75">
            <a:extLst>
              <a:ext uri="{FF2B5EF4-FFF2-40B4-BE49-F238E27FC236}">
                <a16:creationId xmlns:a16="http://schemas.microsoft.com/office/drawing/2014/main" id="{4487CBC0-54B6-9A00-B07C-C6BD11126B58}"/>
              </a:ext>
            </a:extLst>
          </p:cNvPr>
          <p:cNvSpPr>
            <a:spLocks noChangeArrowheads="1"/>
          </p:cNvSpPr>
          <p:nvPr/>
        </p:nvSpPr>
        <p:spPr bwMode="auto">
          <a:xfrm>
            <a:off x="16873544" y="12763777"/>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8" name="Rectangle 81">
            <a:extLst>
              <a:ext uri="{FF2B5EF4-FFF2-40B4-BE49-F238E27FC236}">
                <a16:creationId xmlns:a16="http://schemas.microsoft.com/office/drawing/2014/main" id="{C626F80C-BE35-DF85-BBCE-4F88BFE068A3}"/>
              </a:ext>
            </a:extLst>
          </p:cNvPr>
          <p:cNvSpPr>
            <a:spLocks noChangeArrowheads="1"/>
          </p:cNvSpPr>
          <p:nvPr/>
        </p:nvSpPr>
        <p:spPr bwMode="auto">
          <a:xfrm>
            <a:off x="8777875" y="2896607"/>
            <a:ext cx="6733037" cy="82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4500" b="1" dirty="0">
                <a:solidFill>
                  <a:srgbClr val="009A44"/>
                </a:solidFill>
                <a:latin typeface="Helvetica" panose="020B0604020202020204" pitchFamily="34" charset="0"/>
              </a:rPr>
              <a:t>Text</a:t>
            </a:r>
            <a:endParaRPr lang="en-US" altLang="en-US" sz="4500" b="1" dirty="0">
              <a:solidFill>
                <a:srgbClr val="009A44"/>
              </a:solidFill>
              <a:latin typeface="Oswald" panose="02000303000000000000" pitchFamily="2" charset="0"/>
            </a:endParaRPr>
          </a:p>
        </p:txBody>
      </p:sp>
      <p:sp>
        <p:nvSpPr>
          <p:cNvPr id="19" name="Rectangle 91">
            <a:extLst>
              <a:ext uri="{FF2B5EF4-FFF2-40B4-BE49-F238E27FC236}">
                <a16:creationId xmlns:a16="http://schemas.microsoft.com/office/drawing/2014/main" id="{BE155AE1-B031-6E6F-43AC-FC2C156D3279}"/>
              </a:ext>
            </a:extLst>
          </p:cNvPr>
          <p:cNvSpPr>
            <a:spLocks noChangeArrowheads="1"/>
          </p:cNvSpPr>
          <p:nvPr/>
        </p:nvSpPr>
        <p:spPr bwMode="auto">
          <a:xfrm>
            <a:off x="8777874" y="3668459"/>
            <a:ext cx="7187184" cy="478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18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sz="1800"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sz="1800"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grpSp>
        <p:nvGrpSpPr>
          <p:cNvPr id="20" name="Group 19">
            <a:extLst>
              <a:ext uri="{FF2B5EF4-FFF2-40B4-BE49-F238E27FC236}">
                <a16:creationId xmlns:a16="http://schemas.microsoft.com/office/drawing/2014/main" id="{21D32EC4-446A-FFB8-6235-87BBBCCA6BEE}"/>
              </a:ext>
            </a:extLst>
          </p:cNvPr>
          <p:cNvGrpSpPr/>
          <p:nvPr/>
        </p:nvGrpSpPr>
        <p:grpSpPr>
          <a:xfrm>
            <a:off x="8777875" y="8145351"/>
            <a:ext cx="6723683" cy="5846756"/>
            <a:chOff x="8777875" y="9132099"/>
            <a:chExt cx="6723683" cy="5846756"/>
          </a:xfrm>
        </p:grpSpPr>
        <p:sp>
          <p:nvSpPr>
            <p:cNvPr id="23" name="Rectangle 22">
              <a:extLst>
                <a:ext uri="{FF2B5EF4-FFF2-40B4-BE49-F238E27FC236}">
                  <a16:creationId xmlns:a16="http://schemas.microsoft.com/office/drawing/2014/main" id="{05520A5F-C411-1939-A270-8C39EE54C8D2}"/>
                </a:ext>
              </a:extLst>
            </p:cNvPr>
            <p:cNvSpPr/>
            <p:nvPr/>
          </p:nvSpPr>
          <p:spPr bwMode="auto">
            <a:xfrm>
              <a:off x="8777875" y="9132099"/>
              <a:ext cx="6723683" cy="5846756"/>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24" name="Rectangle 79">
              <a:extLst>
                <a:ext uri="{FF2B5EF4-FFF2-40B4-BE49-F238E27FC236}">
                  <a16:creationId xmlns:a16="http://schemas.microsoft.com/office/drawing/2014/main" id="{20AC7C51-3CAA-DA74-A628-E290B03B5630}"/>
                </a:ext>
              </a:extLst>
            </p:cNvPr>
            <p:cNvSpPr>
              <a:spLocks noChangeArrowheads="1"/>
            </p:cNvSpPr>
            <p:nvPr/>
          </p:nvSpPr>
          <p:spPr bwMode="auto">
            <a:xfrm>
              <a:off x="8982729" y="10098172"/>
              <a:ext cx="6375713" cy="4540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sz="1800"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sz="1800" dirty="0">
                  <a:solidFill>
                    <a:schemeClr val="bg1"/>
                  </a:solidFill>
                  <a:latin typeface="Helvetica" panose="020B0604020202020204" pitchFamily="34" charset="0"/>
                </a:rPr>
                <a:t>25% of your audience could have some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color-blindness?</a:t>
              </a:r>
            </a:p>
            <a:p>
              <a:pPr eaLnBrk="1" hangingPunct="1">
                <a:spcBef>
                  <a:spcPct val="25000"/>
                </a:spcBef>
              </a:pPr>
              <a:r>
                <a:rPr lang="en-US" altLang="en-US" sz="1800" dirty="0">
                  <a:solidFill>
                    <a:schemeClr val="bg1"/>
                  </a:solidFill>
                  <a:latin typeface="Helvetica" panose="020B0604020202020204" pitchFamily="34" charset="0"/>
                </a:rPr>
                <a:t>Greens on reds, greens on orange, blues on red,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sz="1800" b="1" dirty="0">
                  <a:solidFill>
                    <a:schemeClr val="bg1"/>
                  </a:solidFill>
                  <a:latin typeface="Helvetica" panose="020B0604020202020204" pitchFamily="34" charset="0"/>
                </a:rPr>
                <a:t>Take Note:</a:t>
              </a:r>
            </a:p>
            <a:p>
              <a:pPr eaLnBrk="1" hangingPunct="1">
                <a:spcBef>
                  <a:spcPct val="25000"/>
                </a:spcBef>
              </a:pPr>
              <a:r>
                <a:rPr lang="en-US" altLang="en-US" sz="1800" dirty="0">
                  <a:solidFill>
                    <a:schemeClr val="bg1"/>
                  </a:solidFill>
                  <a:latin typeface="Helvetica" panose="020B0604020202020204" pitchFamily="34" charset="0"/>
                </a:rPr>
                <a:t>Computer monitor colors are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NOT the same as colors on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printed poster.</a:t>
              </a:r>
            </a:p>
            <a:p>
              <a:pPr eaLnBrk="1" hangingPunct="1">
                <a:spcBef>
                  <a:spcPct val="25000"/>
                </a:spcBef>
              </a:pPr>
              <a:r>
                <a:rPr lang="en-US" altLang="en-US" sz="1800" dirty="0">
                  <a:solidFill>
                    <a:schemeClr val="bg1"/>
                  </a:solidFill>
                  <a:latin typeface="Helvetica" panose="020B0604020202020204" pitchFamily="34" charset="0"/>
                </a:rPr>
                <a:t>This green box to the right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appears fluorescent on</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your screen, but it will print </a:t>
              </a:r>
              <a:br>
                <a:rPr lang="en-US" altLang="en-US" sz="1800" dirty="0">
                  <a:solidFill>
                    <a:schemeClr val="bg1"/>
                  </a:solidFill>
                  <a:latin typeface="Helvetica" panose="020B0604020202020204" pitchFamily="34" charset="0"/>
                </a:rPr>
              </a:br>
              <a:r>
                <a:rPr lang="en-US" altLang="en-US" sz="1800" dirty="0">
                  <a:solidFill>
                    <a:schemeClr val="bg1"/>
                  </a:solidFill>
                  <a:latin typeface="Helvetica" panose="020B0604020202020204" pitchFamily="34" charset="0"/>
                </a:rPr>
                <a:t>darker and muted.</a:t>
              </a:r>
            </a:p>
          </p:txBody>
        </p:sp>
        <p:sp>
          <p:nvSpPr>
            <p:cNvPr id="25" name="Rectangle 78">
              <a:extLst>
                <a:ext uri="{FF2B5EF4-FFF2-40B4-BE49-F238E27FC236}">
                  <a16:creationId xmlns:a16="http://schemas.microsoft.com/office/drawing/2014/main" id="{4400A6D3-F98F-B065-721A-15A9D9284275}"/>
                </a:ext>
              </a:extLst>
            </p:cNvPr>
            <p:cNvSpPr>
              <a:spLocks noChangeArrowheads="1"/>
            </p:cNvSpPr>
            <p:nvPr/>
          </p:nvSpPr>
          <p:spPr bwMode="auto">
            <a:xfrm>
              <a:off x="8982729" y="9228706"/>
              <a:ext cx="5298128" cy="584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26" name="Rectangle 25">
              <a:extLst>
                <a:ext uri="{FF2B5EF4-FFF2-40B4-BE49-F238E27FC236}">
                  <a16:creationId xmlns:a16="http://schemas.microsoft.com/office/drawing/2014/main" id="{6216589C-D860-A90E-F6D4-193E948D9780}"/>
                </a:ext>
              </a:extLst>
            </p:cNvPr>
            <p:cNvSpPr/>
            <p:nvPr/>
          </p:nvSpPr>
          <p:spPr bwMode="auto">
            <a:xfrm>
              <a:off x="13317390" y="12418248"/>
              <a:ext cx="1740787" cy="1872774"/>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grpSp>
      <p:sp>
        <p:nvSpPr>
          <p:cNvPr id="21" name="Rectangle 90">
            <a:extLst>
              <a:ext uri="{FF2B5EF4-FFF2-40B4-BE49-F238E27FC236}">
                <a16:creationId xmlns:a16="http://schemas.microsoft.com/office/drawing/2014/main" id="{4B330FA2-80DC-78D7-5E0E-8997026CAB23}"/>
              </a:ext>
            </a:extLst>
          </p:cNvPr>
          <p:cNvSpPr>
            <a:spLocks noChangeArrowheads="1"/>
          </p:cNvSpPr>
          <p:nvPr/>
        </p:nvSpPr>
        <p:spPr bwMode="auto">
          <a:xfrm>
            <a:off x="8777874" y="15046281"/>
            <a:ext cx="7187184" cy="126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sz="1800" dirty="0">
                <a:solidFill>
                  <a:srgbClr val="000000"/>
                </a:solidFill>
                <a:latin typeface="Helvetica" panose="020B0604020202020204" pitchFamily="34" charset="0"/>
              </a:rPr>
              <a:t>Don’t position your text right next to the edge of the page</a:t>
            </a:r>
            <a:endParaRPr lang="en-US" sz="1800"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Poster needs white space</a:t>
            </a:r>
          </a:p>
          <a:p>
            <a:pPr marL="857250" lvl="2" indent="-457200">
              <a:lnSpc>
                <a:spcPct val="110000"/>
              </a:lnSpc>
              <a:spcBef>
                <a:spcPts val="0"/>
              </a:spcBef>
              <a:spcAft>
                <a:spcPts val="1000"/>
              </a:spcAft>
              <a:buFont typeface="Helvetica" panose="020B0604020202020204" pitchFamily="34" charset="0"/>
              <a:buChar char="–"/>
            </a:pPr>
            <a:r>
              <a:rPr lang="en-US" sz="1800" kern="100" dirty="0">
                <a:effectLst/>
                <a:latin typeface="Helvetica" panose="020B0604020202020204" pitchFamily="34" charset="0"/>
                <a:ea typeface="Aptos" panose="020B0004020202020204" pitchFamily="34" charset="0"/>
                <a:cs typeface="Times New Roman" panose="02020603050405020304" pitchFamily="18" charset="0"/>
              </a:rPr>
              <a:t>Text could get cut off</a:t>
            </a:r>
          </a:p>
        </p:txBody>
      </p:sp>
      <p:sp>
        <p:nvSpPr>
          <p:cNvPr id="22" name="Rectangle 75">
            <a:extLst>
              <a:ext uri="{FF2B5EF4-FFF2-40B4-BE49-F238E27FC236}">
                <a16:creationId xmlns:a16="http://schemas.microsoft.com/office/drawing/2014/main" id="{F295CFC9-3976-CA42-78A4-3CEB88499395}"/>
              </a:ext>
            </a:extLst>
          </p:cNvPr>
          <p:cNvSpPr>
            <a:spLocks noChangeArrowheads="1"/>
          </p:cNvSpPr>
          <p:nvPr/>
        </p:nvSpPr>
        <p:spPr bwMode="auto">
          <a:xfrm>
            <a:off x="8777875" y="14241351"/>
            <a:ext cx="6734908" cy="629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45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45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Goudy Old Style"/>
        <a:ea typeface=""/>
        <a:cs typeface=""/>
      </a:majorFont>
      <a:minorFont>
        <a:latin typeface="CG Omeg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52750" rtl="0" eaLnBrk="1" fontAlgn="base" latinLnBrk="0" hangingPunct="1">
          <a:lnSpc>
            <a:spcPct val="100000"/>
          </a:lnSpc>
          <a:spcBef>
            <a:spcPct val="0"/>
          </a:spcBef>
          <a:spcAft>
            <a:spcPct val="0"/>
          </a:spcAft>
          <a:buClrTx/>
          <a:buSzTx/>
          <a:buFontTx/>
          <a:buNone/>
          <a:tabLst/>
          <a:defRPr kumimoji="0" lang="en-US" sz="5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52750" rtl="0" eaLnBrk="1" fontAlgn="base" latinLnBrk="0" hangingPunct="1">
          <a:lnSpc>
            <a:spcPct val="100000"/>
          </a:lnSpc>
          <a:spcBef>
            <a:spcPct val="0"/>
          </a:spcBef>
          <a:spcAft>
            <a:spcPct val="0"/>
          </a:spcAft>
          <a:buClrTx/>
          <a:buSzTx/>
          <a:buFontTx/>
          <a:buNone/>
          <a:tabLst/>
          <a:defRPr kumimoji="0" lang="en-US" sz="5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301</TotalTime>
  <Words>3228</Words>
  <Application>Microsoft Office PowerPoint</Application>
  <PresentationFormat>Custom</PresentationFormat>
  <Paragraphs>266</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CG Omega</vt:lpstr>
      <vt:lpstr>Goudy Old Style</vt:lpstr>
      <vt:lpstr>Helvetica</vt:lpstr>
      <vt:lpstr>Helvetica </vt:lpstr>
      <vt:lpstr>Oswald</vt:lpstr>
      <vt:lpstr>Default Design</vt:lpstr>
      <vt:lpstr>PowerPoint Presentation</vt:lpstr>
      <vt:lpstr>PowerPoint Presentation</vt:lpstr>
      <vt:lpstr>PowerPoint Presentation</vt:lpstr>
    </vt:vector>
  </TitlesOfParts>
  <Company>UND School of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Lee</dc:creator>
  <cp:lastModifiedBy>Stutrud, Laura</cp:lastModifiedBy>
  <cp:revision>39</cp:revision>
  <dcterms:created xsi:type="dcterms:W3CDTF">2006-09-08T15:21:56Z</dcterms:created>
  <dcterms:modified xsi:type="dcterms:W3CDTF">2025-07-14T21:39:50Z</dcterms:modified>
</cp:coreProperties>
</file>