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Lst>
  <p:sldSz cx="43891200" cy="32918400"/>
  <p:notesSz cx="9359900" cy="14859000"/>
  <p:defaultTextStyle>
    <a:defPPr>
      <a:defRPr lang="en-US"/>
    </a:defPPr>
    <a:lvl1pPr algn="l" rtl="0" fontAlgn="base">
      <a:spcBef>
        <a:spcPct val="0"/>
      </a:spcBef>
      <a:spcAft>
        <a:spcPct val="0"/>
      </a:spcAft>
      <a:defRPr sz="8659" kern="1200">
        <a:solidFill>
          <a:schemeClr val="tx1"/>
        </a:solidFill>
        <a:latin typeface="Arial" panose="020B0604020202020204" pitchFamily="34" charset="0"/>
        <a:ea typeface="+mn-ea"/>
        <a:cs typeface="+mn-cs"/>
      </a:defRPr>
    </a:lvl1pPr>
    <a:lvl2pPr marL="395889" algn="l" rtl="0" fontAlgn="base">
      <a:spcBef>
        <a:spcPct val="0"/>
      </a:spcBef>
      <a:spcAft>
        <a:spcPct val="0"/>
      </a:spcAft>
      <a:defRPr sz="8659" kern="1200">
        <a:solidFill>
          <a:schemeClr val="tx1"/>
        </a:solidFill>
        <a:latin typeface="Arial" panose="020B0604020202020204" pitchFamily="34" charset="0"/>
        <a:ea typeface="+mn-ea"/>
        <a:cs typeface="+mn-cs"/>
      </a:defRPr>
    </a:lvl2pPr>
    <a:lvl3pPr marL="791779" algn="l" rtl="0" fontAlgn="base">
      <a:spcBef>
        <a:spcPct val="0"/>
      </a:spcBef>
      <a:spcAft>
        <a:spcPct val="0"/>
      </a:spcAft>
      <a:defRPr sz="8659" kern="1200">
        <a:solidFill>
          <a:schemeClr val="tx1"/>
        </a:solidFill>
        <a:latin typeface="Arial" panose="020B0604020202020204" pitchFamily="34" charset="0"/>
        <a:ea typeface="+mn-ea"/>
        <a:cs typeface="+mn-cs"/>
      </a:defRPr>
    </a:lvl3pPr>
    <a:lvl4pPr marL="1187668" algn="l" rtl="0" fontAlgn="base">
      <a:spcBef>
        <a:spcPct val="0"/>
      </a:spcBef>
      <a:spcAft>
        <a:spcPct val="0"/>
      </a:spcAft>
      <a:defRPr sz="8659" kern="1200">
        <a:solidFill>
          <a:schemeClr val="tx1"/>
        </a:solidFill>
        <a:latin typeface="Arial" panose="020B0604020202020204" pitchFamily="34" charset="0"/>
        <a:ea typeface="+mn-ea"/>
        <a:cs typeface="+mn-cs"/>
      </a:defRPr>
    </a:lvl4pPr>
    <a:lvl5pPr marL="1583558" algn="l" rtl="0" fontAlgn="base">
      <a:spcBef>
        <a:spcPct val="0"/>
      </a:spcBef>
      <a:spcAft>
        <a:spcPct val="0"/>
      </a:spcAft>
      <a:defRPr sz="8659" kern="1200">
        <a:solidFill>
          <a:schemeClr val="tx1"/>
        </a:solidFill>
        <a:latin typeface="Arial" panose="020B0604020202020204" pitchFamily="34" charset="0"/>
        <a:ea typeface="+mn-ea"/>
        <a:cs typeface="+mn-cs"/>
      </a:defRPr>
    </a:lvl5pPr>
    <a:lvl6pPr marL="1979447" algn="l" defTabSz="791779" rtl="0" eaLnBrk="1" latinLnBrk="0" hangingPunct="1">
      <a:defRPr sz="8659" kern="1200">
        <a:solidFill>
          <a:schemeClr val="tx1"/>
        </a:solidFill>
        <a:latin typeface="Arial" panose="020B0604020202020204" pitchFamily="34" charset="0"/>
        <a:ea typeface="+mn-ea"/>
        <a:cs typeface="+mn-cs"/>
      </a:defRPr>
    </a:lvl6pPr>
    <a:lvl7pPr marL="2375337" algn="l" defTabSz="791779" rtl="0" eaLnBrk="1" latinLnBrk="0" hangingPunct="1">
      <a:defRPr sz="8659" kern="1200">
        <a:solidFill>
          <a:schemeClr val="tx1"/>
        </a:solidFill>
        <a:latin typeface="Arial" panose="020B0604020202020204" pitchFamily="34" charset="0"/>
        <a:ea typeface="+mn-ea"/>
        <a:cs typeface="+mn-cs"/>
      </a:defRPr>
    </a:lvl7pPr>
    <a:lvl8pPr marL="2771226" algn="l" defTabSz="791779" rtl="0" eaLnBrk="1" latinLnBrk="0" hangingPunct="1">
      <a:defRPr sz="8659" kern="1200">
        <a:solidFill>
          <a:schemeClr val="tx1"/>
        </a:solidFill>
        <a:latin typeface="Arial" panose="020B0604020202020204" pitchFamily="34" charset="0"/>
        <a:ea typeface="+mn-ea"/>
        <a:cs typeface="+mn-cs"/>
      </a:defRPr>
    </a:lvl8pPr>
    <a:lvl9pPr marL="3167116" algn="l" defTabSz="791779" rtl="0" eaLnBrk="1" latinLnBrk="0" hangingPunct="1">
      <a:defRPr sz="8659"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44"/>
    <a:srgbClr val="F6F2EE"/>
    <a:srgbClr val="F3EEE9"/>
    <a:srgbClr val="E0D2C6"/>
    <a:srgbClr val="A3C6CD"/>
    <a:srgbClr val="006600"/>
    <a:srgbClr val="E9FFE9"/>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246" autoAdjust="0"/>
  </p:normalViewPr>
  <p:slideViewPr>
    <p:cSldViewPr>
      <p:cViewPr>
        <p:scale>
          <a:sx n="20" d="100"/>
          <a:sy n="20" d="100"/>
        </p:scale>
        <p:origin x="2070" y="180"/>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569" y="10225669"/>
            <a:ext cx="37308064" cy="7055934"/>
          </a:xfrm>
        </p:spPr>
        <p:txBody>
          <a:bodyPr/>
          <a:lstStyle/>
          <a:p>
            <a:r>
              <a:rPr lang="en-US"/>
              <a:t>Click to edit Master title style</a:t>
            </a:r>
          </a:p>
        </p:txBody>
      </p:sp>
      <p:sp>
        <p:nvSpPr>
          <p:cNvPr id="3" name="Subtitle 2"/>
          <p:cNvSpPr>
            <a:spLocks noGrp="1"/>
          </p:cNvSpPr>
          <p:nvPr>
            <p:ph type="subTitle" idx="1"/>
          </p:nvPr>
        </p:nvSpPr>
        <p:spPr>
          <a:xfrm>
            <a:off x="6583136" y="18653203"/>
            <a:ext cx="30724929" cy="841359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097388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1998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664" y="1318632"/>
            <a:ext cx="9874704" cy="279867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833" y="1318632"/>
            <a:ext cx="29496203" cy="27986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3992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9651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2470"/>
            <a:ext cx="37308064" cy="6538796"/>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1570"/>
            <a:ext cx="37308064"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343791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833" y="7680403"/>
            <a:ext cx="4616903" cy="216250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42365" y="7680403"/>
            <a:ext cx="4618264" cy="216250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9682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8632"/>
            <a:ext cx="39501536"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833" y="7368168"/>
            <a:ext cx="19392900" cy="307076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833" y="10438936"/>
            <a:ext cx="19392900" cy="189668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664" y="7368168"/>
            <a:ext cx="19399704" cy="307076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664" y="10438936"/>
            <a:ext cx="19399704" cy="1896683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8017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671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0722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0269"/>
            <a:ext cx="14439900" cy="557839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59968" y="1310268"/>
            <a:ext cx="24536400" cy="280954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833" y="6888666"/>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8294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436" y="23042601"/>
            <a:ext cx="26335264" cy="272089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436" y="2941134"/>
            <a:ext cx="26335264" cy="1975159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436" y="25763499"/>
            <a:ext cx="26335264" cy="386250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8617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833" y="1318632"/>
            <a:ext cx="39501536" cy="2896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2194833" y="7680403"/>
            <a:ext cx="9365796" cy="21625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6834" tIns="253417" rIns="506834" bIns="25341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068888" rtl="0" eaLnBrk="0" fontAlgn="base" hangingPunct="0">
        <a:spcBef>
          <a:spcPct val="0"/>
        </a:spcBef>
        <a:spcAft>
          <a:spcPct val="0"/>
        </a:spcAft>
        <a:defRPr sz="10000" b="1">
          <a:solidFill>
            <a:schemeClr val="tx2"/>
          </a:solidFill>
          <a:latin typeface="+mj-lt"/>
          <a:ea typeface="+mj-ea"/>
          <a:cs typeface="+mj-cs"/>
        </a:defRPr>
      </a:lvl1pPr>
      <a:lvl2pPr algn="ctr" defTabSz="5068888" rtl="0" eaLnBrk="0" fontAlgn="base" hangingPunct="0">
        <a:spcBef>
          <a:spcPct val="0"/>
        </a:spcBef>
        <a:spcAft>
          <a:spcPct val="0"/>
        </a:spcAft>
        <a:defRPr sz="10000" b="1">
          <a:solidFill>
            <a:schemeClr val="tx2"/>
          </a:solidFill>
          <a:latin typeface="Goudy Old Style" pitchFamily="18" charset="0"/>
        </a:defRPr>
      </a:lvl2pPr>
      <a:lvl3pPr algn="ctr" defTabSz="5068888" rtl="0" eaLnBrk="0" fontAlgn="base" hangingPunct="0">
        <a:spcBef>
          <a:spcPct val="0"/>
        </a:spcBef>
        <a:spcAft>
          <a:spcPct val="0"/>
        </a:spcAft>
        <a:defRPr sz="10000" b="1">
          <a:solidFill>
            <a:schemeClr val="tx2"/>
          </a:solidFill>
          <a:latin typeface="Goudy Old Style" pitchFamily="18" charset="0"/>
        </a:defRPr>
      </a:lvl3pPr>
      <a:lvl4pPr algn="ctr" defTabSz="5068888" rtl="0" eaLnBrk="0" fontAlgn="base" hangingPunct="0">
        <a:spcBef>
          <a:spcPct val="0"/>
        </a:spcBef>
        <a:spcAft>
          <a:spcPct val="0"/>
        </a:spcAft>
        <a:defRPr sz="10000" b="1">
          <a:solidFill>
            <a:schemeClr val="tx2"/>
          </a:solidFill>
          <a:latin typeface="Goudy Old Style" pitchFamily="18" charset="0"/>
        </a:defRPr>
      </a:lvl4pPr>
      <a:lvl5pPr algn="ctr" defTabSz="5068888" rtl="0" eaLnBrk="0" fontAlgn="base" hangingPunct="0">
        <a:spcBef>
          <a:spcPct val="0"/>
        </a:spcBef>
        <a:spcAft>
          <a:spcPct val="0"/>
        </a:spcAft>
        <a:defRPr sz="10000" b="1">
          <a:solidFill>
            <a:schemeClr val="tx2"/>
          </a:solidFill>
          <a:latin typeface="Goudy Old Style" pitchFamily="18" charset="0"/>
        </a:defRPr>
      </a:lvl5pPr>
      <a:lvl6pPr marL="457200" algn="ctr" defTabSz="5068888" rtl="0" fontAlgn="base">
        <a:spcBef>
          <a:spcPct val="0"/>
        </a:spcBef>
        <a:spcAft>
          <a:spcPct val="0"/>
        </a:spcAft>
        <a:defRPr sz="10000" b="1">
          <a:solidFill>
            <a:schemeClr val="tx2"/>
          </a:solidFill>
          <a:latin typeface="Goudy Old Style" pitchFamily="18" charset="0"/>
        </a:defRPr>
      </a:lvl6pPr>
      <a:lvl7pPr marL="914400" algn="ctr" defTabSz="5068888" rtl="0" fontAlgn="base">
        <a:spcBef>
          <a:spcPct val="0"/>
        </a:spcBef>
        <a:spcAft>
          <a:spcPct val="0"/>
        </a:spcAft>
        <a:defRPr sz="10000" b="1">
          <a:solidFill>
            <a:schemeClr val="tx2"/>
          </a:solidFill>
          <a:latin typeface="Goudy Old Style" pitchFamily="18" charset="0"/>
        </a:defRPr>
      </a:lvl7pPr>
      <a:lvl8pPr marL="1371600" algn="ctr" defTabSz="5068888" rtl="0" fontAlgn="base">
        <a:spcBef>
          <a:spcPct val="0"/>
        </a:spcBef>
        <a:spcAft>
          <a:spcPct val="0"/>
        </a:spcAft>
        <a:defRPr sz="10000" b="1">
          <a:solidFill>
            <a:schemeClr val="tx2"/>
          </a:solidFill>
          <a:latin typeface="Goudy Old Style" pitchFamily="18" charset="0"/>
        </a:defRPr>
      </a:lvl8pPr>
      <a:lvl9pPr marL="1828800" algn="ctr" defTabSz="5068888" rtl="0" fontAlgn="base">
        <a:spcBef>
          <a:spcPct val="0"/>
        </a:spcBef>
        <a:spcAft>
          <a:spcPct val="0"/>
        </a:spcAft>
        <a:defRPr sz="10000" b="1">
          <a:solidFill>
            <a:schemeClr val="tx2"/>
          </a:solidFill>
          <a:latin typeface="Goudy Old Style" pitchFamily="18" charset="0"/>
        </a:defRPr>
      </a:lvl9pPr>
    </p:titleStyle>
    <p:bodyStyle>
      <a:lvl1pPr marL="376238" indent="-376238" algn="l" defTabSz="5068888" rtl="0" eaLnBrk="0" fontAlgn="base" hangingPunct="0">
        <a:spcBef>
          <a:spcPct val="20000"/>
        </a:spcBef>
        <a:spcAft>
          <a:spcPct val="0"/>
        </a:spcAft>
        <a:buChar char="•"/>
        <a:defRPr sz="3300">
          <a:solidFill>
            <a:schemeClr val="tx1"/>
          </a:solidFill>
          <a:latin typeface="+mn-lt"/>
          <a:ea typeface="+mn-ea"/>
          <a:cs typeface="+mn-cs"/>
        </a:defRPr>
      </a:lvl1pPr>
      <a:lvl2pPr marL="914400" indent="-423863" algn="l" defTabSz="5068888" rtl="0" eaLnBrk="0" fontAlgn="base" hangingPunct="0">
        <a:spcBef>
          <a:spcPct val="20000"/>
        </a:spcBef>
        <a:spcAft>
          <a:spcPct val="0"/>
        </a:spcAft>
        <a:buChar char="–"/>
        <a:defRPr sz="3300">
          <a:solidFill>
            <a:schemeClr val="tx1"/>
          </a:solidFill>
          <a:latin typeface="+mn-lt"/>
        </a:defRPr>
      </a:lvl2pPr>
      <a:lvl3pPr marL="1560513" indent="-531813" algn="l" defTabSz="5068888" rtl="0" eaLnBrk="0" fontAlgn="base" hangingPunct="0">
        <a:spcBef>
          <a:spcPct val="20000"/>
        </a:spcBef>
        <a:spcAft>
          <a:spcPct val="0"/>
        </a:spcAft>
        <a:buChar char="•"/>
        <a:defRPr sz="3300">
          <a:solidFill>
            <a:schemeClr val="tx1"/>
          </a:solidFill>
          <a:latin typeface="+mn-lt"/>
        </a:defRPr>
      </a:lvl3pPr>
      <a:lvl4pPr marL="2151063" indent="-476250" algn="l" defTabSz="5068888" rtl="0" eaLnBrk="0" fontAlgn="base" hangingPunct="0">
        <a:spcBef>
          <a:spcPct val="20000"/>
        </a:spcBef>
        <a:spcAft>
          <a:spcPct val="0"/>
        </a:spcAft>
        <a:buChar char="–"/>
        <a:defRPr sz="3300">
          <a:solidFill>
            <a:schemeClr val="tx1"/>
          </a:solidFill>
          <a:latin typeface="+mn-lt"/>
        </a:defRPr>
      </a:lvl4pPr>
      <a:lvl5pPr marL="2851150" indent="-585788" algn="l" defTabSz="5068888" rtl="0" eaLnBrk="0" fontAlgn="base" hangingPunct="0">
        <a:spcBef>
          <a:spcPct val="20000"/>
        </a:spcBef>
        <a:spcAft>
          <a:spcPct val="0"/>
        </a:spcAft>
        <a:buChar char="»"/>
        <a:defRPr sz="3300">
          <a:solidFill>
            <a:schemeClr val="tx1"/>
          </a:solidFill>
          <a:latin typeface="+mn-lt"/>
        </a:defRPr>
      </a:lvl5pPr>
      <a:lvl6pPr marL="3308350" indent="-585788" algn="l" defTabSz="5068888" rtl="0" fontAlgn="base">
        <a:spcBef>
          <a:spcPct val="20000"/>
        </a:spcBef>
        <a:spcAft>
          <a:spcPct val="0"/>
        </a:spcAft>
        <a:buChar char="»"/>
        <a:defRPr sz="3300">
          <a:solidFill>
            <a:schemeClr val="tx1"/>
          </a:solidFill>
          <a:latin typeface="+mn-lt"/>
        </a:defRPr>
      </a:lvl6pPr>
      <a:lvl7pPr marL="3765550" indent="-585788" algn="l" defTabSz="5068888" rtl="0" fontAlgn="base">
        <a:spcBef>
          <a:spcPct val="20000"/>
        </a:spcBef>
        <a:spcAft>
          <a:spcPct val="0"/>
        </a:spcAft>
        <a:buChar char="»"/>
        <a:defRPr sz="3300">
          <a:solidFill>
            <a:schemeClr val="tx1"/>
          </a:solidFill>
          <a:latin typeface="+mn-lt"/>
        </a:defRPr>
      </a:lvl7pPr>
      <a:lvl8pPr marL="4222750" indent="-585788" algn="l" defTabSz="5068888" rtl="0" fontAlgn="base">
        <a:spcBef>
          <a:spcPct val="20000"/>
        </a:spcBef>
        <a:spcAft>
          <a:spcPct val="0"/>
        </a:spcAft>
        <a:buChar char="»"/>
        <a:defRPr sz="3300">
          <a:solidFill>
            <a:schemeClr val="tx1"/>
          </a:solidFill>
          <a:latin typeface="+mn-lt"/>
        </a:defRPr>
      </a:lvl8pPr>
      <a:lvl9pPr marL="4679950" indent="-585788" algn="l" defTabSz="5068888" rtl="0" fontAlgn="base">
        <a:spcBef>
          <a:spcPct val="20000"/>
        </a:spcBef>
        <a:spcAft>
          <a:spcPct val="0"/>
        </a:spcAft>
        <a:buChar char="»"/>
        <a:defRPr sz="3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UNDsmhsgraphics@UND.edu"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hyperlink" Target="mailto:UNDsmhsgraphics@UND.edu"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UNDsmhsgraphics@UND.edu"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7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88041" y="2572358"/>
            <a:ext cx="8220075"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8" name="Group 27">
            <a:extLst>
              <a:ext uri="{FF2B5EF4-FFF2-40B4-BE49-F238E27FC236}">
                <a16:creationId xmlns:a16="http://schemas.microsoft.com/office/drawing/2014/main" id="{A976C3C1-F99D-40E1-0601-9BE3D454CE78}"/>
              </a:ext>
            </a:extLst>
          </p:cNvPr>
          <p:cNvGrpSpPr/>
          <p:nvPr/>
        </p:nvGrpSpPr>
        <p:grpSpPr>
          <a:xfrm>
            <a:off x="839787" y="381000"/>
            <a:ext cx="41671046" cy="30403800"/>
            <a:chOff x="839787" y="381000"/>
            <a:chExt cx="41671046" cy="30403800"/>
          </a:xfrm>
        </p:grpSpPr>
        <p:sp>
          <p:nvSpPr>
            <p:cNvPr id="13" name="Rectangle 74">
              <a:extLst>
                <a:ext uri="{FF2B5EF4-FFF2-40B4-BE49-F238E27FC236}">
                  <a16:creationId xmlns:a16="http://schemas.microsoft.com/office/drawing/2014/main" id="{9E7E6C0E-96DC-C4EC-220A-076D32825D06}"/>
                </a:ext>
              </a:extLst>
            </p:cNvPr>
            <p:cNvSpPr>
              <a:spLocks noChangeArrowheads="1"/>
            </p:cNvSpPr>
            <p:nvPr/>
          </p:nvSpPr>
          <p:spPr bwMode="auto">
            <a:xfrm>
              <a:off x="839787" y="381000"/>
              <a:ext cx="41148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10000" b="1" dirty="0">
                  <a:solidFill>
                    <a:srgbClr val="009A44"/>
                  </a:solidFill>
                  <a:latin typeface="Helvetica "/>
                </a:rPr>
                <a:t>Please read this useful information: Template for 56x41 Poster</a:t>
              </a:r>
              <a:br>
                <a:rPr lang="en-US" altLang="en-US" sz="10000" b="1" dirty="0">
                  <a:solidFill>
                    <a:srgbClr val="006600"/>
                  </a:solidFill>
                  <a:latin typeface="Goudy Old Style" panose="02020502050305020303" pitchFamily="18" charset="0"/>
                </a:rPr>
              </a:br>
              <a:endParaRPr lang="en-US" altLang="en-US" sz="2000" b="1" dirty="0">
                <a:solidFill>
                  <a:srgbClr val="006600"/>
                </a:solidFill>
                <a:latin typeface="Goudy Old Style" panose="02020502050305020303" pitchFamily="18" charset="0"/>
              </a:endParaRPr>
            </a:p>
            <a:p>
              <a:pPr eaLnBrk="1" hangingPunct="1">
                <a:spcBef>
                  <a:spcPct val="0"/>
                </a:spcBef>
                <a:buNone/>
              </a:pPr>
              <a:r>
                <a:rPr lang="en-US" sz="7200" b="1" kern="100" dirty="0">
                  <a:effectLst/>
                  <a:latin typeface="Helvetica" panose="020B0604020202020204" pitchFamily="34" charset="0"/>
                  <a:ea typeface="Aptos" panose="020B0004020202020204" pitchFamily="34" charset="0"/>
                  <a:cs typeface="Times New Roman" panose="02020603050405020304" pitchFamily="18" charset="0"/>
                </a:rPr>
                <a:t>Contact: </a:t>
              </a:r>
              <a:r>
                <a:rPr lang="en-US" sz="7200" kern="100" dirty="0">
                  <a:effectLst/>
                  <a:latin typeface="Helvetica" panose="020B0604020202020204" pitchFamily="34" charset="0"/>
                  <a:ea typeface="Aptos" panose="020B0004020202020204" pitchFamily="34" charset="0"/>
                  <a:cs typeface="Times New Roman" panose="02020603050405020304" pitchFamily="18" charset="0"/>
                </a:rPr>
                <a:t>John Lee (701.777.3204); Laura Stutrud (701.777.3206)</a:t>
              </a:r>
            </a:p>
            <a:p>
              <a:pPr eaLnBrk="1" hangingPunct="1">
                <a:spcBef>
                  <a:spcPct val="0"/>
                </a:spcBef>
                <a:buNone/>
              </a:pPr>
              <a:r>
                <a:rPr lang="en-US" sz="7200" kern="100" dirty="0">
                  <a:latin typeface="Helvetica" panose="020B0604020202020204" pitchFamily="34" charset="0"/>
                  <a:ea typeface="Aptos" panose="020B0004020202020204" pitchFamily="34" charset="0"/>
                  <a:cs typeface="Times New Roman" panose="02020603050405020304" pitchFamily="18" charset="0"/>
                </a:rPr>
                <a:t>UNDsmhsgraphics@UND.edu</a:t>
              </a:r>
              <a:endParaRPr lang="en-US" sz="72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4" name="Rectangle 88">
              <a:extLst>
                <a:ext uri="{FF2B5EF4-FFF2-40B4-BE49-F238E27FC236}">
                  <a16:creationId xmlns:a16="http://schemas.microsoft.com/office/drawing/2014/main" id="{596DB316-66A1-CF84-F66C-B600B6D133D7}"/>
                </a:ext>
              </a:extLst>
            </p:cNvPr>
            <p:cNvSpPr>
              <a:spLocks noChangeArrowheads="1"/>
            </p:cNvSpPr>
            <p:nvPr/>
          </p:nvSpPr>
          <p:spPr bwMode="auto">
            <a:xfrm>
              <a:off x="22168060" y="5767758"/>
              <a:ext cx="9781485" cy="1449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There are 3 layout designs currently available in this template. The logo is located at the top or bottom of the slide. </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 normal view, right click on the thumbnail of the slide to change its layout.</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Layout is also a drop-down menu on the home tab</a:t>
              </a: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dirty="0">
                <a:solidFill>
                  <a:srgbClr val="000000"/>
                </a:solidFill>
                <a:latin typeface="Helvetica" panose="020B0604020202020204" pitchFamily="34" charset="0"/>
              </a:endParaRP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 normal view, right click on the thumbnail of the slide to change its layout (see image)</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Follow instructions to use a branded template</a:t>
              </a:r>
            </a:p>
          </p:txBody>
        </p:sp>
        <p:sp>
          <p:nvSpPr>
            <p:cNvPr id="5" name="Rectangle 90">
              <a:extLst>
                <a:ext uri="{FF2B5EF4-FFF2-40B4-BE49-F238E27FC236}">
                  <a16:creationId xmlns:a16="http://schemas.microsoft.com/office/drawing/2014/main" id="{599532F5-19AB-66FC-E2EB-A54562CAB716}"/>
                </a:ext>
              </a:extLst>
            </p:cNvPr>
            <p:cNvSpPr>
              <a:spLocks noChangeArrowheads="1"/>
            </p:cNvSpPr>
            <p:nvPr/>
          </p:nvSpPr>
          <p:spPr bwMode="auto">
            <a:xfrm>
              <a:off x="1048203" y="5767759"/>
              <a:ext cx="9778768" cy="3198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If you have questions about designing or submitting your poster, contact John Lee (701.777.3204) or </a:t>
              </a:r>
              <a:br>
                <a:rPr lang="en-US" altLang="en-US" dirty="0">
                  <a:solidFill>
                    <a:srgbClr val="000000"/>
                  </a:solidFill>
                  <a:latin typeface="Helvetica" panose="020B0604020202020204" pitchFamily="34" charset="0"/>
                </a:rPr>
              </a:br>
              <a:r>
                <a:rPr lang="en-US" altLang="en-US" dirty="0">
                  <a:solidFill>
                    <a:srgbClr val="000000"/>
                  </a:solidFill>
                  <a:latin typeface="Helvetica" panose="020B0604020202020204" pitchFamily="34" charset="0"/>
                </a:rPr>
                <a:t>Laura Stutrud (701.777.3206)</a:t>
              </a:r>
            </a:p>
            <a:p>
              <a:pPr eaLnBrk="1" hangingPunct="1">
                <a:lnSpc>
                  <a:spcPct val="110000"/>
                </a:lnSpc>
                <a:spcBef>
                  <a:spcPts val="0"/>
                </a:spcBef>
                <a:spcAft>
                  <a:spcPts val="1000"/>
                </a:spcAft>
                <a:buClr>
                  <a:schemeClr val="tx1"/>
                </a:buClr>
              </a:pPr>
              <a:r>
                <a:rPr lang="en-US" altLang="en-US" dirty="0">
                  <a:solidFill>
                    <a:srgbClr val="009A44"/>
                  </a:solidFill>
                  <a:latin typeface="Helvetica" panose="020B0604020202020204" pitchFamily="34" charset="0"/>
                  <a:hlinkClick r:id="rId3">
                    <a:extLst>
                      <a:ext uri="{A12FA001-AC4F-418D-AE19-62706E023703}">
                        <ahyp:hlinkClr xmlns:ahyp="http://schemas.microsoft.com/office/drawing/2018/hyperlinkcolor" val="tx"/>
                      </a:ext>
                    </a:extLst>
                  </a:hlinkClick>
                </a:rPr>
                <a:t>UNDsmhsgraphics@UND.edu</a:t>
              </a:r>
              <a:endParaRPr lang="en-US" altLang="en-US" dirty="0">
                <a:solidFill>
                  <a:srgbClr val="009A44"/>
                </a:solidFill>
                <a:latin typeface="Helvetica" panose="020B0604020202020204" pitchFamily="34" charset="0"/>
              </a:endParaRP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Information on branding: </a:t>
              </a:r>
              <a:r>
                <a:rPr lang="en-US" altLang="en-US" dirty="0">
                  <a:solidFill>
                    <a:srgbClr val="009A44"/>
                  </a:solidFill>
                  <a:latin typeface="Helvetica" panose="020B0604020202020204" pitchFamily="34" charset="0"/>
                </a:rPr>
                <a:t>UND.edu/brand</a:t>
              </a:r>
            </a:p>
          </p:txBody>
        </p:sp>
        <p:sp>
          <p:nvSpPr>
            <p:cNvPr id="6" name="Rectangle 93">
              <a:extLst>
                <a:ext uri="{FF2B5EF4-FFF2-40B4-BE49-F238E27FC236}">
                  <a16:creationId xmlns:a16="http://schemas.microsoft.com/office/drawing/2014/main" id="{101A1CE2-64D8-5099-2359-4EDE0E03D2B0}"/>
                </a:ext>
              </a:extLst>
            </p:cNvPr>
            <p:cNvSpPr>
              <a:spLocks noChangeArrowheads="1"/>
            </p:cNvSpPr>
            <p:nvPr/>
          </p:nvSpPr>
          <p:spPr bwMode="auto">
            <a:xfrm>
              <a:off x="32729348" y="5767758"/>
              <a:ext cx="9778768" cy="25017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Please allow a minimum of three days for poster printing. </a:t>
              </a:r>
              <a:r>
                <a:rPr lang="en-US" kern="100" dirty="0">
                  <a:effectLst/>
                  <a:latin typeface="Helvetica" panose="020B0604020202020204" pitchFamily="34" charset="0"/>
                  <a:ea typeface="Aptos" panose="020B0004020202020204" pitchFamily="34" charset="0"/>
                  <a:cs typeface="Times New Roman" panose="02020603050405020304" pitchFamily="18" charset="0"/>
                </a:rPr>
                <a:t>Information Resources requires more than three days printing time for events with several posters.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Technology Resources prints posters only for UND SMHS business. Faculty, staff and students are allowed one poster/event.</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Submit your poster as a PDF file. Check the size on the pdf to make sure it is the size you want printed. You can do this by dragging your mouse to the lower left corner of your pdf file. We can enlarge or shrink a poster proportionately.</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PowerPoint files can appear differently when opened on different computers so we can only print PDF files. </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Our paper rolls are 42” wide. Because of this, one dimension of your poster must be 42” or less. Best practice is to set up your poster the size you want it printed to fit on the boards at your event.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About ¼” on top and bottom of the roll cannot be printed on due to paper grip. </a:t>
              </a:r>
              <a:r>
                <a:rPr lang="en-US" kern="100" dirty="0">
                  <a:latin typeface="Helvetica" panose="020B0604020202020204" pitchFamily="34" charset="0"/>
                  <a:ea typeface="Aptos" panose="020B0004020202020204" pitchFamily="34" charset="0"/>
                  <a:cs typeface="Times New Roman" panose="02020603050405020304" pitchFamily="18" charset="0"/>
                </a:rPr>
                <a:t>Even though the paper is 42”-wide, only about 41.5” can be printed on.</a:t>
              </a:r>
              <a:endParaRPr lang="en-US" b="1"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Let the graphics team know:</a:t>
              </a:r>
              <a:endParaRPr lang="en-US" kern="100" dirty="0">
                <a:effectLst/>
                <a:latin typeface="Helvetica" panose="020B0604020202020204" pitchFamily="34" charset="0"/>
                <a:ea typeface="Aptos" panose="020B0004020202020204" pitchFamily="34" charset="0"/>
                <a:cs typeface="Times New Roman" panose="02020603050405020304" pitchFamily="18" charset="0"/>
              </a:endParaRP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What printing method do you want?</a:t>
              </a:r>
            </a:p>
            <a:p>
              <a:pPr marL="519113" lvl="1" indent="0">
                <a:lnSpc>
                  <a:spcPct val="110000"/>
                </a:lnSpc>
                <a:spcBef>
                  <a:spcPts val="0"/>
                </a:spcBef>
                <a:spcAft>
                  <a:spcPts val="1000"/>
                </a:spcAft>
                <a:buNone/>
              </a:pPr>
              <a:r>
                <a:rPr lang="en-US" kern="100" dirty="0">
                  <a:latin typeface="Helvetica" panose="020B0604020202020204" pitchFamily="34" charset="0"/>
                  <a:ea typeface="Aptos" panose="020B0004020202020204" pitchFamily="34" charset="0"/>
                  <a:cs typeface="Times New Roman" panose="02020603050405020304" pitchFamily="18" charset="0"/>
                </a:rPr>
                <a:t>Posters can be printed on regular paper or acid-free polypropylene</a:t>
              </a:r>
            </a:p>
            <a:p>
              <a:pPr lvl="2" indent="-457200">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Regular paper – green option</a:t>
              </a:r>
              <a:endParaRPr lang="en-US" b="1"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one-time use</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environmentally friendly/recyclable</a:t>
              </a:r>
            </a:p>
            <a:p>
              <a:pPr lvl="2" indent="-457200">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Polypropylene – archival option </a:t>
              </a: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multi-event or displaying poster following event</a:t>
              </a: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cannot be recycled</a:t>
              </a: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Save your poster in this format:</a:t>
              </a:r>
              <a:r>
                <a:rPr lang="en-US" kern="100" dirty="0">
                  <a:effectLst/>
                  <a:latin typeface="Helvetica" panose="020B0604020202020204" pitchFamily="34" charset="0"/>
                  <a:ea typeface="Aptos" panose="020B0004020202020204" pitchFamily="34" charset="0"/>
                  <a:cs typeface="Times New Roman" panose="02020603050405020304" pitchFamily="18" charset="0"/>
                </a:rPr>
                <a:t> </a:t>
              </a:r>
              <a:r>
                <a:rPr lang="en-US" kern="100" dirty="0" err="1">
                  <a:effectLst/>
                  <a:latin typeface="Helvetica" panose="020B0604020202020204" pitchFamily="34" charset="0"/>
                  <a:ea typeface="Aptos" panose="020B0004020202020204" pitchFamily="34" charset="0"/>
                  <a:cs typeface="Times New Roman" panose="02020603050405020304" pitchFamily="18" charset="0"/>
                </a:rPr>
                <a:t>lastname_firstname_event_poly</a:t>
              </a:r>
              <a:r>
                <a:rPr lang="en-US" kern="100" dirty="0">
                  <a:effectLst/>
                  <a:latin typeface="Helvetica" panose="020B0604020202020204" pitchFamily="34" charset="0"/>
                  <a:ea typeface="Aptos" panose="020B0004020202020204" pitchFamily="34" charset="0"/>
                  <a:cs typeface="Times New Roman" panose="02020603050405020304" pitchFamily="18" charset="0"/>
                </a:rPr>
                <a:t>/regular.pdf</a:t>
              </a:r>
            </a:p>
            <a:p>
              <a:pPr marR="0" lvl="1">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either poly or regular in the title so we know which method you want</a:t>
              </a: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Send a pdf of your poster to: </a:t>
              </a:r>
              <a:r>
                <a:rPr lang="en-US" b="1" u="sng"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UNDsmhsgraphics@UND.edu</a:t>
              </a:r>
              <a:endParaRPr lang="en-US"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7" name="Content Placeholder 4" descr="Right clicking on a thumbnail, various options appear including &quot;Layout.&quot; While hovering over layout, the various designs appear." title="Multiple Layouts">
              <a:extLst>
                <a:ext uri="{FF2B5EF4-FFF2-40B4-BE49-F238E27FC236}">
                  <a16:creationId xmlns:a16="http://schemas.microsoft.com/office/drawing/2014/main" id="{C92DA42E-ECC9-AA06-5842-B9B040AB1A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562491" y="12159208"/>
              <a:ext cx="9384337" cy="5198117"/>
            </a:xfrm>
            <a:prstGeom prst="rect">
              <a:avLst/>
            </a:prstGeom>
          </p:spPr>
        </p:pic>
        <p:sp>
          <p:nvSpPr>
            <p:cNvPr id="8" name="Rectangle 75">
              <a:extLst>
                <a:ext uri="{FF2B5EF4-FFF2-40B4-BE49-F238E27FC236}">
                  <a16:creationId xmlns:a16="http://schemas.microsoft.com/office/drawing/2014/main" id="{639397C2-F43B-A042-A5E2-97237656958B}"/>
                </a:ext>
              </a:extLst>
            </p:cNvPr>
            <p:cNvSpPr>
              <a:spLocks noChangeArrowheads="1"/>
            </p:cNvSpPr>
            <p:nvPr/>
          </p:nvSpPr>
          <p:spPr bwMode="auto">
            <a:xfrm>
              <a:off x="1048203" y="4724400"/>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Contact information</a:t>
              </a:r>
            </a:p>
          </p:txBody>
        </p:sp>
        <p:sp>
          <p:nvSpPr>
            <p:cNvPr id="9" name="Rectangle 85">
              <a:extLst>
                <a:ext uri="{FF2B5EF4-FFF2-40B4-BE49-F238E27FC236}">
                  <a16:creationId xmlns:a16="http://schemas.microsoft.com/office/drawing/2014/main" id="{2BD1219F-F14C-ACFA-B1AA-9CAF00561614}"/>
                </a:ext>
              </a:extLst>
            </p:cNvPr>
            <p:cNvSpPr>
              <a:spLocks noChangeArrowheads="1"/>
            </p:cNvSpPr>
            <p:nvPr/>
          </p:nvSpPr>
          <p:spPr bwMode="auto">
            <a:xfrm>
              <a:off x="32729348" y="4724400"/>
              <a:ext cx="9781485" cy="110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Send poster to print</a:t>
              </a:r>
            </a:p>
          </p:txBody>
        </p:sp>
        <p:sp>
          <p:nvSpPr>
            <p:cNvPr id="10" name="Rectangle 87">
              <a:extLst>
                <a:ext uri="{FF2B5EF4-FFF2-40B4-BE49-F238E27FC236}">
                  <a16:creationId xmlns:a16="http://schemas.microsoft.com/office/drawing/2014/main" id="{0D883851-13C8-E783-A41C-E31AB25B2AAA}"/>
                </a:ext>
              </a:extLst>
            </p:cNvPr>
            <p:cNvSpPr>
              <a:spLocks noChangeArrowheads="1"/>
            </p:cNvSpPr>
            <p:nvPr/>
          </p:nvSpPr>
          <p:spPr bwMode="auto">
            <a:xfrm>
              <a:off x="22168060" y="4724400"/>
              <a:ext cx="9778768" cy="110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Multiple layouts</a:t>
              </a:r>
            </a:p>
          </p:txBody>
        </p:sp>
        <p:sp>
          <p:nvSpPr>
            <p:cNvPr id="14" name="Rectangle 90">
              <a:extLst>
                <a:ext uri="{FF2B5EF4-FFF2-40B4-BE49-F238E27FC236}">
                  <a16:creationId xmlns:a16="http://schemas.microsoft.com/office/drawing/2014/main" id="{A97EF646-2E49-FA5C-2752-3CFB22D9E3DB}"/>
                </a:ext>
              </a:extLst>
            </p:cNvPr>
            <p:cNvSpPr>
              <a:spLocks noChangeArrowheads="1"/>
            </p:cNvSpPr>
            <p:nvPr/>
          </p:nvSpPr>
          <p:spPr bwMode="auto">
            <a:xfrm>
              <a:off x="1046845" y="10562881"/>
              <a:ext cx="9778768" cy="15392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from one of  the slides or layouts (See Multiple layouts section on this poster). Delete the additional slides so you only have one slide on your PowerPoint</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Divide your page into 3 to 4 columns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boxes to emphasize data/results or important features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only one UND SMHS LOGO on your poster </a:t>
              </a:r>
            </a:p>
            <a:p>
              <a:pPr>
                <a:lnSpc>
                  <a:spcPct val="110000"/>
                </a:lnSpc>
                <a:spcBef>
                  <a:spcPts val="0"/>
                </a:spcBef>
                <a:spcAft>
                  <a:spcPts val="1000"/>
                </a:spcAft>
                <a:buFont typeface="Arial" panose="020B0604020202020204" pitchFamily="34" charset="0"/>
                <a:buChar char="•"/>
              </a:pPr>
              <a:r>
                <a:rPr lang="en-US" dirty="0">
                  <a:effectLst/>
                  <a:latin typeface="Helvetica "/>
                </a:rPr>
                <a:t>Insert images rather than copying/pasting them. Do this using the PowerPoint "Insert" tab above and select the "Pictures" button.</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Printing problems can happen when images are copy and pasted into PowerPoint.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Pictures from the web will usually be low quality and look pixelated.</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Pictures online also belong to someone else. Ask permission if you need to use them. </a:t>
              </a:r>
            </a:p>
            <a:p>
              <a:pPr marL="457200" lvl="1" indent="-457200">
                <a:lnSpc>
                  <a:spcPct val="110000"/>
                </a:lnSpc>
                <a:spcBef>
                  <a:spcPts val="0"/>
                </a:spcBef>
                <a:spcAft>
                  <a:spcPts val="1000"/>
                </a:spcAft>
                <a:buFont typeface="Arial"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Do not adjust the master page. The arrows are proportioned to UND branding requirements. The colors are official UND colors. </a:t>
              </a:r>
              <a:r>
                <a:rPr lang="en-US"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(to use UND green in other areas, look under More Colors and use the following RGB code: UND Green=RGB 0/154/68 or use this code for web purposes: 009a44)</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Text should be fairly large with a lot of contrast.</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Black on white or white on black has the most contrast and is easiest to read.</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Text can be in color or be placed over color, but</a:t>
              </a:r>
              <a:br>
                <a:rPr lang="en-US" altLang="en-US" dirty="0">
                  <a:solidFill>
                    <a:srgbClr val="000000"/>
                  </a:solidFill>
                  <a:latin typeface="Helvetica" panose="020B0604020202020204" pitchFamily="34" charset="0"/>
                </a:rPr>
              </a:br>
              <a:r>
                <a:rPr lang="en-US" altLang="en-US" dirty="0">
                  <a:solidFill>
                    <a:srgbClr val="000000"/>
                  </a:solidFill>
                  <a:latin typeface="Helvetica" panose="020B0604020202020204" pitchFamily="34" charset="0"/>
                </a:rPr>
                <a:t>b</a:t>
              </a:r>
              <a:r>
                <a:rPr lang="en-US" kern="100" dirty="0">
                  <a:effectLst/>
                  <a:latin typeface="Helvetica" panose="020B0604020202020204" pitchFamily="34" charset="0"/>
                  <a:ea typeface="Aptos" panose="020B0004020202020204" pitchFamily="34" charset="0"/>
                  <a:cs typeface="Times New Roman" panose="02020603050405020304" pitchFamily="18" charset="0"/>
                </a:rPr>
                <a:t>rowse and </a:t>
              </a:r>
              <a:r>
                <a:rPr lang="en-US" b="1" kern="100" dirty="0">
                  <a:effectLst/>
                  <a:latin typeface="Helvetica" panose="020B0604020202020204" pitchFamily="34" charset="0"/>
                  <a:ea typeface="Aptos" panose="020B0004020202020204" pitchFamily="34" charset="0"/>
                  <a:cs typeface="Times New Roman" panose="02020603050405020304" pitchFamily="18" charset="0"/>
                </a:rPr>
                <a:t>insert</a:t>
              </a:r>
              <a:r>
                <a:rPr lang="en-US" kern="100" dirty="0">
                  <a:effectLst/>
                  <a:latin typeface="Helvetica" panose="020B0604020202020204" pitchFamily="34" charset="0"/>
                  <a:ea typeface="Aptos" panose="020B0004020202020204" pitchFamily="34" charset="0"/>
                  <a:cs typeface="Times New Roman" panose="02020603050405020304" pitchFamily="18" charset="0"/>
                </a:rPr>
                <a:t> rather than copy/paste images</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The last slide on this presentation has information about Universal Design for Learning</a:t>
              </a:r>
            </a:p>
          </p:txBody>
        </p:sp>
        <p:sp>
          <p:nvSpPr>
            <p:cNvPr id="15" name="Rectangle 75">
              <a:extLst>
                <a:ext uri="{FF2B5EF4-FFF2-40B4-BE49-F238E27FC236}">
                  <a16:creationId xmlns:a16="http://schemas.microsoft.com/office/drawing/2014/main" id="{161B2847-0FEC-3BAD-D98F-FE5A4AC3CB2D}"/>
                </a:ext>
              </a:extLst>
            </p:cNvPr>
            <p:cNvSpPr>
              <a:spLocks noChangeArrowheads="1"/>
            </p:cNvSpPr>
            <p:nvPr/>
          </p:nvSpPr>
          <p:spPr bwMode="auto">
            <a:xfrm>
              <a:off x="1046845" y="9538721"/>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Building your poster</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6" name="Rectangle 90">
              <a:extLst>
                <a:ext uri="{FF2B5EF4-FFF2-40B4-BE49-F238E27FC236}">
                  <a16:creationId xmlns:a16="http://schemas.microsoft.com/office/drawing/2014/main" id="{695FD79D-F0A0-F9C7-76AC-8F280437246A}"/>
                </a:ext>
              </a:extLst>
            </p:cNvPr>
            <p:cNvSpPr>
              <a:spLocks noChangeArrowheads="1"/>
            </p:cNvSpPr>
            <p:nvPr/>
          </p:nvSpPr>
          <p:spPr bwMode="auto">
            <a:xfrm>
              <a:off x="22168060" y="22559695"/>
              <a:ext cx="9778768" cy="7759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Align</a:t>
              </a:r>
              <a:r>
                <a:rPr lang="en-US" kern="100" dirty="0">
                  <a:effectLst/>
                  <a:latin typeface="Helvetica" panose="020B0604020202020204" pitchFamily="34" charset="0"/>
                  <a:ea typeface="Aptos" panose="020B0004020202020204" pitchFamily="34" charset="0"/>
                  <a:cs typeface="Times New Roman" panose="02020603050405020304" pitchFamily="18" charset="0"/>
                </a:rPr>
                <a:t>: Keep columns and information organized</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Transparency</a:t>
              </a:r>
              <a:r>
                <a:rPr lang="en-US" kern="100" dirty="0">
                  <a:effectLst/>
                  <a:latin typeface="Helvetica" panose="020B0604020202020204" pitchFamily="34" charset="0"/>
                  <a:ea typeface="Aptos" panose="020B0004020202020204" pitchFamily="34" charset="0"/>
                  <a:cs typeface="Times New Roman" panose="02020603050405020304" pitchFamily="18" charset="0"/>
                </a:rPr>
                <a:t>: knock-out the background of logos and images.</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Gradient and reverse backgrounds distract from pertinent information. It is difficult to read text over them. Gradient backgrounds often cause printing problems. Use these elements sparingly and carefully.</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infographics and pictures.</a:t>
              </a:r>
            </a:p>
            <a:p>
              <a:pPr marL="465138" lvl="1" indent="-465138">
                <a:lnSpc>
                  <a:spcPct val="110000"/>
                </a:lnSpc>
                <a:spcBef>
                  <a:spcPts val="0"/>
                </a:spcBef>
                <a:spcAft>
                  <a:spcPts val="1000"/>
                </a:spcAft>
                <a:buFont typeface="Helvetica" panose="020B0604020202020204" pitchFamily="34" charset="0"/>
                <a:buChar char="•"/>
                <a:tabLst>
                  <a:tab pos="914400" algn="l"/>
                </a:tabLst>
              </a:pPr>
              <a:r>
                <a:rPr lang="en-US" dirty="0">
                  <a:effectLst/>
                  <a:latin typeface="Helvetica" panose="020B0604020202020204" pitchFamily="34" charset="0"/>
                  <a:ea typeface="Aptos" panose="020B0004020202020204" pitchFamily="34" charset="0"/>
                </a:rPr>
                <a:t>Keep your images proportionate. Right-click the picture box and go to “Size and Proportion.” Then make sure the scale height and scale width are the same percentages. This is very important on logos; however, images can look very distorted too. Best practice is to keep the image proportionate. </a:t>
              </a:r>
            </a:p>
          </p:txBody>
        </p:sp>
        <p:sp>
          <p:nvSpPr>
            <p:cNvPr id="17" name="Rectangle 75">
              <a:extLst>
                <a:ext uri="{FF2B5EF4-FFF2-40B4-BE49-F238E27FC236}">
                  <a16:creationId xmlns:a16="http://schemas.microsoft.com/office/drawing/2014/main" id="{5E92D049-90AF-7A3B-18CD-AFA8426F476D}"/>
                </a:ext>
              </a:extLst>
            </p:cNvPr>
            <p:cNvSpPr>
              <a:spLocks noChangeArrowheads="1"/>
            </p:cNvSpPr>
            <p:nvPr/>
          </p:nvSpPr>
          <p:spPr bwMode="auto">
            <a:xfrm>
              <a:off x="22168060" y="21535534"/>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Useful PowerPoint tools</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81B25AC3-4B57-1798-A720-14FC5412FD4B}"/>
                </a:ext>
              </a:extLst>
            </p:cNvPr>
            <p:cNvSpPr/>
            <p:nvPr/>
          </p:nvSpPr>
          <p:spPr bwMode="auto">
            <a:xfrm>
              <a:off x="11605415" y="14549097"/>
              <a:ext cx="9765183" cy="9882038"/>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a:ln>
                  <a:noFill/>
                </a:ln>
                <a:solidFill>
                  <a:schemeClr val="tx1"/>
                </a:solidFill>
                <a:effectLst/>
                <a:latin typeface="Arial" charset="0"/>
              </a:endParaRPr>
            </a:p>
          </p:txBody>
        </p:sp>
        <p:sp>
          <p:nvSpPr>
            <p:cNvPr id="19" name="Rectangle 79">
              <a:extLst>
                <a:ext uri="{FF2B5EF4-FFF2-40B4-BE49-F238E27FC236}">
                  <a16:creationId xmlns:a16="http://schemas.microsoft.com/office/drawing/2014/main" id="{F6BF3F66-98E0-82E4-8D0D-1AB208C0A6CF}"/>
                </a:ext>
              </a:extLst>
            </p:cNvPr>
            <p:cNvSpPr>
              <a:spLocks noChangeArrowheads="1"/>
            </p:cNvSpPr>
            <p:nvPr/>
          </p:nvSpPr>
          <p:spPr bwMode="auto">
            <a:xfrm>
              <a:off x="11902936" y="15853295"/>
              <a:ext cx="9259806" cy="6129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eaLnBrk="1" hangingPunct="1">
                <a:spcBef>
                  <a:spcPct val="25000"/>
                </a:spcBef>
                <a:buNone/>
              </a:pPr>
              <a:r>
                <a:rPr lang="en-US" altLang="en-US" b="1" dirty="0">
                  <a:solidFill>
                    <a:schemeClr val="bg1"/>
                  </a:solidFill>
                  <a:latin typeface="Helvetica" panose="020B0604020202020204" pitchFamily="34" charset="0"/>
                </a:rPr>
                <a:t>Don’t use text that is similar to its background color. </a:t>
              </a:r>
            </a:p>
            <a:p>
              <a:pPr eaLnBrk="1" hangingPunct="1">
                <a:spcBef>
                  <a:spcPct val="25000"/>
                </a:spcBef>
              </a:pPr>
              <a:r>
                <a:rPr lang="en-US" altLang="en-US" dirty="0">
                  <a:solidFill>
                    <a:schemeClr val="bg1"/>
                  </a:solidFill>
                  <a:latin typeface="Helvetica" panose="020B0604020202020204" pitchFamily="34" charset="0"/>
                </a:rPr>
                <a:t>25% of your audience could have some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color-blindness?</a:t>
              </a:r>
            </a:p>
            <a:p>
              <a:pPr eaLnBrk="1" hangingPunct="1">
                <a:spcBef>
                  <a:spcPct val="25000"/>
                </a:spcBef>
              </a:pPr>
              <a:r>
                <a:rPr lang="en-US" altLang="en-US" dirty="0">
                  <a:solidFill>
                    <a:schemeClr val="bg1"/>
                  </a:solidFill>
                  <a:latin typeface="Helvetica" panose="020B0604020202020204" pitchFamily="34" charset="0"/>
                </a:rPr>
                <a:t>Greens on reds, greens on orange, blues on red,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and blues on green are difficult to see. </a:t>
              </a:r>
            </a:p>
            <a:p>
              <a:pPr marL="0" indent="0" eaLnBrk="1" hangingPunct="1">
                <a:spcBef>
                  <a:spcPct val="25000"/>
                </a:spcBef>
                <a:buNone/>
              </a:pPr>
              <a:r>
                <a:rPr lang="en-US" altLang="en-US" b="1" dirty="0">
                  <a:solidFill>
                    <a:schemeClr val="bg1"/>
                  </a:solidFill>
                  <a:latin typeface="Helvetica" panose="020B0604020202020204" pitchFamily="34" charset="0"/>
                </a:rPr>
                <a:t>Take Note:</a:t>
              </a:r>
            </a:p>
            <a:p>
              <a:pPr eaLnBrk="1" hangingPunct="1">
                <a:spcBef>
                  <a:spcPct val="25000"/>
                </a:spcBef>
              </a:pPr>
              <a:r>
                <a:rPr lang="en-US" altLang="en-US" dirty="0">
                  <a:solidFill>
                    <a:schemeClr val="bg1"/>
                  </a:solidFill>
                  <a:latin typeface="Helvetica" panose="020B0604020202020204" pitchFamily="34" charset="0"/>
                </a:rPr>
                <a:t>Computer monitor colors are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NOT the same as colors on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your printed poster.</a:t>
              </a:r>
            </a:p>
            <a:p>
              <a:pPr eaLnBrk="1" hangingPunct="1">
                <a:spcBef>
                  <a:spcPct val="25000"/>
                </a:spcBef>
              </a:pPr>
              <a:r>
                <a:rPr lang="en-US" altLang="en-US" dirty="0">
                  <a:solidFill>
                    <a:schemeClr val="bg1"/>
                  </a:solidFill>
                  <a:latin typeface="Helvetica" panose="020B0604020202020204" pitchFamily="34" charset="0"/>
                </a:rPr>
                <a:t>This green box to the right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appears fluorescent on</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your screen, but it will print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darker and muted.</a:t>
              </a:r>
            </a:p>
          </p:txBody>
        </p:sp>
        <p:sp>
          <p:nvSpPr>
            <p:cNvPr id="20" name="Rectangle 78">
              <a:extLst>
                <a:ext uri="{FF2B5EF4-FFF2-40B4-BE49-F238E27FC236}">
                  <a16:creationId xmlns:a16="http://schemas.microsoft.com/office/drawing/2014/main" id="{3D89EB8A-30FA-B2F7-8723-AE21BD361F6F}"/>
                </a:ext>
              </a:extLst>
            </p:cNvPr>
            <p:cNvSpPr>
              <a:spLocks noChangeArrowheads="1"/>
            </p:cNvSpPr>
            <p:nvPr/>
          </p:nvSpPr>
          <p:spPr bwMode="auto">
            <a:xfrm>
              <a:off x="11902936" y="14679517"/>
              <a:ext cx="7694769" cy="78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chemeClr val="bg1"/>
                  </a:solidFill>
                  <a:latin typeface="Helvetica" panose="020B0604020202020204" pitchFamily="34" charset="0"/>
                </a:rPr>
                <a:t>Keep in mind</a:t>
              </a:r>
            </a:p>
          </p:txBody>
        </p:sp>
        <p:sp>
          <p:nvSpPr>
            <p:cNvPr id="21" name="Rectangle 81">
              <a:extLst>
                <a:ext uri="{FF2B5EF4-FFF2-40B4-BE49-F238E27FC236}">
                  <a16:creationId xmlns:a16="http://schemas.microsoft.com/office/drawing/2014/main" id="{6FAD3E54-81AD-2671-9F4E-2F1F7B1FE48C}"/>
                </a:ext>
              </a:extLst>
            </p:cNvPr>
            <p:cNvSpPr>
              <a:spLocks noChangeArrowheads="1"/>
            </p:cNvSpPr>
            <p:nvPr/>
          </p:nvSpPr>
          <p:spPr bwMode="auto">
            <a:xfrm>
              <a:off x="11605415" y="4725759"/>
              <a:ext cx="9778768" cy="1109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Text</a:t>
              </a:r>
              <a:endParaRPr lang="en-US" altLang="en-US" sz="6000" b="1" dirty="0">
                <a:solidFill>
                  <a:srgbClr val="009A44"/>
                </a:solidFill>
                <a:latin typeface="Oswald" panose="02000303000000000000" pitchFamily="2" charset="0"/>
              </a:endParaRPr>
            </a:p>
          </p:txBody>
        </p:sp>
        <p:sp>
          <p:nvSpPr>
            <p:cNvPr id="22" name="Rectangle 91">
              <a:extLst>
                <a:ext uri="{FF2B5EF4-FFF2-40B4-BE49-F238E27FC236}">
                  <a16:creationId xmlns:a16="http://schemas.microsoft.com/office/drawing/2014/main" id="{AD4F5B39-5DF5-337E-C0F6-9D4548A76CB6}"/>
                </a:ext>
              </a:extLst>
            </p:cNvPr>
            <p:cNvSpPr>
              <a:spLocks noChangeArrowheads="1"/>
            </p:cNvSpPr>
            <p:nvPr/>
          </p:nvSpPr>
          <p:spPr bwMode="auto">
            <a:xfrm>
              <a:off x="11605415" y="5767758"/>
              <a:ext cx="9778768" cy="6455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10000"/>
                </a:lnSpc>
                <a:spcBef>
                  <a:spcPts val="0"/>
                </a:spcBef>
                <a:spcAft>
                  <a:spcPts val="1000"/>
                </a:spcAft>
                <a:buNone/>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bullets or paragraph form. A combination breaks up the copy and makes the poster easier to read.</a:t>
              </a:r>
              <a:endPar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Headers: at least 45 pt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sans-serif font or serif font</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Sans-serif: Helvetica is requested; Arial is acceptable</a:t>
              </a:r>
            </a:p>
            <a:p>
              <a:pPr>
                <a:lnSpc>
                  <a:spcPct val="110000"/>
                </a:lnSpc>
                <a:spcBef>
                  <a:spcPts val="0"/>
                </a:spcBef>
                <a:spcAft>
                  <a:spcPts val="1000"/>
                </a:spcAft>
              </a:pPr>
              <a:r>
                <a:rPr lang="en-US" kern="100" dirty="0">
                  <a:effectLst/>
                  <a:latin typeface="Helvetica" panose="020B0604020202020204" pitchFamily="34" charset="0"/>
                  <a:ea typeface="Aptos" panose="020B0004020202020204" pitchFamily="34" charset="0"/>
                  <a:cs typeface="Times New Roman" panose="02020603050405020304" pitchFamily="18" charset="0"/>
                </a:rPr>
                <a:t>Body copy: at least 24 pt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sans-serif font</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Helvetica is requested; Arial is acceptable</a:t>
              </a:r>
            </a:p>
            <a:p>
              <a:pPr marR="0">
                <a:lnSpc>
                  <a:spcPct val="110000"/>
                </a:lnSpc>
                <a:spcBef>
                  <a:spcPts val="0"/>
                </a:spcBef>
                <a:spcAft>
                  <a:spcPts val="1000"/>
                </a:spcAft>
                <a:buFont typeface="Arial" panose="020B0604020202020204" pitchFamily="34" charset="0"/>
                <a:buChar char="•"/>
              </a:pPr>
              <a:r>
                <a:rPr lang="en-US" kern="100" dirty="0">
                  <a:latin typeface="Helvetica" panose="020B0604020202020204" pitchFamily="34" charset="0"/>
                  <a:ea typeface="Aptos" panose="020B0004020202020204" pitchFamily="34" charset="0"/>
                  <a:cs typeface="Times New Roman" panose="02020603050405020304" pitchFamily="18" charset="0"/>
                </a:rPr>
                <a:t>The same requirements apply to infographics and captions</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Shadow and outline text are difficult to read</a:t>
              </a:r>
            </a:p>
          </p:txBody>
        </p:sp>
        <p:sp>
          <p:nvSpPr>
            <p:cNvPr id="23" name="Rectangle 22">
              <a:extLst>
                <a:ext uri="{FF2B5EF4-FFF2-40B4-BE49-F238E27FC236}">
                  <a16:creationId xmlns:a16="http://schemas.microsoft.com/office/drawing/2014/main" id="{BB25445E-0D43-595F-2705-26604D0EC1F7}"/>
                </a:ext>
              </a:extLst>
            </p:cNvPr>
            <p:cNvSpPr/>
            <p:nvPr/>
          </p:nvSpPr>
          <p:spPr bwMode="auto">
            <a:xfrm>
              <a:off x="18288000" y="20407957"/>
              <a:ext cx="2528243" cy="2528243"/>
            </a:xfrm>
            <a:prstGeom prst="rect">
              <a:avLst/>
            </a:prstGeom>
            <a:solidFill>
              <a:srgbClr val="02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dirty="0">
                <a:ln>
                  <a:noFill/>
                </a:ln>
                <a:solidFill>
                  <a:schemeClr val="tx1"/>
                </a:solidFill>
                <a:effectLst/>
                <a:latin typeface="Arial" charset="0"/>
              </a:endParaRPr>
            </a:p>
          </p:txBody>
        </p:sp>
        <p:sp>
          <p:nvSpPr>
            <p:cNvPr id="24" name="Rectangle 90">
              <a:extLst>
                <a:ext uri="{FF2B5EF4-FFF2-40B4-BE49-F238E27FC236}">
                  <a16:creationId xmlns:a16="http://schemas.microsoft.com/office/drawing/2014/main" id="{300CE82E-6EC9-5210-D00B-3C531C0D8499}"/>
                </a:ext>
              </a:extLst>
            </p:cNvPr>
            <p:cNvSpPr>
              <a:spLocks noChangeArrowheads="1"/>
            </p:cNvSpPr>
            <p:nvPr/>
          </p:nvSpPr>
          <p:spPr bwMode="auto">
            <a:xfrm>
              <a:off x="11605415" y="25957532"/>
              <a:ext cx="9778768" cy="3198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20" rIns="91440" bIns="45720"/>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Don’t position your text right next to the edge of the page</a:t>
              </a:r>
              <a:endParaRPr lang="en-US" kern="100" dirty="0">
                <a:effectLst/>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Your poster needs white space, and the text could get cut off.</a:t>
              </a:r>
            </a:p>
          </p:txBody>
        </p:sp>
        <p:sp>
          <p:nvSpPr>
            <p:cNvPr id="25" name="Rectangle 75">
              <a:extLst>
                <a:ext uri="{FF2B5EF4-FFF2-40B4-BE49-F238E27FC236}">
                  <a16:creationId xmlns:a16="http://schemas.microsoft.com/office/drawing/2014/main" id="{BD4FCDFF-7002-33EC-9031-2A768E68A0B1}"/>
                </a:ext>
              </a:extLst>
            </p:cNvPr>
            <p:cNvSpPr>
              <a:spLocks noChangeArrowheads="1"/>
            </p:cNvSpPr>
            <p:nvPr/>
          </p:nvSpPr>
          <p:spPr bwMode="auto">
            <a:xfrm>
              <a:off x="11605415" y="24870878"/>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Things to watch for</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3EEE9"/>
            </a:gs>
            <a:gs pos="50000">
              <a:srgbClr val="F6F2EE"/>
            </a:gs>
            <a:gs pos="100000">
              <a:srgbClr val="F3EEE9"/>
            </a:gs>
          </a:gsLst>
          <a:lin ang="5400000" scaled="1"/>
        </a:gradFill>
        <a:effectLst/>
      </p:bgPr>
    </p:bg>
    <p:spTree>
      <p:nvGrpSpPr>
        <p:cNvPr id="1" name=""/>
        <p:cNvGrpSpPr/>
        <p:nvPr/>
      </p:nvGrpSpPr>
      <p:grpSpPr>
        <a:xfrm>
          <a:off x="0" y="0"/>
          <a:ext cx="0" cy="0"/>
          <a:chOff x="0" y="0"/>
          <a:chExt cx="0" cy="0"/>
        </a:xfrm>
      </p:grpSpPr>
      <p:pic>
        <p:nvPicPr>
          <p:cNvPr id="47" name="Picture 1"/>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299525" y="2362200"/>
            <a:ext cx="8220075"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
            <a:extLst>
              <a:ext uri="{FF2B5EF4-FFF2-40B4-BE49-F238E27FC236}">
                <a16:creationId xmlns:a16="http://schemas.microsoft.com/office/drawing/2014/main" id="{258BB1C3-102B-641B-0AD1-C789E1C6E199}"/>
              </a:ext>
            </a:extLst>
          </p:cNvPr>
          <p:cNvGrpSpPr/>
          <p:nvPr/>
        </p:nvGrpSpPr>
        <p:grpSpPr>
          <a:xfrm>
            <a:off x="839787" y="381000"/>
            <a:ext cx="41671046" cy="30403800"/>
            <a:chOff x="839787" y="381000"/>
            <a:chExt cx="41671046" cy="30403800"/>
          </a:xfrm>
        </p:grpSpPr>
        <p:sp>
          <p:nvSpPr>
            <p:cNvPr id="3" name="Rectangle 74">
              <a:extLst>
                <a:ext uri="{FF2B5EF4-FFF2-40B4-BE49-F238E27FC236}">
                  <a16:creationId xmlns:a16="http://schemas.microsoft.com/office/drawing/2014/main" id="{631B3485-443A-3DA3-F355-8E99BB4492FF}"/>
                </a:ext>
              </a:extLst>
            </p:cNvPr>
            <p:cNvSpPr>
              <a:spLocks noChangeArrowheads="1"/>
            </p:cNvSpPr>
            <p:nvPr/>
          </p:nvSpPr>
          <p:spPr bwMode="auto">
            <a:xfrm>
              <a:off x="839787" y="381000"/>
              <a:ext cx="41148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10000" b="1" dirty="0">
                  <a:solidFill>
                    <a:srgbClr val="009A44"/>
                  </a:solidFill>
                  <a:latin typeface="Helvetica "/>
                </a:rPr>
                <a:t>Please read this useful information: Template for 56x41 Poster</a:t>
              </a:r>
              <a:br>
                <a:rPr lang="en-US" altLang="en-US" sz="10000" b="1" dirty="0">
                  <a:solidFill>
                    <a:srgbClr val="006600"/>
                  </a:solidFill>
                  <a:latin typeface="Goudy Old Style" panose="02020502050305020303" pitchFamily="18" charset="0"/>
                </a:rPr>
              </a:br>
              <a:endParaRPr lang="en-US" altLang="en-US" sz="2000" b="1" dirty="0">
                <a:solidFill>
                  <a:srgbClr val="006600"/>
                </a:solidFill>
                <a:latin typeface="Goudy Old Style" panose="02020502050305020303" pitchFamily="18" charset="0"/>
              </a:endParaRPr>
            </a:p>
            <a:p>
              <a:pPr eaLnBrk="1" hangingPunct="1">
                <a:spcBef>
                  <a:spcPct val="0"/>
                </a:spcBef>
                <a:buNone/>
              </a:pPr>
              <a:r>
                <a:rPr lang="en-US" sz="7200" b="1" kern="100" dirty="0">
                  <a:effectLst/>
                  <a:latin typeface="Helvetica" panose="020B0604020202020204" pitchFamily="34" charset="0"/>
                  <a:ea typeface="Aptos" panose="020B0004020202020204" pitchFamily="34" charset="0"/>
                  <a:cs typeface="Times New Roman" panose="02020603050405020304" pitchFamily="18" charset="0"/>
                </a:rPr>
                <a:t>Contact: </a:t>
              </a:r>
              <a:r>
                <a:rPr lang="en-US" sz="7200" kern="100" dirty="0">
                  <a:effectLst/>
                  <a:latin typeface="Helvetica" panose="020B0604020202020204" pitchFamily="34" charset="0"/>
                  <a:ea typeface="Aptos" panose="020B0004020202020204" pitchFamily="34" charset="0"/>
                  <a:cs typeface="Times New Roman" panose="02020603050405020304" pitchFamily="18" charset="0"/>
                </a:rPr>
                <a:t>John Lee (701.777.3204); Laura Stutrud (701.777.3206)</a:t>
              </a:r>
            </a:p>
            <a:p>
              <a:pPr eaLnBrk="1" hangingPunct="1">
                <a:spcBef>
                  <a:spcPct val="0"/>
                </a:spcBef>
                <a:buNone/>
              </a:pPr>
              <a:r>
                <a:rPr lang="en-US" sz="7200" kern="100" dirty="0">
                  <a:latin typeface="Helvetica" panose="020B0604020202020204" pitchFamily="34" charset="0"/>
                  <a:ea typeface="Aptos" panose="020B0004020202020204" pitchFamily="34" charset="0"/>
                  <a:cs typeface="Times New Roman" panose="02020603050405020304" pitchFamily="18" charset="0"/>
                </a:rPr>
                <a:t>UNDsmhsgraphics@UND.edu</a:t>
              </a:r>
              <a:endParaRPr lang="en-US" sz="72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4" name="Rectangle 88">
              <a:extLst>
                <a:ext uri="{FF2B5EF4-FFF2-40B4-BE49-F238E27FC236}">
                  <a16:creationId xmlns:a16="http://schemas.microsoft.com/office/drawing/2014/main" id="{E0D25B62-7B32-1EDD-D109-4E1FD9DCD505}"/>
                </a:ext>
              </a:extLst>
            </p:cNvPr>
            <p:cNvSpPr>
              <a:spLocks noChangeArrowheads="1"/>
            </p:cNvSpPr>
            <p:nvPr/>
          </p:nvSpPr>
          <p:spPr bwMode="auto">
            <a:xfrm>
              <a:off x="22168060" y="5767758"/>
              <a:ext cx="9781485" cy="1449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There are 3 layout designs currently available in this template. The logo is located at the top or bottom of the slide. </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 normal view, right click on the thumbnail of the slide to change its layout.</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Layout is also a drop-down menu on the home tab</a:t>
              </a: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dirty="0">
                <a:solidFill>
                  <a:srgbClr val="000000"/>
                </a:solidFill>
                <a:latin typeface="Helvetica" panose="020B0604020202020204" pitchFamily="34" charset="0"/>
              </a:endParaRP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 normal view, right click on the thumbnail of the slide to change its layout (see image)</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Follow instructions to use a branded template</a:t>
              </a:r>
            </a:p>
          </p:txBody>
        </p:sp>
        <p:sp>
          <p:nvSpPr>
            <p:cNvPr id="5" name="Rectangle 90">
              <a:extLst>
                <a:ext uri="{FF2B5EF4-FFF2-40B4-BE49-F238E27FC236}">
                  <a16:creationId xmlns:a16="http://schemas.microsoft.com/office/drawing/2014/main" id="{D3D81FD9-0751-15BF-C1A0-E1115F1D23E2}"/>
                </a:ext>
              </a:extLst>
            </p:cNvPr>
            <p:cNvSpPr>
              <a:spLocks noChangeArrowheads="1"/>
            </p:cNvSpPr>
            <p:nvPr/>
          </p:nvSpPr>
          <p:spPr bwMode="auto">
            <a:xfrm>
              <a:off x="1048203" y="5767759"/>
              <a:ext cx="9778768" cy="3198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If you have questions about designing or submitting your poster, contact John Lee (701.777.3204) or </a:t>
              </a:r>
              <a:br>
                <a:rPr lang="en-US" altLang="en-US" dirty="0">
                  <a:solidFill>
                    <a:srgbClr val="000000"/>
                  </a:solidFill>
                  <a:latin typeface="Helvetica" panose="020B0604020202020204" pitchFamily="34" charset="0"/>
                </a:rPr>
              </a:br>
              <a:r>
                <a:rPr lang="en-US" altLang="en-US" dirty="0">
                  <a:solidFill>
                    <a:srgbClr val="000000"/>
                  </a:solidFill>
                  <a:latin typeface="Helvetica" panose="020B0604020202020204" pitchFamily="34" charset="0"/>
                </a:rPr>
                <a:t>Laura Stutrud (701.777.3206)</a:t>
              </a:r>
            </a:p>
            <a:p>
              <a:pPr eaLnBrk="1" hangingPunct="1">
                <a:lnSpc>
                  <a:spcPct val="110000"/>
                </a:lnSpc>
                <a:spcBef>
                  <a:spcPts val="0"/>
                </a:spcBef>
                <a:spcAft>
                  <a:spcPts val="1000"/>
                </a:spcAft>
                <a:buClr>
                  <a:schemeClr val="tx1"/>
                </a:buClr>
              </a:pPr>
              <a:r>
                <a:rPr lang="en-US" altLang="en-US" dirty="0">
                  <a:solidFill>
                    <a:srgbClr val="009A44"/>
                  </a:solidFill>
                  <a:latin typeface="Helvetica" panose="020B0604020202020204" pitchFamily="34" charset="0"/>
                  <a:hlinkClick r:id="rId3">
                    <a:extLst>
                      <a:ext uri="{A12FA001-AC4F-418D-AE19-62706E023703}">
                        <ahyp:hlinkClr xmlns:ahyp="http://schemas.microsoft.com/office/drawing/2018/hyperlinkcolor" val="tx"/>
                      </a:ext>
                    </a:extLst>
                  </a:hlinkClick>
                </a:rPr>
                <a:t>UNDsmhsgraphics@UND.edu</a:t>
              </a:r>
              <a:endParaRPr lang="en-US" altLang="en-US" dirty="0">
                <a:solidFill>
                  <a:srgbClr val="009A44"/>
                </a:solidFill>
                <a:latin typeface="Helvetica" panose="020B0604020202020204" pitchFamily="34" charset="0"/>
              </a:endParaRP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Information on branding: </a:t>
              </a:r>
              <a:r>
                <a:rPr lang="en-US" altLang="en-US" dirty="0">
                  <a:solidFill>
                    <a:srgbClr val="009A44"/>
                  </a:solidFill>
                  <a:latin typeface="Helvetica" panose="020B0604020202020204" pitchFamily="34" charset="0"/>
                </a:rPr>
                <a:t>UND.edu/brand</a:t>
              </a:r>
            </a:p>
          </p:txBody>
        </p:sp>
        <p:sp>
          <p:nvSpPr>
            <p:cNvPr id="6" name="Rectangle 93">
              <a:extLst>
                <a:ext uri="{FF2B5EF4-FFF2-40B4-BE49-F238E27FC236}">
                  <a16:creationId xmlns:a16="http://schemas.microsoft.com/office/drawing/2014/main" id="{48B62F99-C124-D678-F53E-619397352ADD}"/>
                </a:ext>
              </a:extLst>
            </p:cNvPr>
            <p:cNvSpPr>
              <a:spLocks noChangeArrowheads="1"/>
            </p:cNvSpPr>
            <p:nvPr/>
          </p:nvSpPr>
          <p:spPr bwMode="auto">
            <a:xfrm>
              <a:off x="32729348" y="5767758"/>
              <a:ext cx="9778768" cy="25017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Please allow a minimum of three days for poster printing. </a:t>
              </a:r>
              <a:r>
                <a:rPr lang="en-US" kern="100" dirty="0">
                  <a:effectLst/>
                  <a:latin typeface="Helvetica" panose="020B0604020202020204" pitchFamily="34" charset="0"/>
                  <a:ea typeface="Aptos" panose="020B0004020202020204" pitchFamily="34" charset="0"/>
                  <a:cs typeface="Times New Roman" panose="02020603050405020304" pitchFamily="18" charset="0"/>
                </a:rPr>
                <a:t>Information Resources requires more than three days printing time for events with several posters.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Technology Resources prints posters only for UND SMHS business. Faculty, staff and students are allowed one poster/event.</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Submit your poster as a PDF file. Check the size on the pdf to make sure it is the size you want printed. You can do this by dragging your mouse to the lower left corner of your pdf file. We can enlarge or shrink a poster proportionately.</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PowerPoint files can appear differently when opened on different computers so we can only print PDF files. </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Our paper rolls are 42” wide. Because of this, one dimension of your poster must be 42” or less. Best practice is to set up your poster the size you want it printed to fit on the boards at your event.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About ¼” on top and bottom of the roll cannot be printed on due to paper grip. </a:t>
              </a:r>
              <a:r>
                <a:rPr lang="en-US" kern="100" dirty="0">
                  <a:latin typeface="Helvetica" panose="020B0604020202020204" pitchFamily="34" charset="0"/>
                  <a:ea typeface="Aptos" panose="020B0004020202020204" pitchFamily="34" charset="0"/>
                  <a:cs typeface="Times New Roman" panose="02020603050405020304" pitchFamily="18" charset="0"/>
                </a:rPr>
                <a:t>Even though the paper is 42”-wide, only about 41.5” can be printed on.</a:t>
              </a:r>
              <a:endParaRPr lang="en-US" b="1"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Let the graphics team know:</a:t>
              </a:r>
              <a:endParaRPr lang="en-US" kern="100" dirty="0">
                <a:effectLst/>
                <a:latin typeface="Helvetica" panose="020B0604020202020204" pitchFamily="34" charset="0"/>
                <a:ea typeface="Aptos" panose="020B0004020202020204" pitchFamily="34" charset="0"/>
                <a:cs typeface="Times New Roman" panose="02020603050405020304" pitchFamily="18" charset="0"/>
              </a:endParaRP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What printing method do you want?</a:t>
              </a:r>
            </a:p>
            <a:p>
              <a:pPr marL="519113" lvl="1" indent="0">
                <a:lnSpc>
                  <a:spcPct val="110000"/>
                </a:lnSpc>
                <a:spcBef>
                  <a:spcPts val="0"/>
                </a:spcBef>
                <a:spcAft>
                  <a:spcPts val="1000"/>
                </a:spcAft>
                <a:buNone/>
              </a:pPr>
              <a:r>
                <a:rPr lang="en-US" kern="100" dirty="0">
                  <a:latin typeface="Helvetica" panose="020B0604020202020204" pitchFamily="34" charset="0"/>
                  <a:ea typeface="Aptos" panose="020B0004020202020204" pitchFamily="34" charset="0"/>
                  <a:cs typeface="Times New Roman" panose="02020603050405020304" pitchFamily="18" charset="0"/>
                </a:rPr>
                <a:t>Posters can be printed on regular paper or acid-free polypropylene</a:t>
              </a:r>
            </a:p>
            <a:p>
              <a:pPr lvl="2" indent="-457200">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Regular paper – green option</a:t>
              </a:r>
              <a:endParaRPr lang="en-US" b="1"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one-time use</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environmentally friendly/recyclable</a:t>
              </a:r>
            </a:p>
            <a:p>
              <a:pPr lvl="2" indent="-457200">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Polypropylene – archival option </a:t>
              </a: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multi-event or displaying poster following event</a:t>
              </a: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cannot be recycled</a:t>
              </a: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Save your poster in this format:</a:t>
              </a:r>
              <a:r>
                <a:rPr lang="en-US" kern="100" dirty="0">
                  <a:effectLst/>
                  <a:latin typeface="Helvetica" panose="020B0604020202020204" pitchFamily="34" charset="0"/>
                  <a:ea typeface="Aptos" panose="020B0004020202020204" pitchFamily="34" charset="0"/>
                  <a:cs typeface="Times New Roman" panose="02020603050405020304" pitchFamily="18" charset="0"/>
                </a:rPr>
                <a:t> </a:t>
              </a:r>
              <a:r>
                <a:rPr lang="en-US" kern="100" dirty="0" err="1">
                  <a:effectLst/>
                  <a:latin typeface="Helvetica" panose="020B0604020202020204" pitchFamily="34" charset="0"/>
                  <a:ea typeface="Aptos" panose="020B0004020202020204" pitchFamily="34" charset="0"/>
                  <a:cs typeface="Times New Roman" panose="02020603050405020304" pitchFamily="18" charset="0"/>
                </a:rPr>
                <a:t>lastname_firstname_event_poly</a:t>
              </a:r>
              <a:r>
                <a:rPr lang="en-US" kern="100" dirty="0">
                  <a:effectLst/>
                  <a:latin typeface="Helvetica" panose="020B0604020202020204" pitchFamily="34" charset="0"/>
                  <a:ea typeface="Aptos" panose="020B0004020202020204" pitchFamily="34" charset="0"/>
                  <a:cs typeface="Times New Roman" panose="02020603050405020304" pitchFamily="18" charset="0"/>
                </a:rPr>
                <a:t>/regular.pdf</a:t>
              </a:r>
            </a:p>
            <a:p>
              <a:pPr marR="0" lvl="1">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either poly or regular in the title so we know which method you want</a:t>
              </a: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Send a pdf of your poster to: </a:t>
              </a:r>
              <a:r>
                <a:rPr lang="en-US" b="1" u="sng"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UNDsmhsgraphics@UND.edu</a:t>
              </a:r>
              <a:endParaRPr lang="en-US"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7" name="Content Placeholder 4" descr="Right clicking on a thumbnail, various options appear including &quot;Layout.&quot; While hovering over layout, the various designs appear." title="Multiple Layouts">
              <a:extLst>
                <a:ext uri="{FF2B5EF4-FFF2-40B4-BE49-F238E27FC236}">
                  <a16:creationId xmlns:a16="http://schemas.microsoft.com/office/drawing/2014/main" id="{D94162C5-AA54-FC40-8164-3BC62D6CBE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562491" y="12159208"/>
              <a:ext cx="9384337" cy="5198117"/>
            </a:xfrm>
            <a:prstGeom prst="rect">
              <a:avLst/>
            </a:prstGeom>
          </p:spPr>
        </p:pic>
        <p:sp>
          <p:nvSpPr>
            <p:cNvPr id="8" name="Rectangle 75">
              <a:extLst>
                <a:ext uri="{FF2B5EF4-FFF2-40B4-BE49-F238E27FC236}">
                  <a16:creationId xmlns:a16="http://schemas.microsoft.com/office/drawing/2014/main" id="{A8F93441-8C01-74B2-659F-1B4E3B2F9158}"/>
                </a:ext>
              </a:extLst>
            </p:cNvPr>
            <p:cNvSpPr>
              <a:spLocks noChangeArrowheads="1"/>
            </p:cNvSpPr>
            <p:nvPr/>
          </p:nvSpPr>
          <p:spPr bwMode="auto">
            <a:xfrm>
              <a:off x="1048203" y="4724400"/>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Contact information</a:t>
              </a:r>
            </a:p>
          </p:txBody>
        </p:sp>
        <p:sp>
          <p:nvSpPr>
            <p:cNvPr id="9" name="Rectangle 85">
              <a:extLst>
                <a:ext uri="{FF2B5EF4-FFF2-40B4-BE49-F238E27FC236}">
                  <a16:creationId xmlns:a16="http://schemas.microsoft.com/office/drawing/2014/main" id="{B9AB7C5C-6B9F-97B6-8A93-5601B61A1D67}"/>
                </a:ext>
              </a:extLst>
            </p:cNvPr>
            <p:cNvSpPr>
              <a:spLocks noChangeArrowheads="1"/>
            </p:cNvSpPr>
            <p:nvPr/>
          </p:nvSpPr>
          <p:spPr bwMode="auto">
            <a:xfrm>
              <a:off x="32729348" y="4724400"/>
              <a:ext cx="9781485" cy="110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Send poster to print</a:t>
              </a:r>
            </a:p>
          </p:txBody>
        </p:sp>
        <p:sp>
          <p:nvSpPr>
            <p:cNvPr id="10" name="Rectangle 87">
              <a:extLst>
                <a:ext uri="{FF2B5EF4-FFF2-40B4-BE49-F238E27FC236}">
                  <a16:creationId xmlns:a16="http://schemas.microsoft.com/office/drawing/2014/main" id="{F339DD46-E647-87EF-B551-FD6FE2EB8F0B}"/>
                </a:ext>
              </a:extLst>
            </p:cNvPr>
            <p:cNvSpPr>
              <a:spLocks noChangeArrowheads="1"/>
            </p:cNvSpPr>
            <p:nvPr/>
          </p:nvSpPr>
          <p:spPr bwMode="auto">
            <a:xfrm>
              <a:off x="22168060" y="4724400"/>
              <a:ext cx="9778768" cy="110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Multiple layouts</a:t>
              </a:r>
            </a:p>
          </p:txBody>
        </p:sp>
        <p:sp>
          <p:nvSpPr>
            <p:cNvPr id="11" name="Rectangle 90">
              <a:extLst>
                <a:ext uri="{FF2B5EF4-FFF2-40B4-BE49-F238E27FC236}">
                  <a16:creationId xmlns:a16="http://schemas.microsoft.com/office/drawing/2014/main" id="{63B9E6AD-CD0E-9728-C648-A6E870458499}"/>
                </a:ext>
              </a:extLst>
            </p:cNvPr>
            <p:cNvSpPr>
              <a:spLocks noChangeArrowheads="1"/>
            </p:cNvSpPr>
            <p:nvPr/>
          </p:nvSpPr>
          <p:spPr bwMode="auto">
            <a:xfrm>
              <a:off x="1046845" y="10562881"/>
              <a:ext cx="9778768" cy="15392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from one of  the slides or layouts (See Multiple layouts section on this poster). Delete the additional slides so you only have one slide on your PowerPoint</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Divide your page into 3 to 4 columns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boxes to emphasize data/results or important features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only one UND SMHS LOGO on your poster </a:t>
              </a:r>
            </a:p>
            <a:p>
              <a:pPr>
                <a:lnSpc>
                  <a:spcPct val="110000"/>
                </a:lnSpc>
                <a:spcBef>
                  <a:spcPts val="0"/>
                </a:spcBef>
                <a:spcAft>
                  <a:spcPts val="1000"/>
                </a:spcAft>
                <a:buFont typeface="Arial" panose="020B0604020202020204" pitchFamily="34" charset="0"/>
                <a:buChar char="•"/>
              </a:pPr>
              <a:r>
                <a:rPr lang="en-US" dirty="0">
                  <a:effectLst/>
                  <a:latin typeface="Helvetica "/>
                </a:rPr>
                <a:t>Insert images rather than copying/pasting them. Do this using the PowerPoint "Insert" tab above and select the "Pictures" button.</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Printing problems can happen when images are copy and pasted into PowerPoint.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Pictures from the web will usually be low quality and look pixelated.</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Pictures online also belong to someone else. Ask permission if you need to use them. </a:t>
              </a:r>
            </a:p>
            <a:p>
              <a:pPr marL="457200" lvl="1" indent="-457200">
                <a:lnSpc>
                  <a:spcPct val="110000"/>
                </a:lnSpc>
                <a:spcBef>
                  <a:spcPts val="0"/>
                </a:spcBef>
                <a:spcAft>
                  <a:spcPts val="1000"/>
                </a:spcAft>
                <a:buFont typeface="Arial"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Do not adjust the master page. The arrows are proportioned to UND branding requirements. The colors are official UND colors. </a:t>
              </a:r>
              <a:r>
                <a:rPr lang="en-US"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(to use UND green in other areas, look under More Colors and use the following RGB code: UND Green=RGB 0/154/68 or use this code for web purposes: 009a44)</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Text should be fairly large with a lot of contrast.</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Black on white or white on black has the most contrast and is easiest to read.</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Text can be in color or be placed over color, but</a:t>
              </a:r>
              <a:br>
                <a:rPr lang="en-US" altLang="en-US" dirty="0">
                  <a:solidFill>
                    <a:srgbClr val="000000"/>
                  </a:solidFill>
                  <a:latin typeface="Helvetica" panose="020B0604020202020204" pitchFamily="34" charset="0"/>
                </a:rPr>
              </a:br>
              <a:r>
                <a:rPr lang="en-US" altLang="en-US" dirty="0">
                  <a:solidFill>
                    <a:srgbClr val="000000"/>
                  </a:solidFill>
                  <a:latin typeface="Helvetica" panose="020B0604020202020204" pitchFamily="34" charset="0"/>
                </a:rPr>
                <a:t>b</a:t>
              </a:r>
              <a:r>
                <a:rPr lang="en-US" kern="100" dirty="0">
                  <a:effectLst/>
                  <a:latin typeface="Helvetica" panose="020B0604020202020204" pitchFamily="34" charset="0"/>
                  <a:ea typeface="Aptos" panose="020B0004020202020204" pitchFamily="34" charset="0"/>
                  <a:cs typeface="Times New Roman" panose="02020603050405020304" pitchFamily="18" charset="0"/>
                </a:rPr>
                <a:t>rowse and </a:t>
              </a:r>
              <a:r>
                <a:rPr lang="en-US" b="1" kern="100" dirty="0">
                  <a:effectLst/>
                  <a:latin typeface="Helvetica" panose="020B0604020202020204" pitchFamily="34" charset="0"/>
                  <a:ea typeface="Aptos" panose="020B0004020202020204" pitchFamily="34" charset="0"/>
                  <a:cs typeface="Times New Roman" panose="02020603050405020304" pitchFamily="18" charset="0"/>
                </a:rPr>
                <a:t>insert</a:t>
              </a:r>
              <a:r>
                <a:rPr lang="en-US" kern="100" dirty="0">
                  <a:effectLst/>
                  <a:latin typeface="Helvetica" panose="020B0604020202020204" pitchFamily="34" charset="0"/>
                  <a:ea typeface="Aptos" panose="020B0004020202020204" pitchFamily="34" charset="0"/>
                  <a:cs typeface="Times New Roman" panose="02020603050405020304" pitchFamily="18" charset="0"/>
                </a:rPr>
                <a:t> rather than copy/paste images</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The last slide on this presentation has information about Universal Design for Learning</a:t>
              </a:r>
            </a:p>
          </p:txBody>
        </p:sp>
        <p:sp>
          <p:nvSpPr>
            <p:cNvPr id="12" name="Rectangle 75">
              <a:extLst>
                <a:ext uri="{FF2B5EF4-FFF2-40B4-BE49-F238E27FC236}">
                  <a16:creationId xmlns:a16="http://schemas.microsoft.com/office/drawing/2014/main" id="{6E49F45F-0CB8-CCCB-B35D-78695EA80A8D}"/>
                </a:ext>
              </a:extLst>
            </p:cNvPr>
            <p:cNvSpPr>
              <a:spLocks noChangeArrowheads="1"/>
            </p:cNvSpPr>
            <p:nvPr/>
          </p:nvSpPr>
          <p:spPr bwMode="auto">
            <a:xfrm>
              <a:off x="1046845" y="9538721"/>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Building your poster</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3" name="Rectangle 90">
              <a:extLst>
                <a:ext uri="{FF2B5EF4-FFF2-40B4-BE49-F238E27FC236}">
                  <a16:creationId xmlns:a16="http://schemas.microsoft.com/office/drawing/2014/main" id="{D4B880A8-E67F-FCA8-BD1C-78CCFA2C57B2}"/>
                </a:ext>
              </a:extLst>
            </p:cNvPr>
            <p:cNvSpPr>
              <a:spLocks noChangeArrowheads="1"/>
            </p:cNvSpPr>
            <p:nvPr/>
          </p:nvSpPr>
          <p:spPr bwMode="auto">
            <a:xfrm>
              <a:off x="22168060" y="22559695"/>
              <a:ext cx="9778768" cy="7759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Align</a:t>
              </a:r>
              <a:r>
                <a:rPr lang="en-US" kern="100" dirty="0">
                  <a:effectLst/>
                  <a:latin typeface="Helvetica" panose="020B0604020202020204" pitchFamily="34" charset="0"/>
                  <a:ea typeface="Aptos" panose="020B0004020202020204" pitchFamily="34" charset="0"/>
                  <a:cs typeface="Times New Roman" panose="02020603050405020304" pitchFamily="18" charset="0"/>
                </a:rPr>
                <a:t>: Keep columns and information organized</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Transparency</a:t>
              </a:r>
              <a:r>
                <a:rPr lang="en-US" kern="100" dirty="0">
                  <a:effectLst/>
                  <a:latin typeface="Helvetica" panose="020B0604020202020204" pitchFamily="34" charset="0"/>
                  <a:ea typeface="Aptos" panose="020B0004020202020204" pitchFamily="34" charset="0"/>
                  <a:cs typeface="Times New Roman" panose="02020603050405020304" pitchFamily="18" charset="0"/>
                </a:rPr>
                <a:t>: knock-out the background of logos and images.</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Gradient and reverse backgrounds distract from pertinent information. It is difficult to read text over them. Gradient backgrounds often cause printing problems. Use these elements sparingly and carefully.</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infographics and pictures.</a:t>
              </a:r>
            </a:p>
            <a:p>
              <a:pPr marL="465138" lvl="1" indent="-465138">
                <a:lnSpc>
                  <a:spcPct val="110000"/>
                </a:lnSpc>
                <a:spcBef>
                  <a:spcPts val="0"/>
                </a:spcBef>
                <a:spcAft>
                  <a:spcPts val="1000"/>
                </a:spcAft>
                <a:buFont typeface="Helvetica" panose="020B0604020202020204" pitchFamily="34" charset="0"/>
                <a:buChar char="•"/>
                <a:tabLst>
                  <a:tab pos="914400" algn="l"/>
                </a:tabLst>
              </a:pPr>
              <a:r>
                <a:rPr lang="en-US" dirty="0">
                  <a:effectLst/>
                  <a:latin typeface="Helvetica" panose="020B0604020202020204" pitchFamily="34" charset="0"/>
                  <a:ea typeface="Aptos" panose="020B0004020202020204" pitchFamily="34" charset="0"/>
                </a:rPr>
                <a:t>Keep your images proportionate. Right-click the picture box and go to “Size and Proportion.” Then make sure the scale height and scale width are the same percentages. This is very important on logos; however, images can look very distorted too. Best practice is to keep the image proportionate. </a:t>
              </a:r>
            </a:p>
          </p:txBody>
        </p:sp>
        <p:sp>
          <p:nvSpPr>
            <p:cNvPr id="14" name="Rectangle 75">
              <a:extLst>
                <a:ext uri="{FF2B5EF4-FFF2-40B4-BE49-F238E27FC236}">
                  <a16:creationId xmlns:a16="http://schemas.microsoft.com/office/drawing/2014/main" id="{8D12C7DC-C78F-0BF9-8AA9-D6D08516F168}"/>
                </a:ext>
              </a:extLst>
            </p:cNvPr>
            <p:cNvSpPr>
              <a:spLocks noChangeArrowheads="1"/>
            </p:cNvSpPr>
            <p:nvPr/>
          </p:nvSpPr>
          <p:spPr bwMode="auto">
            <a:xfrm>
              <a:off x="22168060" y="21535534"/>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Useful PowerPoint tools</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8216EA30-B787-2B5B-A4C7-9D4BA907397B}"/>
                </a:ext>
              </a:extLst>
            </p:cNvPr>
            <p:cNvSpPr/>
            <p:nvPr/>
          </p:nvSpPr>
          <p:spPr bwMode="auto">
            <a:xfrm>
              <a:off x="11605415" y="14549097"/>
              <a:ext cx="9765183" cy="9882038"/>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a:ln>
                  <a:noFill/>
                </a:ln>
                <a:solidFill>
                  <a:schemeClr val="tx1"/>
                </a:solidFill>
                <a:effectLst/>
                <a:latin typeface="Arial" charset="0"/>
              </a:endParaRPr>
            </a:p>
          </p:txBody>
        </p:sp>
        <p:sp>
          <p:nvSpPr>
            <p:cNvPr id="16" name="Rectangle 79">
              <a:extLst>
                <a:ext uri="{FF2B5EF4-FFF2-40B4-BE49-F238E27FC236}">
                  <a16:creationId xmlns:a16="http://schemas.microsoft.com/office/drawing/2014/main" id="{8B5523D3-EF10-29E2-13FA-6AF52BA0D799}"/>
                </a:ext>
              </a:extLst>
            </p:cNvPr>
            <p:cNvSpPr>
              <a:spLocks noChangeArrowheads="1"/>
            </p:cNvSpPr>
            <p:nvPr/>
          </p:nvSpPr>
          <p:spPr bwMode="auto">
            <a:xfrm>
              <a:off x="11902936" y="15853295"/>
              <a:ext cx="9259806" cy="6129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eaLnBrk="1" hangingPunct="1">
                <a:spcBef>
                  <a:spcPct val="25000"/>
                </a:spcBef>
                <a:buNone/>
              </a:pPr>
              <a:r>
                <a:rPr lang="en-US" altLang="en-US" b="1" dirty="0">
                  <a:solidFill>
                    <a:schemeClr val="bg1"/>
                  </a:solidFill>
                  <a:latin typeface="Helvetica" panose="020B0604020202020204" pitchFamily="34" charset="0"/>
                </a:rPr>
                <a:t>Don’t use text that is similar to its background color. </a:t>
              </a:r>
            </a:p>
            <a:p>
              <a:pPr eaLnBrk="1" hangingPunct="1">
                <a:spcBef>
                  <a:spcPct val="25000"/>
                </a:spcBef>
              </a:pPr>
              <a:r>
                <a:rPr lang="en-US" altLang="en-US" dirty="0">
                  <a:solidFill>
                    <a:schemeClr val="bg1"/>
                  </a:solidFill>
                  <a:latin typeface="Helvetica" panose="020B0604020202020204" pitchFamily="34" charset="0"/>
                </a:rPr>
                <a:t>25% of your audience could have some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color-blindness?</a:t>
              </a:r>
            </a:p>
            <a:p>
              <a:pPr eaLnBrk="1" hangingPunct="1">
                <a:spcBef>
                  <a:spcPct val="25000"/>
                </a:spcBef>
              </a:pPr>
              <a:r>
                <a:rPr lang="en-US" altLang="en-US" dirty="0">
                  <a:solidFill>
                    <a:schemeClr val="bg1"/>
                  </a:solidFill>
                  <a:latin typeface="Helvetica" panose="020B0604020202020204" pitchFamily="34" charset="0"/>
                </a:rPr>
                <a:t>Greens on reds, greens on orange, blues on red,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and blues on green are difficult to see. </a:t>
              </a:r>
            </a:p>
            <a:p>
              <a:pPr marL="0" indent="0" eaLnBrk="1" hangingPunct="1">
                <a:spcBef>
                  <a:spcPct val="25000"/>
                </a:spcBef>
                <a:buNone/>
              </a:pPr>
              <a:r>
                <a:rPr lang="en-US" altLang="en-US" b="1" dirty="0">
                  <a:solidFill>
                    <a:schemeClr val="bg1"/>
                  </a:solidFill>
                  <a:latin typeface="Helvetica" panose="020B0604020202020204" pitchFamily="34" charset="0"/>
                </a:rPr>
                <a:t>Take Note:</a:t>
              </a:r>
            </a:p>
            <a:p>
              <a:pPr eaLnBrk="1" hangingPunct="1">
                <a:spcBef>
                  <a:spcPct val="25000"/>
                </a:spcBef>
              </a:pPr>
              <a:r>
                <a:rPr lang="en-US" altLang="en-US" dirty="0">
                  <a:solidFill>
                    <a:schemeClr val="bg1"/>
                  </a:solidFill>
                  <a:latin typeface="Helvetica" panose="020B0604020202020204" pitchFamily="34" charset="0"/>
                </a:rPr>
                <a:t>Computer monitor colors are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NOT the same as colors on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your printed poster.</a:t>
              </a:r>
            </a:p>
            <a:p>
              <a:pPr eaLnBrk="1" hangingPunct="1">
                <a:spcBef>
                  <a:spcPct val="25000"/>
                </a:spcBef>
              </a:pPr>
              <a:r>
                <a:rPr lang="en-US" altLang="en-US" dirty="0">
                  <a:solidFill>
                    <a:schemeClr val="bg1"/>
                  </a:solidFill>
                  <a:latin typeface="Helvetica" panose="020B0604020202020204" pitchFamily="34" charset="0"/>
                </a:rPr>
                <a:t>This green box to the right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appears fluorescent on</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your screen, but it will print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darker and muted.</a:t>
              </a:r>
            </a:p>
          </p:txBody>
        </p:sp>
        <p:sp>
          <p:nvSpPr>
            <p:cNvPr id="17" name="Rectangle 78">
              <a:extLst>
                <a:ext uri="{FF2B5EF4-FFF2-40B4-BE49-F238E27FC236}">
                  <a16:creationId xmlns:a16="http://schemas.microsoft.com/office/drawing/2014/main" id="{7933C232-DCDB-DE4A-5505-BD1086AC672F}"/>
                </a:ext>
              </a:extLst>
            </p:cNvPr>
            <p:cNvSpPr>
              <a:spLocks noChangeArrowheads="1"/>
            </p:cNvSpPr>
            <p:nvPr/>
          </p:nvSpPr>
          <p:spPr bwMode="auto">
            <a:xfrm>
              <a:off x="11902936" y="14679517"/>
              <a:ext cx="7694769" cy="78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chemeClr val="bg1"/>
                  </a:solidFill>
                  <a:latin typeface="Helvetica" panose="020B0604020202020204" pitchFamily="34" charset="0"/>
                </a:rPr>
                <a:t>Keep in mind</a:t>
              </a:r>
            </a:p>
          </p:txBody>
        </p:sp>
        <p:sp>
          <p:nvSpPr>
            <p:cNvPr id="18" name="Rectangle 81">
              <a:extLst>
                <a:ext uri="{FF2B5EF4-FFF2-40B4-BE49-F238E27FC236}">
                  <a16:creationId xmlns:a16="http://schemas.microsoft.com/office/drawing/2014/main" id="{93A7B778-4C2B-2434-9015-8B7EA9402E5A}"/>
                </a:ext>
              </a:extLst>
            </p:cNvPr>
            <p:cNvSpPr>
              <a:spLocks noChangeArrowheads="1"/>
            </p:cNvSpPr>
            <p:nvPr/>
          </p:nvSpPr>
          <p:spPr bwMode="auto">
            <a:xfrm>
              <a:off x="11605415" y="4725759"/>
              <a:ext cx="9778768" cy="1109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Text</a:t>
              </a:r>
              <a:endParaRPr lang="en-US" altLang="en-US" sz="6000" b="1" dirty="0">
                <a:solidFill>
                  <a:srgbClr val="009A44"/>
                </a:solidFill>
                <a:latin typeface="Oswald" panose="02000303000000000000" pitchFamily="2" charset="0"/>
              </a:endParaRPr>
            </a:p>
          </p:txBody>
        </p:sp>
        <p:sp>
          <p:nvSpPr>
            <p:cNvPr id="19" name="Rectangle 91">
              <a:extLst>
                <a:ext uri="{FF2B5EF4-FFF2-40B4-BE49-F238E27FC236}">
                  <a16:creationId xmlns:a16="http://schemas.microsoft.com/office/drawing/2014/main" id="{C6B11F24-4921-4B86-696B-4A4695BCDEFA}"/>
                </a:ext>
              </a:extLst>
            </p:cNvPr>
            <p:cNvSpPr>
              <a:spLocks noChangeArrowheads="1"/>
            </p:cNvSpPr>
            <p:nvPr/>
          </p:nvSpPr>
          <p:spPr bwMode="auto">
            <a:xfrm>
              <a:off x="11605415" y="5767758"/>
              <a:ext cx="9778768" cy="6455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10000"/>
                </a:lnSpc>
                <a:spcBef>
                  <a:spcPts val="0"/>
                </a:spcBef>
                <a:spcAft>
                  <a:spcPts val="1000"/>
                </a:spcAft>
                <a:buNone/>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bullets or paragraph form. A combination breaks up the copy and makes the poster easier to read.</a:t>
              </a:r>
              <a:endPar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Headers: at least 45 pt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sans-serif font or serif font</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Sans-serif: Helvetica is requested; Arial is acceptable</a:t>
              </a:r>
            </a:p>
            <a:p>
              <a:pPr>
                <a:lnSpc>
                  <a:spcPct val="110000"/>
                </a:lnSpc>
                <a:spcBef>
                  <a:spcPts val="0"/>
                </a:spcBef>
                <a:spcAft>
                  <a:spcPts val="1000"/>
                </a:spcAft>
              </a:pPr>
              <a:r>
                <a:rPr lang="en-US" kern="100" dirty="0">
                  <a:effectLst/>
                  <a:latin typeface="Helvetica" panose="020B0604020202020204" pitchFamily="34" charset="0"/>
                  <a:ea typeface="Aptos" panose="020B0004020202020204" pitchFamily="34" charset="0"/>
                  <a:cs typeface="Times New Roman" panose="02020603050405020304" pitchFamily="18" charset="0"/>
                </a:rPr>
                <a:t>Body copy: at least 24 pt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sans-serif font</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Helvetica is requested; Arial is acceptable</a:t>
              </a:r>
            </a:p>
            <a:p>
              <a:pPr marR="0">
                <a:lnSpc>
                  <a:spcPct val="110000"/>
                </a:lnSpc>
                <a:spcBef>
                  <a:spcPts val="0"/>
                </a:spcBef>
                <a:spcAft>
                  <a:spcPts val="1000"/>
                </a:spcAft>
                <a:buFont typeface="Arial" panose="020B0604020202020204" pitchFamily="34" charset="0"/>
                <a:buChar char="•"/>
              </a:pPr>
              <a:r>
                <a:rPr lang="en-US" kern="100" dirty="0">
                  <a:latin typeface="Helvetica" panose="020B0604020202020204" pitchFamily="34" charset="0"/>
                  <a:ea typeface="Aptos" panose="020B0004020202020204" pitchFamily="34" charset="0"/>
                  <a:cs typeface="Times New Roman" panose="02020603050405020304" pitchFamily="18" charset="0"/>
                </a:rPr>
                <a:t>The same requirements apply to infographics and captions</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Shadow and outline text are difficult to read</a:t>
              </a:r>
            </a:p>
          </p:txBody>
        </p:sp>
        <p:sp>
          <p:nvSpPr>
            <p:cNvPr id="20" name="Rectangle 19">
              <a:extLst>
                <a:ext uri="{FF2B5EF4-FFF2-40B4-BE49-F238E27FC236}">
                  <a16:creationId xmlns:a16="http://schemas.microsoft.com/office/drawing/2014/main" id="{B5B27EB5-9385-382A-2AE1-6D1768F1D576}"/>
                </a:ext>
              </a:extLst>
            </p:cNvPr>
            <p:cNvSpPr/>
            <p:nvPr/>
          </p:nvSpPr>
          <p:spPr bwMode="auto">
            <a:xfrm>
              <a:off x="18198408" y="20560357"/>
              <a:ext cx="2528243" cy="2528243"/>
            </a:xfrm>
            <a:prstGeom prst="rect">
              <a:avLst/>
            </a:prstGeom>
            <a:solidFill>
              <a:srgbClr val="02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dirty="0">
                <a:ln>
                  <a:noFill/>
                </a:ln>
                <a:solidFill>
                  <a:schemeClr val="tx1"/>
                </a:solidFill>
                <a:effectLst/>
                <a:latin typeface="Arial" charset="0"/>
              </a:endParaRPr>
            </a:p>
          </p:txBody>
        </p:sp>
        <p:sp>
          <p:nvSpPr>
            <p:cNvPr id="21" name="Rectangle 90">
              <a:extLst>
                <a:ext uri="{FF2B5EF4-FFF2-40B4-BE49-F238E27FC236}">
                  <a16:creationId xmlns:a16="http://schemas.microsoft.com/office/drawing/2014/main" id="{E8E757AE-F1F7-CDC8-21F1-A939231FA768}"/>
                </a:ext>
              </a:extLst>
            </p:cNvPr>
            <p:cNvSpPr>
              <a:spLocks noChangeArrowheads="1"/>
            </p:cNvSpPr>
            <p:nvPr/>
          </p:nvSpPr>
          <p:spPr bwMode="auto">
            <a:xfrm>
              <a:off x="11605415" y="25957532"/>
              <a:ext cx="9778768" cy="3198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20" rIns="91440" bIns="45720"/>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Don’t position your text right next to the edge of the page</a:t>
              </a:r>
              <a:endParaRPr lang="en-US" kern="100" dirty="0">
                <a:effectLst/>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Your poster needs white space, and the text could get cut off.</a:t>
              </a:r>
            </a:p>
          </p:txBody>
        </p:sp>
        <p:sp>
          <p:nvSpPr>
            <p:cNvPr id="22" name="Rectangle 75">
              <a:extLst>
                <a:ext uri="{FF2B5EF4-FFF2-40B4-BE49-F238E27FC236}">
                  <a16:creationId xmlns:a16="http://schemas.microsoft.com/office/drawing/2014/main" id="{0686D641-CA67-3D50-C922-1EC4FE7BF8DA}"/>
                </a:ext>
              </a:extLst>
            </p:cNvPr>
            <p:cNvSpPr>
              <a:spLocks noChangeArrowheads="1"/>
            </p:cNvSpPr>
            <p:nvPr/>
          </p:nvSpPr>
          <p:spPr bwMode="auto">
            <a:xfrm>
              <a:off x="11605415" y="24870878"/>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Things to watch for</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bwMode="auto">
          <a:xfrm>
            <a:off x="0" y="0"/>
            <a:ext cx="43891200" cy="5029200"/>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5068888"/>
            <a:endParaRPr lang="en-US" sz="10000">
              <a:latin typeface="Arial" charset="0"/>
            </a:endParaRPr>
          </a:p>
        </p:txBody>
      </p:sp>
      <p:sp>
        <p:nvSpPr>
          <p:cNvPr id="5" name="Rectangle 74">
            <a:extLst>
              <a:ext uri="{FF2B5EF4-FFF2-40B4-BE49-F238E27FC236}">
                <a16:creationId xmlns:a16="http://schemas.microsoft.com/office/drawing/2014/main" id="{A399C05F-E314-3075-F9F0-998344BA6BD1}"/>
              </a:ext>
            </a:extLst>
          </p:cNvPr>
          <p:cNvSpPr>
            <a:spLocks noChangeArrowheads="1"/>
          </p:cNvSpPr>
          <p:nvPr/>
        </p:nvSpPr>
        <p:spPr bwMode="auto">
          <a:xfrm>
            <a:off x="839787" y="381000"/>
            <a:ext cx="41148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10000" b="1" dirty="0">
                <a:solidFill>
                  <a:schemeClr val="bg1"/>
                </a:solidFill>
                <a:latin typeface="Helvetica "/>
              </a:rPr>
              <a:t>Please read this useful information: Template for 56x41 Poster</a:t>
            </a:r>
            <a:br>
              <a:rPr lang="en-US" altLang="en-US" sz="10000" b="1" dirty="0">
                <a:solidFill>
                  <a:schemeClr val="bg1"/>
                </a:solidFill>
                <a:latin typeface="Goudy Old Style" panose="02020502050305020303" pitchFamily="18" charset="0"/>
              </a:rPr>
            </a:br>
            <a:endParaRPr lang="en-US" altLang="en-US" sz="2000" b="1" dirty="0">
              <a:solidFill>
                <a:schemeClr val="bg1"/>
              </a:solidFill>
              <a:latin typeface="Goudy Old Style" panose="02020502050305020303" pitchFamily="18" charset="0"/>
            </a:endParaRPr>
          </a:p>
          <a:p>
            <a:pPr eaLnBrk="1" hangingPunct="1">
              <a:spcBef>
                <a:spcPct val="0"/>
              </a:spcBef>
              <a:buNone/>
            </a:pPr>
            <a:r>
              <a:rPr lang="en-US" sz="7200" b="1" kern="100" dirty="0">
                <a:solidFill>
                  <a:schemeClr val="bg1"/>
                </a:solidFill>
                <a:effectLst/>
                <a:latin typeface="Helvetica" panose="020B0604020202020204" pitchFamily="34" charset="0"/>
                <a:ea typeface="Aptos" panose="020B0004020202020204" pitchFamily="34" charset="0"/>
                <a:cs typeface="Times New Roman" panose="02020603050405020304" pitchFamily="18" charset="0"/>
              </a:rPr>
              <a:t>Contact: </a:t>
            </a:r>
            <a:r>
              <a:rPr lang="en-US" sz="7200" kern="100" dirty="0">
                <a:solidFill>
                  <a:schemeClr val="bg1"/>
                </a:solidFill>
                <a:effectLst/>
                <a:latin typeface="Helvetica" panose="020B0604020202020204" pitchFamily="34" charset="0"/>
                <a:ea typeface="Aptos" panose="020B0004020202020204" pitchFamily="34" charset="0"/>
                <a:cs typeface="Times New Roman" panose="02020603050405020304" pitchFamily="18" charset="0"/>
              </a:rPr>
              <a:t>John Lee (701.777.3204); Laura Stutrud (701.777.3206)</a:t>
            </a:r>
          </a:p>
          <a:p>
            <a:pPr eaLnBrk="1" hangingPunct="1">
              <a:spcBef>
                <a:spcPct val="0"/>
              </a:spcBef>
              <a:buNone/>
            </a:pPr>
            <a:r>
              <a:rPr lang="en-US" sz="7200" kern="100" dirty="0">
                <a:solidFill>
                  <a:schemeClr val="bg1"/>
                </a:solidFill>
                <a:latin typeface="Helvetica" panose="020B0604020202020204" pitchFamily="34" charset="0"/>
                <a:ea typeface="Aptos" panose="020B0004020202020204" pitchFamily="34" charset="0"/>
                <a:cs typeface="Times New Roman" panose="02020603050405020304" pitchFamily="18" charset="0"/>
              </a:rPr>
              <a:t>UNDsmhsgraphics@UND.edu</a:t>
            </a:r>
            <a:endParaRPr lang="en-US" sz="7200" kern="100" dirty="0">
              <a:solidFill>
                <a:schemeClr val="bg1"/>
              </a:solidFill>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6" name="Rectangle 88">
            <a:extLst>
              <a:ext uri="{FF2B5EF4-FFF2-40B4-BE49-F238E27FC236}">
                <a16:creationId xmlns:a16="http://schemas.microsoft.com/office/drawing/2014/main" id="{CA71EB73-8831-843C-F3C7-FD86BD1B6236}"/>
              </a:ext>
            </a:extLst>
          </p:cNvPr>
          <p:cNvSpPr>
            <a:spLocks noChangeArrowheads="1"/>
          </p:cNvSpPr>
          <p:nvPr/>
        </p:nvSpPr>
        <p:spPr bwMode="auto">
          <a:xfrm>
            <a:off x="22168060" y="6453558"/>
            <a:ext cx="9781485" cy="1449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There are 3 layout designs currently available in this template. The logo is located at the top or bottom of the slide. </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 normal view, right click on the thumbnail of the slide to change its layout.</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Layout is also a drop-down menu on the home tab</a:t>
            </a: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lvl="1" eaLnBrk="1" hangingPunct="1">
              <a:lnSpc>
                <a:spcPct val="110000"/>
              </a:lnSpc>
              <a:spcBef>
                <a:spcPts val="0"/>
              </a:spcBef>
              <a:spcAft>
                <a:spcPts val="1000"/>
              </a:spcAft>
            </a:pPr>
            <a:endParaRPr lang="en-US" altLang="en-US"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dirty="0">
              <a:solidFill>
                <a:srgbClr val="000000"/>
              </a:solidFill>
              <a:latin typeface="Helvetica" panose="020B0604020202020204" pitchFamily="34" charset="0"/>
            </a:endParaRPr>
          </a:p>
          <a:p>
            <a:pPr marL="457200" lvl="1" indent="0" eaLnBrk="1" hangingPunct="1">
              <a:lnSpc>
                <a:spcPct val="110000"/>
              </a:lnSpc>
              <a:spcBef>
                <a:spcPts val="0"/>
              </a:spcBef>
              <a:spcAft>
                <a:spcPts val="1000"/>
              </a:spcAft>
              <a:buNone/>
            </a:pPr>
            <a:endParaRPr lang="en-US" altLang="en-US" dirty="0">
              <a:solidFill>
                <a:srgbClr val="000000"/>
              </a:solidFill>
              <a:latin typeface="Helvetica" panose="020B0604020202020204" pitchFamily="34" charset="0"/>
            </a:endParaRP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 normal view, right click on the thumbnail of the slide to change its layout (see image)</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a sans-serif font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Hover over “layout” in the list</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Click on the desired option</a:t>
            </a:r>
          </a:p>
          <a:p>
            <a:pPr marL="857250" lvl="2" indent="-457200">
              <a:lnSpc>
                <a:spcPct val="110000"/>
              </a:lnSpc>
              <a:spcBef>
                <a:spcPts val="0"/>
              </a:spcBef>
              <a:spcAft>
                <a:spcPts val="1000"/>
              </a:spcAft>
              <a:buFont typeface="Helvetica" panose="020B0604020202020204" pitchFamily="34" charset="0"/>
              <a:buChar char="–"/>
            </a:pPr>
            <a:r>
              <a:rPr lang="en-US" altLang="en-US" dirty="0">
                <a:solidFill>
                  <a:srgbClr val="000000"/>
                </a:solidFill>
                <a:latin typeface="Helvetica" panose="020B0604020202020204" pitchFamily="34" charset="0"/>
              </a:rPr>
              <a:t>Follow instructions to use a branded template</a:t>
            </a:r>
          </a:p>
        </p:txBody>
      </p:sp>
      <p:sp>
        <p:nvSpPr>
          <p:cNvPr id="7" name="Rectangle 90">
            <a:extLst>
              <a:ext uri="{FF2B5EF4-FFF2-40B4-BE49-F238E27FC236}">
                <a16:creationId xmlns:a16="http://schemas.microsoft.com/office/drawing/2014/main" id="{15EF8112-402A-FD62-64B9-C4333447C272}"/>
              </a:ext>
            </a:extLst>
          </p:cNvPr>
          <p:cNvSpPr>
            <a:spLocks noChangeArrowheads="1"/>
          </p:cNvSpPr>
          <p:nvPr/>
        </p:nvSpPr>
        <p:spPr bwMode="auto">
          <a:xfrm>
            <a:off x="1048203" y="6453559"/>
            <a:ext cx="9778768" cy="3198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If you have questions about designing or submitting your poster, contact John Lee (701.777.3204) or </a:t>
            </a:r>
            <a:br>
              <a:rPr lang="en-US" altLang="en-US" dirty="0">
                <a:solidFill>
                  <a:srgbClr val="000000"/>
                </a:solidFill>
                <a:latin typeface="Helvetica" panose="020B0604020202020204" pitchFamily="34" charset="0"/>
              </a:rPr>
            </a:br>
            <a:r>
              <a:rPr lang="en-US" altLang="en-US" dirty="0">
                <a:solidFill>
                  <a:srgbClr val="000000"/>
                </a:solidFill>
                <a:latin typeface="Helvetica" panose="020B0604020202020204" pitchFamily="34" charset="0"/>
              </a:rPr>
              <a:t>Laura Stutrud (701.777.3206)</a:t>
            </a:r>
          </a:p>
          <a:p>
            <a:pPr eaLnBrk="1" hangingPunct="1">
              <a:lnSpc>
                <a:spcPct val="110000"/>
              </a:lnSpc>
              <a:spcBef>
                <a:spcPts val="0"/>
              </a:spcBef>
              <a:spcAft>
                <a:spcPts val="1000"/>
              </a:spcAft>
              <a:buClr>
                <a:schemeClr val="tx1"/>
              </a:buClr>
            </a:pPr>
            <a:r>
              <a:rPr lang="en-US" altLang="en-US" dirty="0">
                <a:solidFill>
                  <a:srgbClr val="009A44"/>
                </a:solidFill>
                <a:latin typeface="Helvetica" panose="020B0604020202020204" pitchFamily="34" charset="0"/>
                <a:hlinkClick r:id="rId2">
                  <a:extLst>
                    <a:ext uri="{A12FA001-AC4F-418D-AE19-62706E023703}">
                      <ahyp:hlinkClr xmlns:ahyp="http://schemas.microsoft.com/office/drawing/2018/hyperlinkcolor" val="tx"/>
                    </a:ext>
                  </a:extLst>
                </a:hlinkClick>
              </a:rPr>
              <a:t>UNDsmhsgraphics@UND.edu</a:t>
            </a:r>
            <a:endParaRPr lang="en-US" altLang="en-US" dirty="0">
              <a:solidFill>
                <a:srgbClr val="009A44"/>
              </a:solidFill>
              <a:latin typeface="Helvetica" panose="020B0604020202020204" pitchFamily="34" charset="0"/>
            </a:endParaRP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Information on branding: </a:t>
            </a:r>
            <a:r>
              <a:rPr lang="en-US" altLang="en-US" dirty="0">
                <a:solidFill>
                  <a:srgbClr val="009A44"/>
                </a:solidFill>
                <a:latin typeface="Helvetica" panose="020B0604020202020204" pitchFamily="34" charset="0"/>
              </a:rPr>
              <a:t>UND.edu/brand</a:t>
            </a:r>
          </a:p>
        </p:txBody>
      </p:sp>
      <p:sp>
        <p:nvSpPr>
          <p:cNvPr id="8" name="Rectangle 93">
            <a:extLst>
              <a:ext uri="{FF2B5EF4-FFF2-40B4-BE49-F238E27FC236}">
                <a16:creationId xmlns:a16="http://schemas.microsoft.com/office/drawing/2014/main" id="{229343FC-4B43-70CB-9E11-3F73CD7EB135}"/>
              </a:ext>
            </a:extLst>
          </p:cNvPr>
          <p:cNvSpPr>
            <a:spLocks noChangeArrowheads="1"/>
          </p:cNvSpPr>
          <p:nvPr/>
        </p:nvSpPr>
        <p:spPr bwMode="auto">
          <a:xfrm>
            <a:off x="32729348" y="6453558"/>
            <a:ext cx="9778768" cy="25017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Please allow a minimum of three days for poster printing. </a:t>
            </a:r>
            <a:r>
              <a:rPr lang="en-US" kern="100" dirty="0">
                <a:effectLst/>
                <a:latin typeface="Helvetica" panose="020B0604020202020204" pitchFamily="34" charset="0"/>
                <a:ea typeface="Aptos" panose="020B0004020202020204" pitchFamily="34" charset="0"/>
                <a:cs typeface="Times New Roman" panose="02020603050405020304" pitchFamily="18" charset="0"/>
              </a:rPr>
              <a:t>Information Resources requires more than three days printing time for events with several posters.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Technology Resources prints posters only for UND SMHS business. Faculty, staff and students are allowed one poster/event.</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Submit your poster as a PDF file. Check the size on the pdf to make sure it is the size you want printed. You can do this by dragging your mouse to the lower left corner of your pdf file. We can enlarge or shrink a poster proportionately.</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PowerPoint files can appear differently when opened on different computers so we can only print PDF files. </a:t>
            </a:r>
          </a:p>
          <a:p>
            <a:pPr>
              <a:lnSpc>
                <a:spcPct val="110000"/>
              </a:lnSpc>
              <a:spcBef>
                <a:spcPts val="0"/>
              </a:spcBef>
              <a:spcAft>
                <a:spcPts val="1000"/>
              </a:spcAft>
              <a:buFont typeface="Arial" panose="020B0604020202020204" pitchFamily="34" charset="0"/>
              <a:buChar char="•"/>
            </a:pPr>
            <a:r>
              <a:rPr lang="en-US" dirty="0">
                <a:effectLst/>
                <a:latin typeface="Helvetica" panose="020B0604020202020204" pitchFamily="34" charset="0"/>
                <a:ea typeface="Aptos" panose="020B0004020202020204" pitchFamily="34" charset="0"/>
              </a:rPr>
              <a:t>Our paper rolls are 42” wide. Because of this, one dimension of your poster must be 42” or less. Best practice is to set up your poster the size you want it printed to fit on the boards at your event.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About ¼” on top and bottom of the roll cannot be printed on due to paper grip. </a:t>
            </a:r>
            <a:r>
              <a:rPr lang="en-US" kern="100" dirty="0">
                <a:latin typeface="Helvetica" panose="020B0604020202020204" pitchFamily="34" charset="0"/>
                <a:ea typeface="Aptos" panose="020B0004020202020204" pitchFamily="34" charset="0"/>
                <a:cs typeface="Times New Roman" panose="02020603050405020304" pitchFamily="18" charset="0"/>
              </a:rPr>
              <a:t>Even though the paper is 42”-wide, only about 41.5” can be printed on.</a:t>
            </a:r>
            <a:endParaRPr lang="en-US" b="1" kern="100" dirty="0">
              <a:effectLst/>
              <a:latin typeface="Helvetica" panose="020B0604020202020204" pitchFamily="34" charset="0"/>
              <a:ea typeface="Aptos" panose="020B0004020202020204" pitchFamily="34" charset="0"/>
              <a:cs typeface="Times New Roman" panose="02020603050405020304" pitchFamily="18" charset="0"/>
            </a:endParaRPr>
          </a:p>
          <a:p>
            <a:pPr marL="0" indent="0">
              <a:lnSpc>
                <a:spcPct val="110000"/>
              </a:lnSpc>
              <a:spcBef>
                <a:spcPts val="0"/>
              </a:spcBef>
              <a:spcAft>
                <a:spcPts val="1000"/>
              </a:spcAft>
              <a:buNone/>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Let the graphics team know:</a:t>
            </a:r>
            <a:endParaRPr lang="en-US" kern="100" dirty="0">
              <a:effectLst/>
              <a:latin typeface="Helvetica" panose="020B0604020202020204" pitchFamily="34" charset="0"/>
              <a:ea typeface="Aptos" panose="020B0004020202020204" pitchFamily="34" charset="0"/>
              <a:cs typeface="Times New Roman" panose="02020603050405020304" pitchFamily="18" charset="0"/>
            </a:endParaRP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What printing method do you want?</a:t>
            </a:r>
          </a:p>
          <a:p>
            <a:pPr marL="519113" lvl="1" indent="0">
              <a:lnSpc>
                <a:spcPct val="110000"/>
              </a:lnSpc>
              <a:spcBef>
                <a:spcPts val="0"/>
              </a:spcBef>
              <a:spcAft>
                <a:spcPts val="1000"/>
              </a:spcAft>
              <a:buNone/>
            </a:pPr>
            <a:r>
              <a:rPr lang="en-US" kern="100" dirty="0">
                <a:latin typeface="Helvetica" panose="020B0604020202020204" pitchFamily="34" charset="0"/>
                <a:ea typeface="Aptos" panose="020B0004020202020204" pitchFamily="34" charset="0"/>
                <a:cs typeface="Times New Roman" panose="02020603050405020304" pitchFamily="18" charset="0"/>
              </a:rPr>
              <a:t>Posters can be printed on regular paper or acid-free polypropylene</a:t>
            </a:r>
          </a:p>
          <a:p>
            <a:pPr lvl="2" indent="-457200">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Regular paper – green option</a:t>
            </a:r>
            <a:endParaRPr lang="en-US" b="1"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one-time use</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environmentally friendly/recyclable</a:t>
            </a:r>
          </a:p>
          <a:p>
            <a:pPr lvl="2" indent="-457200">
              <a:lnSpc>
                <a:spcPct val="110000"/>
              </a:lnSpc>
              <a:spcBef>
                <a:spcPts val="0"/>
              </a:spcBef>
              <a:spcAft>
                <a:spcPts val="1000"/>
              </a:spcAft>
              <a:buFont typeface="Arial" panose="020B0604020202020204" pitchFamily="34" charset="0"/>
              <a:buChar char="•"/>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Polypropylene – archival option </a:t>
            </a: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multi-event or displaying poster following event</a:t>
            </a:r>
          </a:p>
          <a:p>
            <a:pPr lvl="3"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cannot be recycled</a:t>
            </a: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Save your poster in this format:</a:t>
            </a:r>
            <a:r>
              <a:rPr lang="en-US" kern="100" dirty="0">
                <a:effectLst/>
                <a:latin typeface="Helvetica" panose="020B0604020202020204" pitchFamily="34" charset="0"/>
                <a:ea typeface="Aptos" panose="020B0004020202020204" pitchFamily="34" charset="0"/>
                <a:cs typeface="Times New Roman" panose="02020603050405020304" pitchFamily="18" charset="0"/>
              </a:rPr>
              <a:t> </a:t>
            </a:r>
            <a:r>
              <a:rPr lang="en-US" kern="100" dirty="0" err="1">
                <a:effectLst/>
                <a:latin typeface="Helvetica" panose="020B0604020202020204" pitchFamily="34" charset="0"/>
                <a:ea typeface="Aptos" panose="020B0004020202020204" pitchFamily="34" charset="0"/>
                <a:cs typeface="Times New Roman" panose="02020603050405020304" pitchFamily="18" charset="0"/>
              </a:rPr>
              <a:t>lastname_firstname_event_poly</a:t>
            </a:r>
            <a:r>
              <a:rPr lang="en-US" kern="100" dirty="0">
                <a:effectLst/>
                <a:latin typeface="Helvetica" panose="020B0604020202020204" pitchFamily="34" charset="0"/>
                <a:ea typeface="Aptos" panose="020B0004020202020204" pitchFamily="34" charset="0"/>
                <a:cs typeface="Times New Roman" panose="02020603050405020304" pitchFamily="18" charset="0"/>
              </a:rPr>
              <a:t>/regular.pdf</a:t>
            </a:r>
          </a:p>
          <a:p>
            <a:pPr marR="0" lvl="1">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either poly or regular in the title so we know which method you want</a:t>
            </a:r>
          </a:p>
          <a:p>
            <a:pPr marL="514350" marR="0" lvl="0" indent="-514350">
              <a:lnSpc>
                <a:spcPct val="110000"/>
              </a:lnSpc>
              <a:spcBef>
                <a:spcPts val="0"/>
              </a:spcBef>
              <a:spcAft>
                <a:spcPts val="1000"/>
              </a:spcAft>
              <a:buFont typeface="+mj-lt"/>
              <a:buAutoNum type="arabicPeriod"/>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Send a pdf of your poster to: </a:t>
            </a:r>
            <a:r>
              <a:rPr lang="en-US" b="1" u="sng"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UNDsmhsgraphics@UND.edu</a:t>
            </a:r>
            <a:endParaRPr lang="en-US"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9" name="Content Placeholder 4" descr="Right clicking on a thumbnail, various options appear including &quot;Layout.&quot; While hovering over layout, the various designs appear." title="Multiple Layouts">
            <a:extLst>
              <a:ext uri="{FF2B5EF4-FFF2-40B4-BE49-F238E27FC236}">
                <a16:creationId xmlns:a16="http://schemas.microsoft.com/office/drawing/2014/main" id="{C0474C40-1B54-61EF-A849-A464AE410D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62491" y="12845008"/>
            <a:ext cx="9384337" cy="5198117"/>
          </a:xfrm>
          <a:prstGeom prst="rect">
            <a:avLst/>
          </a:prstGeom>
        </p:spPr>
      </p:pic>
      <p:sp>
        <p:nvSpPr>
          <p:cNvPr id="10" name="Rectangle 75">
            <a:extLst>
              <a:ext uri="{FF2B5EF4-FFF2-40B4-BE49-F238E27FC236}">
                <a16:creationId xmlns:a16="http://schemas.microsoft.com/office/drawing/2014/main" id="{015D3544-675F-7959-5DDB-C0DD01694E4B}"/>
              </a:ext>
            </a:extLst>
          </p:cNvPr>
          <p:cNvSpPr>
            <a:spLocks noChangeArrowheads="1"/>
          </p:cNvSpPr>
          <p:nvPr/>
        </p:nvSpPr>
        <p:spPr bwMode="auto">
          <a:xfrm>
            <a:off x="1048203" y="5410200"/>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Contact information</a:t>
            </a:r>
          </a:p>
        </p:txBody>
      </p:sp>
      <p:sp>
        <p:nvSpPr>
          <p:cNvPr id="11" name="Rectangle 85">
            <a:extLst>
              <a:ext uri="{FF2B5EF4-FFF2-40B4-BE49-F238E27FC236}">
                <a16:creationId xmlns:a16="http://schemas.microsoft.com/office/drawing/2014/main" id="{761897A6-BD11-35BE-290D-F9BF7A5B6DFA}"/>
              </a:ext>
            </a:extLst>
          </p:cNvPr>
          <p:cNvSpPr>
            <a:spLocks noChangeArrowheads="1"/>
          </p:cNvSpPr>
          <p:nvPr/>
        </p:nvSpPr>
        <p:spPr bwMode="auto">
          <a:xfrm>
            <a:off x="32729348" y="5410200"/>
            <a:ext cx="9781485" cy="110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Send poster to print</a:t>
            </a:r>
          </a:p>
        </p:txBody>
      </p:sp>
      <p:sp>
        <p:nvSpPr>
          <p:cNvPr id="12" name="Rectangle 87">
            <a:extLst>
              <a:ext uri="{FF2B5EF4-FFF2-40B4-BE49-F238E27FC236}">
                <a16:creationId xmlns:a16="http://schemas.microsoft.com/office/drawing/2014/main" id="{5803FAAA-8534-B825-94C0-BBB1B72ACE79}"/>
              </a:ext>
            </a:extLst>
          </p:cNvPr>
          <p:cNvSpPr>
            <a:spLocks noChangeArrowheads="1"/>
          </p:cNvSpPr>
          <p:nvPr/>
        </p:nvSpPr>
        <p:spPr bwMode="auto">
          <a:xfrm>
            <a:off x="22168060" y="5410200"/>
            <a:ext cx="9778768" cy="110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Multiple layouts</a:t>
            </a:r>
          </a:p>
        </p:txBody>
      </p:sp>
      <p:sp>
        <p:nvSpPr>
          <p:cNvPr id="13" name="Rectangle 90">
            <a:extLst>
              <a:ext uri="{FF2B5EF4-FFF2-40B4-BE49-F238E27FC236}">
                <a16:creationId xmlns:a16="http://schemas.microsoft.com/office/drawing/2014/main" id="{4D259792-261E-2FED-43FE-387E6B71ED07}"/>
              </a:ext>
            </a:extLst>
          </p:cNvPr>
          <p:cNvSpPr>
            <a:spLocks noChangeArrowheads="1"/>
          </p:cNvSpPr>
          <p:nvPr/>
        </p:nvSpPr>
        <p:spPr bwMode="auto">
          <a:xfrm>
            <a:off x="1046845" y="11248681"/>
            <a:ext cx="9778768" cy="15392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from one of  the slides or layouts (See Multiple layouts section on this poster). Delete the additional slides so you only have one slide on your PowerPoint</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Divide your page into 3 to 4 columns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boxes to emphasize data/results or important features</a:t>
            </a: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only one UND SMHS LOGO on your poster </a:t>
            </a:r>
          </a:p>
          <a:p>
            <a:pPr>
              <a:lnSpc>
                <a:spcPct val="110000"/>
              </a:lnSpc>
              <a:spcBef>
                <a:spcPts val="0"/>
              </a:spcBef>
              <a:spcAft>
                <a:spcPts val="1000"/>
              </a:spcAft>
              <a:buFont typeface="Arial" panose="020B0604020202020204" pitchFamily="34" charset="0"/>
              <a:buChar char="•"/>
            </a:pPr>
            <a:r>
              <a:rPr lang="en-US" dirty="0">
                <a:effectLst/>
                <a:latin typeface="Helvetica "/>
              </a:rPr>
              <a:t>Insert images rather than copying/pasting them. Do this using the PowerPoint "Insert" tab above and select the "Pictures" button.</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Printing problems can happen when images are copy and pasted into PowerPoint.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Pictures from the web will usually be low quality and look pixelated.</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Pictures online also belong to someone else. Ask permission if you need to use them. </a:t>
            </a:r>
          </a:p>
          <a:p>
            <a:pPr marL="457200" lvl="1" indent="-457200">
              <a:lnSpc>
                <a:spcPct val="110000"/>
              </a:lnSpc>
              <a:spcBef>
                <a:spcPts val="0"/>
              </a:spcBef>
              <a:spcAft>
                <a:spcPts val="1000"/>
              </a:spcAft>
              <a:buFont typeface="Arial"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Do not adjust the master page. The arrows are proportioned to UND branding requirements. The colors are official UND colors. </a:t>
            </a:r>
            <a:r>
              <a:rPr lang="en-US"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(to use UND green in other areas, look under More Colors and use the following RGB code: UND Green=RGB 0/154/68 or use this code for web purposes: 009a44)</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Text should be fairly large with a lot of contrast.</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Black on white or white on black has the most contrast and is easiest to read.</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Text can be in color or be placed over color, but</a:t>
            </a:r>
            <a:br>
              <a:rPr lang="en-US" altLang="en-US" dirty="0">
                <a:solidFill>
                  <a:srgbClr val="000000"/>
                </a:solidFill>
                <a:latin typeface="Helvetica" panose="020B0604020202020204" pitchFamily="34" charset="0"/>
              </a:rPr>
            </a:br>
            <a:r>
              <a:rPr lang="en-US" altLang="en-US" dirty="0">
                <a:solidFill>
                  <a:srgbClr val="000000"/>
                </a:solidFill>
                <a:latin typeface="Helvetica" panose="020B0604020202020204" pitchFamily="34" charset="0"/>
              </a:rPr>
              <a:t>b</a:t>
            </a:r>
            <a:r>
              <a:rPr lang="en-US" kern="100" dirty="0">
                <a:effectLst/>
                <a:latin typeface="Helvetica" panose="020B0604020202020204" pitchFamily="34" charset="0"/>
                <a:ea typeface="Aptos" panose="020B0004020202020204" pitchFamily="34" charset="0"/>
                <a:cs typeface="Times New Roman" panose="02020603050405020304" pitchFamily="18" charset="0"/>
              </a:rPr>
              <a:t>rowse and </a:t>
            </a:r>
            <a:r>
              <a:rPr lang="en-US" b="1" kern="100" dirty="0">
                <a:effectLst/>
                <a:latin typeface="Helvetica" panose="020B0604020202020204" pitchFamily="34" charset="0"/>
                <a:ea typeface="Aptos" panose="020B0004020202020204" pitchFamily="34" charset="0"/>
                <a:cs typeface="Times New Roman" panose="02020603050405020304" pitchFamily="18" charset="0"/>
              </a:rPr>
              <a:t>insert</a:t>
            </a:r>
            <a:r>
              <a:rPr lang="en-US" kern="100" dirty="0">
                <a:effectLst/>
                <a:latin typeface="Helvetica" panose="020B0604020202020204" pitchFamily="34" charset="0"/>
                <a:ea typeface="Aptos" panose="020B0004020202020204" pitchFamily="34" charset="0"/>
                <a:cs typeface="Times New Roman" panose="02020603050405020304" pitchFamily="18" charset="0"/>
              </a:rPr>
              <a:t> rather than copy/paste images</a:t>
            </a:r>
          </a:p>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The last slide on this presentation has information about Universal Design for Learning</a:t>
            </a:r>
          </a:p>
        </p:txBody>
      </p:sp>
      <p:sp>
        <p:nvSpPr>
          <p:cNvPr id="14" name="Rectangle 75">
            <a:extLst>
              <a:ext uri="{FF2B5EF4-FFF2-40B4-BE49-F238E27FC236}">
                <a16:creationId xmlns:a16="http://schemas.microsoft.com/office/drawing/2014/main" id="{EDFA02FD-BDA1-C3E4-3DFD-52959B1AC332}"/>
              </a:ext>
            </a:extLst>
          </p:cNvPr>
          <p:cNvSpPr>
            <a:spLocks noChangeArrowheads="1"/>
          </p:cNvSpPr>
          <p:nvPr/>
        </p:nvSpPr>
        <p:spPr bwMode="auto">
          <a:xfrm>
            <a:off x="1046845" y="10224521"/>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Building your poster</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5" name="Rectangle 90">
            <a:extLst>
              <a:ext uri="{FF2B5EF4-FFF2-40B4-BE49-F238E27FC236}">
                <a16:creationId xmlns:a16="http://schemas.microsoft.com/office/drawing/2014/main" id="{A3F279FE-00DE-9A93-1500-30C309650A5B}"/>
              </a:ext>
            </a:extLst>
          </p:cNvPr>
          <p:cNvSpPr>
            <a:spLocks noChangeArrowheads="1"/>
          </p:cNvSpPr>
          <p:nvPr/>
        </p:nvSpPr>
        <p:spPr bwMode="auto">
          <a:xfrm>
            <a:off x="22168060" y="23245495"/>
            <a:ext cx="9778768" cy="7759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Align</a:t>
            </a:r>
            <a:r>
              <a:rPr lang="en-US" kern="100" dirty="0">
                <a:effectLst/>
                <a:latin typeface="Helvetica" panose="020B0604020202020204" pitchFamily="34" charset="0"/>
                <a:ea typeface="Aptos" panose="020B0004020202020204" pitchFamily="34" charset="0"/>
                <a:cs typeface="Times New Roman" panose="02020603050405020304" pitchFamily="18" charset="0"/>
              </a:rPr>
              <a:t>: Keep columns and information organized</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b="1" kern="100" dirty="0">
                <a:effectLst/>
                <a:latin typeface="Helvetica" panose="020B0604020202020204" pitchFamily="34" charset="0"/>
                <a:ea typeface="Aptos" panose="020B0004020202020204" pitchFamily="34" charset="0"/>
                <a:cs typeface="Times New Roman" panose="02020603050405020304" pitchFamily="18" charset="0"/>
              </a:rPr>
              <a:t>Transparency</a:t>
            </a:r>
            <a:r>
              <a:rPr lang="en-US" kern="100" dirty="0">
                <a:effectLst/>
                <a:latin typeface="Helvetica" panose="020B0604020202020204" pitchFamily="34" charset="0"/>
                <a:ea typeface="Aptos" panose="020B0004020202020204" pitchFamily="34" charset="0"/>
                <a:cs typeface="Times New Roman" panose="02020603050405020304" pitchFamily="18" charset="0"/>
              </a:rPr>
              <a:t>: knock-out the background of logos and images.</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Gradient and reverse backgrounds distract from pertinent information. It is difficult to read text over them. Gradient backgrounds often cause printing problems. Use these elements sparingly and carefully.</a:t>
            </a:r>
          </a:p>
          <a:p>
            <a:pPr marL="465138" marR="0" lvl="1" indent="-465138">
              <a:lnSpc>
                <a:spcPct val="110000"/>
              </a:lnSpc>
              <a:spcBef>
                <a:spcPts val="0"/>
              </a:spcBef>
              <a:spcAft>
                <a:spcPts val="1000"/>
              </a:spcAft>
              <a:buFont typeface="Helvetica" panose="020B0604020202020204" pitchFamily="34" charset="0"/>
              <a:buChar char="•"/>
              <a:tabLst>
                <a:tab pos="914400" algn="l"/>
              </a:tabLst>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infographics and pictures.</a:t>
            </a:r>
          </a:p>
          <a:p>
            <a:pPr marL="465138" lvl="1" indent="-465138">
              <a:lnSpc>
                <a:spcPct val="110000"/>
              </a:lnSpc>
              <a:spcBef>
                <a:spcPts val="0"/>
              </a:spcBef>
              <a:spcAft>
                <a:spcPts val="1000"/>
              </a:spcAft>
              <a:buFont typeface="Helvetica" panose="020B0604020202020204" pitchFamily="34" charset="0"/>
              <a:buChar char="•"/>
              <a:tabLst>
                <a:tab pos="914400" algn="l"/>
              </a:tabLst>
            </a:pPr>
            <a:r>
              <a:rPr lang="en-US" dirty="0">
                <a:effectLst/>
                <a:latin typeface="Helvetica" panose="020B0604020202020204" pitchFamily="34" charset="0"/>
                <a:ea typeface="Aptos" panose="020B0004020202020204" pitchFamily="34" charset="0"/>
              </a:rPr>
              <a:t>Keep your images proportionate. Right-click the picture box and go to “Size and Proportion.” Then make sure the scale height and scale width are the same percentages. This is very important on logos; however, images can look very distorted too. Best practice is to keep the image proportionate. </a:t>
            </a:r>
          </a:p>
        </p:txBody>
      </p:sp>
      <p:sp>
        <p:nvSpPr>
          <p:cNvPr id="16" name="Rectangle 75">
            <a:extLst>
              <a:ext uri="{FF2B5EF4-FFF2-40B4-BE49-F238E27FC236}">
                <a16:creationId xmlns:a16="http://schemas.microsoft.com/office/drawing/2014/main" id="{967F8CA1-4648-DD4E-64F8-25E66132C1DC}"/>
              </a:ext>
            </a:extLst>
          </p:cNvPr>
          <p:cNvSpPr>
            <a:spLocks noChangeArrowheads="1"/>
          </p:cNvSpPr>
          <p:nvPr/>
        </p:nvSpPr>
        <p:spPr bwMode="auto">
          <a:xfrm>
            <a:off x="22168060" y="22221334"/>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Useful PowerPoint tools</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sp>
        <p:nvSpPr>
          <p:cNvPr id="17" name="Rectangle 16">
            <a:extLst>
              <a:ext uri="{FF2B5EF4-FFF2-40B4-BE49-F238E27FC236}">
                <a16:creationId xmlns:a16="http://schemas.microsoft.com/office/drawing/2014/main" id="{1C937784-159E-79F8-C997-B4B3F5C1A088}"/>
              </a:ext>
            </a:extLst>
          </p:cNvPr>
          <p:cNvSpPr/>
          <p:nvPr/>
        </p:nvSpPr>
        <p:spPr bwMode="auto">
          <a:xfrm>
            <a:off x="11605415" y="15234897"/>
            <a:ext cx="9765183" cy="9882038"/>
          </a:xfrm>
          <a:prstGeom prst="rect">
            <a:avLst/>
          </a:prstGeom>
          <a:solidFill>
            <a:srgbClr val="009A4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a:ln>
                <a:noFill/>
              </a:ln>
              <a:solidFill>
                <a:schemeClr val="tx1"/>
              </a:solidFill>
              <a:effectLst/>
              <a:latin typeface="Arial" charset="0"/>
            </a:endParaRPr>
          </a:p>
        </p:txBody>
      </p:sp>
      <p:sp>
        <p:nvSpPr>
          <p:cNvPr id="18" name="Rectangle 79">
            <a:extLst>
              <a:ext uri="{FF2B5EF4-FFF2-40B4-BE49-F238E27FC236}">
                <a16:creationId xmlns:a16="http://schemas.microsoft.com/office/drawing/2014/main" id="{E9140D4C-278B-E127-361C-61577774593E}"/>
              </a:ext>
            </a:extLst>
          </p:cNvPr>
          <p:cNvSpPr>
            <a:spLocks noChangeArrowheads="1"/>
          </p:cNvSpPr>
          <p:nvPr/>
        </p:nvSpPr>
        <p:spPr bwMode="auto">
          <a:xfrm>
            <a:off x="11902936" y="16539095"/>
            <a:ext cx="9259806" cy="6129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eaLnBrk="1" hangingPunct="1">
              <a:spcBef>
                <a:spcPct val="25000"/>
              </a:spcBef>
              <a:buNone/>
            </a:pPr>
            <a:r>
              <a:rPr lang="en-US" altLang="en-US" b="1" dirty="0">
                <a:solidFill>
                  <a:schemeClr val="bg1"/>
                </a:solidFill>
                <a:latin typeface="Helvetica" panose="020B0604020202020204" pitchFamily="34" charset="0"/>
              </a:rPr>
              <a:t>Don’t use text that is similar to its background color. </a:t>
            </a:r>
          </a:p>
          <a:p>
            <a:pPr eaLnBrk="1" hangingPunct="1">
              <a:spcBef>
                <a:spcPct val="25000"/>
              </a:spcBef>
            </a:pPr>
            <a:r>
              <a:rPr lang="en-US" altLang="en-US" dirty="0">
                <a:solidFill>
                  <a:schemeClr val="bg1"/>
                </a:solidFill>
                <a:latin typeface="Helvetica" panose="020B0604020202020204" pitchFamily="34" charset="0"/>
              </a:rPr>
              <a:t>25% of your audience could have some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color-blindness?</a:t>
            </a:r>
          </a:p>
          <a:p>
            <a:pPr eaLnBrk="1" hangingPunct="1">
              <a:spcBef>
                <a:spcPct val="25000"/>
              </a:spcBef>
            </a:pPr>
            <a:r>
              <a:rPr lang="en-US" altLang="en-US" dirty="0">
                <a:solidFill>
                  <a:schemeClr val="bg1"/>
                </a:solidFill>
                <a:latin typeface="Helvetica" panose="020B0604020202020204" pitchFamily="34" charset="0"/>
              </a:rPr>
              <a:t>Greens on reds, greens on orange, blues on red,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and blues on green are difficult to see. </a:t>
            </a:r>
          </a:p>
          <a:p>
            <a:pPr marL="0" indent="0" eaLnBrk="1" hangingPunct="1">
              <a:spcBef>
                <a:spcPct val="25000"/>
              </a:spcBef>
              <a:buNone/>
            </a:pPr>
            <a:r>
              <a:rPr lang="en-US" altLang="en-US" b="1" dirty="0">
                <a:solidFill>
                  <a:schemeClr val="bg1"/>
                </a:solidFill>
                <a:latin typeface="Helvetica" panose="020B0604020202020204" pitchFamily="34" charset="0"/>
              </a:rPr>
              <a:t>Take Note:</a:t>
            </a:r>
          </a:p>
          <a:p>
            <a:pPr eaLnBrk="1" hangingPunct="1">
              <a:spcBef>
                <a:spcPct val="25000"/>
              </a:spcBef>
            </a:pPr>
            <a:r>
              <a:rPr lang="en-US" altLang="en-US" dirty="0">
                <a:solidFill>
                  <a:schemeClr val="bg1"/>
                </a:solidFill>
                <a:latin typeface="Helvetica" panose="020B0604020202020204" pitchFamily="34" charset="0"/>
              </a:rPr>
              <a:t>Computer monitor colors are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NOT the same as colors on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your printed poster.</a:t>
            </a:r>
          </a:p>
          <a:p>
            <a:pPr eaLnBrk="1" hangingPunct="1">
              <a:spcBef>
                <a:spcPct val="25000"/>
              </a:spcBef>
            </a:pPr>
            <a:r>
              <a:rPr lang="en-US" altLang="en-US" dirty="0">
                <a:solidFill>
                  <a:schemeClr val="bg1"/>
                </a:solidFill>
                <a:latin typeface="Helvetica" panose="020B0604020202020204" pitchFamily="34" charset="0"/>
              </a:rPr>
              <a:t>This green box to the right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appears fluorescent on</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your screen, but it will print </a:t>
            </a:r>
            <a:br>
              <a:rPr lang="en-US" altLang="en-US" dirty="0">
                <a:solidFill>
                  <a:schemeClr val="bg1"/>
                </a:solidFill>
                <a:latin typeface="Helvetica" panose="020B0604020202020204" pitchFamily="34" charset="0"/>
              </a:rPr>
            </a:br>
            <a:r>
              <a:rPr lang="en-US" altLang="en-US" dirty="0">
                <a:solidFill>
                  <a:schemeClr val="bg1"/>
                </a:solidFill>
                <a:latin typeface="Helvetica" panose="020B0604020202020204" pitchFamily="34" charset="0"/>
              </a:rPr>
              <a:t>darker and muted.</a:t>
            </a:r>
          </a:p>
        </p:txBody>
      </p:sp>
      <p:sp>
        <p:nvSpPr>
          <p:cNvPr id="19" name="Rectangle 78">
            <a:extLst>
              <a:ext uri="{FF2B5EF4-FFF2-40B4-BE49-F238E27FC236}">
                <a16:creationId xmlns:a16="http://schemas.microsoft.com/office/drawing/2014/main" id="{7C7463C4-9518-A133-3B1F-9F0E73801E10}"/>
              </a:ext>
            </a:extLst>
          </p:cNvPr>
          <p:cNvSpPr>
            <a:spLocks noChangeArrowheads="1"/>
          </p:cNvSpPr>
          <p:nvPr/>
        </p:nvSpPr>
        <p:spPr bwMode="auto">
          <a:xfrm>
            <a:off x="11902936" y="15365317"/>
            <a:ext cx="7694769" cy="78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chemeClr val="bg1"/>
                </a:solidFill>
                <a:latin typeface="Helvetica" panose="020B0604020202020204" pitchFamily="34" charset="0"/>
              </a:rPr>
              <a:t>Keep in mind</a:t>
            </a:r>
          </a:p>
        </p:txBody>
      </p:sp>
      <p:sp>
        <p:nvSpPr>
          <p:cNvPr id="20" name="Rectangle 81">
            <a:extLst>
              <a:ext uri="{FF2B5EF4-FFF2-40B4-BE49-F238E27FC236}">
                <a16:creationId xmlns:a16="http://schemas.microsoft.com/office/drawing/2014/main" id="{954E0278-A683-3DD3-595C-734EFF0B922F}"/>
              </a:ext>
            </a:extLst>
          </p:cNvPr>
          <p:cNvSpPr>
            <a:spLocks noChangeArrowheads="1"/>
          </p:cNvSpPr>
          <p:nvPr/>
        </p:nvSpPr>
        <p:spPr bwMode="auto">
          <a:xfrm>
            <a:off x="11605415" y="5411559"/>
            <a:ext cx="9778768" cy="1109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spcBef>
                <a:spcPct val="0"/>
              </a:spcBef>
              <a:buFontTx/>
              <a:buNone/>
            </a:pPr>
            <a:r>
              <a:rPr lang="en-US" altLang="en-US" sz="6000" b="1" dirty="0">
                <a:solidFill>
                  <a:srgbClr val="009A44"/>
                </a:solidFill>
                <a:latin typeface="Helvetica" panose="020B0604020202020204" pitchFamily="34" charset="0"/>
              </a:rPr>
              <a:t>Text</a:t>
            </a:r>
            <a:endParaRPr lang="en-US" altLang="en-US" sz="6000" b="1" dirty="0">
              <a:solidFill>
                <a:srgbClr val="009A44"/>
              </a:solidFill>
              <a:latin typeface="Oswald" panose="02000303000000000000" pitchFamily="2" charset="0"/>
            </a:endParaRPr>
          </a:p>
        </p:txBody>
      </p:sp>
      <p:sp>
        <p:nvSpPr>
          <p:cNvPr id="21" name="Rectangle 91">
            <a:extLst>
              <a:ext uri="{FF2B5EF4-FFF2-40B4-BE49-F238E27FC236}">
                <a16:creationId xmlns:a16="http://schemas.microsoft.com/office/drawing/2014/main" id="{9D08E943-7868-A56F-55E7-9B1D7983F196}"/>
              </a:ext>
            </a:extLst>
          </p:cNvPr>
          <p:cNvSpPr>
            <a:spLocks noChangeArrowheads="1"/>
          </p:cNvSpPr>
          <p:nvPr/>
        </p:nvSpPr>
        <p:spPr bwMode="auto">
          <a:xfrm>
            <a:off x="11605415" y="6453558"/>
            <a:ext cx="9778768" cy="6455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10000"/>
              </a:lnSpc>
              <a:spcBef>
                <a:spcPts val="0"/>
              </a:spcBef>
              <a:spcAft>
                <a:spcPts val="1000"/>
              </a:spcAft>
              <a:buNone/>
            </a:pPr>
            <a:r>
              <a:rPr lang="en-US" kern="100" dirty="0">
                <a:effectLst/>
                <a:latin typeface="Helvetica" panose="020B0604020202020204" pitchFamily="34" charset="0"/>
                <a:ea typeface="Aptos" panose="020B0004020202020204" pitchFamily="34" charset="0"/>
                <a:cs typeface="Times New Roman" panose="02020603050405020304" pitchFamily="18" charset="0"/>
              </a:rPr>
              <a:t>Choose bullets or paragraph form. A combination breaks up the copy and makes the poster easier to read.</a:t>
            </a:r>
            <a:endPar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endParaRPr>
          </a:p>
          <a:p>
            <a:pPr>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Headers: at least 45 pt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sans-serif font or serif font</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Sans-serif: Helvetica is requested; Arial is acceptable</a:t>
            </a:r>
          </a:p>
          <a:p>
            <a:pPr>
              <a:lnSpc>
                <a:spcPct val="110000"/>
              </a:lnSpc>
              <a:spcBef>
                <a:spcPts val="0"/>
              </a:spcBef>
              <a:spcAft>
                <a:spcPts val="1000"/>
              </a:spcAft>
            </a:pPr>
            <a:r>
              <a:rPr lang="en-US" kern="100" dirty="0">
                <a:effectLst/>
                <a:latin typeface="Helvetica" panose="020B0604020202020204" pitchFamily="34" charset="0"/>
                <a:ea typeface="Aptos" panose="020B0004020202020204" pitchFamily="34" charset="0"/>
                <a:cs typeface="Times New Roman" panose="02020603050405020304" pitchFamily="18" charset="0"/>
              </a:rPr>
              <a:t>Body copy: at least 24 pt</a:t>
            </a: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Use sans-serif font</a:t>
            </a:r>
            <a:endParaRPr lang="en-US" kern="100" dirty="0">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Helvetica is requested; Arial is acceptable</a:t>
            </a:r>
          </a:p>
          <a:p>
            <a:pPr marR="0">
              <a:lnSpc>
                <a:spcPct val="110000"/>
              </a:lnSpc>
              <a:spcBef>
                <a:spcPts val="0"/>
              </a:spcBef>
              <a:spcAft>
                <a:spcPts val="1000"/>
              </a:spcAft>
              <a:buFont typeface="Arial" panose="020B0604020202020204" pitchFamily="34" charset="0"/>
              <a:buChar char="•"/>
            </a:pPr>
            <a:r>
              <a:rPr lang="en-US" kern="100" dirty="0">
                <a:latin typeface="Helvetica" panose="020B0604020202020204" pitchFamily="34" charset="0"/>
                <a:ea typeface="Aptos" panose="020B0004020202020204" pitchFamily="34" charset="0"/>
                <a:cs typeface="Times New Roman" panose="02020603050405020304" pitchFamily="18" charset="0"/>
              </a:rPr>
              <a:t>The same requirements apply to infographics and captions</a:t>
            </a:r>
          </a:p>
          <a:p>
            <a:pPr marR="0">
              <a:lnSpc>
                <a:spcPct val="110000"/>
              </a:lnSpc>
              <a:spcBef>
                <a:spcPts val="0"/>
              </a:spcBef>
              <a:spcAft>
                <a:spcPts val="1000"/>
              </a:spcAft>
              <a:buFont typeface="Arial"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Shadow and outline text are difficult to read</a:t>
            </a:r>
          </a:p>
        </p:txBody>
      </p:sp>
      <p:sp>
        <p:nvSpPr>
          <p:cNvPr id="22" name="Rectangle 21">
            <a:extLst>
              <a:ext uri="{FF2B5EF4-FFF2-40B4-BE49-F238E27FC236}">
                <a16:creationId xmlns:a16="http://schemas.microsoft.com/office/drawing/2014/main" id="{0947E753-BB98-84CD-4FF7-21744AA0982C}"/>
              </a:ext>
            </a:extLst>
          </p:cNvPr>
          <p:cNvSpPr/>
          <p:nvPr/>
        </p:nvSpPr>
        <p:spPr bwMode="auto">
          <a:xfrm>
            <a:off x="18198408" y="21246157"/>
            <a:ext cx="2528243" cy="2528243"/>
          </a:xfrm>
          <a:prstGeom prst="rect">
            <a:avLst/>
          </a:prstGeom>
          <a:solidFill>
            <a:srgbClr val="02FF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068888" rtl="0" eaLnBrk="1" fontAlgn="base" latinLnBrk="0" hangingPunct="1">
              <a:lnSpc>
                <a:spcPct val="100000"/>
              </a:lnSpc>
              <a:spcBef>
                <a:spcPct val="0"/>
              </a:spcBef>
              <a:spcAft>
                <a:spcPct val="0"/>
              </a:spcAft>
              <a:buClrTx/>
              <a:buSzTx/>
              <a:buFontTx/>
              <a:buNone/>
              <a:tabLst/>
            </a:pPr>
            <a:endParaRPr kumimoji="0" lang="en-US" sz="10000" b="0" i="0" u="none" strike="noStrike" cap="none" normalizeH="0" baseline="0" dirty="0">
              <a:ln>
                <a:noFill/>
              </a:ln>
              <a:solidFill>
                <a:schemeClr val="tx1"/>
              </a:solidFill>
              <a:effectLst/>
              <a:latin typeface="Arial" charset="0"/>
            </a:endParaRPr>
          </a:p>
        </p:txBody>
      </p:sp>
      <p:sp>
        <p:nvSpPr>
          <p:cNvPr id="23" name="Rectangle 90">
            <a:extLst>
              <a:ext uri="{FF2B5EF4-FFF2-40B4-BE49-F238E27FC236}">
                <a16:creationId xmlns:a16="http://schemas.microsoft.com/office/drawing/2014/main" id="{6FEA6903-3B65-57E3-D2A2-D0EFA98E0CB9}"/>
              </a:ext>
            </a:extLst>
          </p:cNvPr>
          <p:cNvSpPr>
            <a:spLocks noChangeArrowheads="1"/>
          </p:cNvSpPr>
          <p:nvPr/>
        </p:nvSpPr>
        <p:spPr bwMode="auto">
          <a:xfrm>
            <a:off x="11605415" y="26643332"/>
            <a:ext cx="9778768" cy="3198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45720" rIns="91440" bIns="45720"/>
          <a:lstStyle>
            <a:lvl1pPr marL="457200" indent="-457200" defTabSz="5121275" eaLnBrk="0" hangingPunct="0">
              <a:spcBef>
                <a:spcPct val="20000"/>
              </a:spcBef>
              <a:buChar char="•"/>
              <a:defRPr sz="3300">
                <a:solidFill>
                  <a:schemeClr val="tx1"/>
                </a:solidFill>
                <a:latin typeface="CG Omega" panose="020B0502050508020304" pitchFamily="34" charset="0"/>
              </a:defRPr>
            </a:lvl1pPr>
            <a:lvl2pPr marL="742950" indent="-285750" defTabSz="5121275" eaLnBrk="0" hangingPunct="0">
              <a:spcBef>
                <a:spcPct val="20000"/>
              </a:spcBef>
              <a:buChar char="–"/>
              <a:defRPr sz="3300">
                <a:solidFill>
                  <a:schemeClr val="tx1"/>
                </a:solidFill>
                <a:latin typeface="CG Omega" panose="020B0502050508020304" pitchFamily="34" charset="0"/>
              </a:defRPr>
            </a:lvl2pPr>
            <a:lvl3pPr marL="1143000" indent="-228600" defTabSz="5121275" eaLnBrk="0" hangingPunct="0">
              <a:spcBef>
                <a:spcPct val="20000"/>
              </a:spcBef>
              <a:buChar char="•"/>
              <a:defRPr sz="3300">
                <a:solidFill>
                  <a:schemeClr val="tx1"/>
                </a:solidFill>
                <a:latin typeface="CG Omega" panose="020B0502050508020304" pitchFamily="34" charset="0"/>
              </a:defRPr>
            </a:lvl3pPr>
            <a:lvl4pPr marL="1600200" indent="-228600" defTabSz="5121275" eaLnBrk="0" hangingPunct="0">
              <a:spcBef>
                <a:spcPct val="20000"/>
              </a:spcBef>
              <a:buChar char="–"/>
              <a:defRPr sz="3300">
                <a:solidFill>
                  <a:schemeClr val="tx1"/>
                </a:solidFill>
                <a:latin typeface="CG Omega" panose="020B0502050508020304" pitchFamily="34" charset="0"/>
              </a:defRPr>
            </a:lvl4pPr>
            <a:lvl5pPr marL="2057400" indent="-228600" defTabSz="5121275" eaLnBrk="0" hangingPunct="0">
              <a:spcBef>
                <a:spcPct val="20000"/>
              </a:spcBef>
              <a:buChar char="»"/>
              <a:defRPr sz="3300">
                <a:solidFill>
                  <a:schemeClr val="tx1"/>
                </a:solidFill>
                <a:latin typeface="CG Omega" panose="020B0502050508020304" pitchFamily="34" charset="0"/>
              </a:defRPr>
            </a:lvl5pPr>
            <a:lvl6pPr marL="25146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121275" eaLnBrk="0" fontAlgn="base" hangingPunct="0">
              <a:spcBef>
                <a:spcPct val="20000"/>
              </a:spcBef>
              <a:spcAft>
                <a:spcPct val="0"/>
              </a:spcAft>
              <a:buChar char="»"/>
              <a:defRPr sz="3300">
                <a:solidFill>
                  <a:schemeClr val="tx1"/>
                </a:solidFill>
                <a:latin typeface="CG Omega" panose="020B0502050508020304" pitchFamily="34" charset="0"/>
              </a:defRPr>
            </a:lvl9pPr>
          </a:lstStyle>
          <a:p>
            <a:pPr eaLnBrk="1" hangingPunct="1">
              <a:lnSpc>
                <a:spcPct val="110000"/>
              </a:lnSpc>
              <a:spcBef>
                <a:spcPts val="0"/>
              </a:spcBef>
              <a:spcAft>
                <a:spcPts val="1000"/>
              </a:spcAft>
            </a:pPr>
            <a:r>
              <a:rPr lang="en-US" altLang="en-US" dirty="0">
                <a:solidFill>
                  <a:srgbClr val="000000"/>
                </a:solidFill>
                <a:latin typeface="Helvetica" panose="020B0604020202020204" pitchFamily="34" charset="0"/>
              </a:rPr>
              <a:t>Don’t position your text right next to the edge of the page</a:t>
            </a:r>
            <a:endParaRPr lang="en-US" kern="100" dirty="0">
              <a:effectLst/>
              <a:latin typeface="Helvetica" panose="020B0604020202020204" pitchFamily="34" charset="0"/>
              <a:ea typeface="Aptos" panose="020B0004020202020204" pitchFamily="34" charset="0"/>
              <a:cs typeface="Times New Roman" panose="02020603050405020304" pitchFamily="18" charset="0"/>
            </a:endParaRPr>
          </a:p>
          <a:p>
            <a:pPr marL="857250" lvl="2" indent="-457200">
              <a:lnSpc>
                <a:spcPct val="110000"/>
              </a:lnSpc>
              <a:spcBef>
                <a:spcPts val="0"/>
              </a:spcBef>
              <a:spcAft>
                <a:spcPts val="1000"/>
              </a:spcAft>
              <a:buFont typeface="Helvetica" panose="020B0604020202020204" pitchFamily="34" charset="0"/>
              <a:buChar char="–"/>
            </a:pPr>
            <a:r>
              <a:rPr lang="en-US" kern="100" dirty="0">
                <a:effectLst/>
                <a:latin typeface="Helvetica" panose="020B0604020202020204" pitchFamily="34" charset="0"/>
                <a:ea typeface="Aptos" panose="020B0004020202020204" pitchFamily="34" charset="0"/>
                <a:cs typeface="Times New Roman" panose="02020603050405020304" pitchFamily="18" charset="0"/>
              </a:rPr>
              <a:t>Your poster needs white space, and the text could get cut off.</a:t>
            </a:r>
          </a:p>
        </p:txBody>
      </p:sp>
      <p:sp>
        <p:nvSpPr>
          <p:cNvPr id="24" name="Rectangle 75">
            <a:extLst>
              <a:ext uri="{FF2B5EF4-FFF2-40B4-BE49-F238E27FC236}">
                <a16:creationId xmlns:a16="http://schemas.microsoft.com/office/drawing/2014/main" id="{76D5B387-5C3D-29DF-22FE-9F2BD0DCC904}"/>
              </a:ext>
            </a:extLst>
          </p:cNvPr>
          <p:cNvSpPr>
            <a:spLocks noChangeArrowheads="1"/>
          </p:cNvSpPr>
          <p:nvPr/>
        </p:nvSpPr>
        <p:spPr bwMode="auto">
          <a:xfrm>
            <a:off x="11605415" y="25556678"/>
            <a:ext cx="9781485" cy="850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
          <a:lstStyle>
            <a:lvl1pPr defTabSz="5068888" eaLnBrk="0" hangingPunct="0">
              <a:spcBef>
                <a:spcPct val="20000"/>
              </a:spcBef>
              <a:buChar char="•"/>
              <a:defRPr sz="3300">
                <a:solidFill>
                  <a:schemeClr val="tx1"/>
                </a:solidFill>
                <a:latin typeface="CG Omega" panose="020B0502050508020304" pitchFamily="34" charset="0"/>
              </a:defRPr>
            </a:lvl1pPr>
            <a:lvl2pPr marL="742950" indent="-285750" defTabSz="5068888" eaLnBrk="0" hangingPunct="0">
              <a:spcBef>
                <a:spcPct val="20000"/>
              </a:spcBef>
              <a:buChar char="–"/>
              <a:defRPr sz="3300">
                <a:solidFill>
                  <a:schemeClr val="tx1"/>
                </a:solidFill>
                <a:latin typeface="CG Omega" panose="020B0502050508020304" pitchFamily="34" charset="0"/>
              </a:defRPr>
            </a:lvl2pPr>
            <a:lvl3pPr marL="1143000" indent="-228600" defTabSz="5068888" eaLnBrk="0" hangingPunct="0">
              <a:spcBef>
                <a:spcPct val="20000"/>
              </a:spcBef>
              <a:buChar char="•"/>
              <a:defRPr sz="3300">
                <a:solidFill>
                  <a:schemeClr val="tx1"/>
                </a:solidFill>
                <a:latin typeface="CG Omega" panose="020B0502050508020304" pitchFamily="34" charset="0"/>
              </a:defRPr>
            </a:lvl3pPr>
            <a:lvl4pPr marL="1600200" indent="-228600" defTabSz="5068888" eaLnBrk="0" hangingPunct="0">
              <a:spcBef>
                <a:spcPct val="20000"/>
              </a:spcBef>
              <a:buChar char="–"/>
              <a:defRPr sz="3300">
                <a:solidFill>
                  <a:schemeClr val="tx1"/>
                </a:solidFill>
                <a:latin typeface="CG Omega" panose="020B0502050508020304" pitchFamily="34" charset="0"/>
              </a:defRPr>
            </a:lvl4pPr>
            <a:lvl5pPr marL="2057400" indent="-228600" defTabSz="5068888" eaLnBrk="0" hangingPunct="0">
              <a:spcBef>
                <a:spcPct val="20000"/>
              </a:spcBef>
              <a:buChar char="»"/>
              <a:defRPr sz="3300">
                <a:solidFill>
                  <a:schemeClr val="tx1"/>
                </a:solidFill>
                <a:latin typeface="CG Omega" panose="020B0502050508020304" pitchFamily="34" charset="0"/>
              </a:defRPr>
            </a:lvl5pPr>
            <a:lvl6pPr marL="25146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6pPr>
            <a:lvl7pPr marL="29718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7pPr>
            <a:lvl8pPr marL="34290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8pPr>
            <a:lvl9pPr marL="3886200" indent="-228600" defTabSz="5068888" eaLnBrk="0" fontAlgn="base" hangingPunct="0">
              <a:spcBef>
                <a:spcPct val="20000"/>
              </a:spcBef>
              <a:spcAft>
                <a:spcPct val="0"/>
              </a:spcAft>
              <a:buChar char="»"/>
              <a:defRPr sz="3300">
                <a:solidFill>
                  <a:schemeClr val="tx1"/>
                </a:solidFill>
                <a:latin typeface="CG Omega" panose="020B0502050508020304" pitchFamily="34" charset="0"/>
              </a:defRPr>
            </a:lvl9pPr>
          </a:lstStyle>
          <a:p>
            <a:pPr marL="0" indent="0">
              <a:lnSpc>
                <a:spcPct val="107000"/>
              </a:lnSpc>
              <a:spcBef>
                <a:spcPts val="0"/>
              </a:spcBef>
              <a:spcAft>
                <a:spcPts val="800"/>
              </a:spcAft>
              <a:buNone/>
            </a:pPr>
            <a:r>
              <a:rPr lang="en-US" sz="6000" b="1" kern="100" dirty="0">
                <a:solidFill>
                  <a:srgbClr val="009A44"/>
                </a:solidFill>
                <a:effectLst/>
                <a:latin typeface="Helvetica" panose="020B0604020202020204" pitchFamily="34" charset="0"/>
                <a:ea typeface="Aptos" panose="020B0004020202020204" pitchFamily="34" charset="0"/>
                <a:cs typeface="Times New Roman" panose="02020603050405020304" pitchFamily="18" charset="0"/>
              </a:rPr>
              <a:t>Things to watch for</a:t>
            </a:r>
            <a:endParaRPr lang="en-US" sz="6000" kern="100" dirty="0">
              <a:effectLst/>
              <a:latin typeface="Helvetica" panose="020B0604020202020204" pitchFamily="34" charset="0"/>
              <a:ea typeface="Aptos" panose="020B0004020202020204" pitchFamily="34" charset="0"/>
              <a:cs typeface="Times New Roman" panose="02020603050405020304" pitchFamily="18" charset="0"/>
            </a:endParaRPr>
          </a:p>
        </p:txBody>
      </p:sp>
      <p:pic>
        <p:nvPicPr>
          <p:cNvPr id="26" name="Picture 25" descr="A black and white sign with white text&#10;&#10;AI-generated content may be incorrect.">
            <a:extLst>
              <a:ext uri="{FF2B5EF4-FFF2-40B4-BE49-F238E27FC236}">
                <a16:creationId xmlns:a16="http://schemas.microsoft.com/office/drawing/2014/main" id="{5D03C31A-E927-0361-D3A5-804D3C6AB2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127907" y="2514600"/>
            <a:ext cx="8380209" cy="1667070"/>
          </a:xfrm>
          <a:prstGeom prst="rect">
            <a:avLst/>
          </a:prstGeom>
        </p:spPr>
      </p:pic>
    </p:spTree>
    <p:extLst>
      <p:ext uri="{BB962C8B-B14F-4D97-AF65-F5344CB8AC3E}">
        <p14:creationId xmlns:p14="http://schemas.microsoft.com/office/powerpoint/2010/main" val="270852253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Goudy Old Style"/>
        <a:ea typeface=""/>
        <a:cs typeface=""/>
      </a:majorFont>
      <a:minorFont>
        <a:latin typeface="CG Omeg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068888" rtl="0" eaLnBrk="1" fontAlgn="base" latinLnBrk="0" hangingPunct="1">
          <a:lnSpc>
            <a:spcPct val="100000"/>
          </a:lnSpc>
          <a:spcBef>
            <a:spcPct val="0"/>
          </a:spcBef>
          <a:spcAft>
            <a:spcPct val="0"/>
          </a:spcAft>
          <a:buClrTx/>
          <a:buSzTx/>
          <a:buFontTx/>
          <a:buNone/>
          <a:tabLst/>
          <a:defRPr kumimoji="0" lang="en-US" sz="10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068888" rtl="0" eaLnBrk="1" fontAlgn="base" latinLnBrk="0" hangingPunct="1">
          <a:lnSpc>
            <a:spcPct val="100000"/>
          </a:lnSpc>
          <a:spcBef>
            <a:spcPct val="0"/>
          </a:spcBef>
          <a:spcAft>
            <a:spcPct val="0"/>
          </a:spcAft>
          <a:buClrTx/>
          <a:buSzTx/>
          <a:buFontTx/>
          <a:buNone/>
          <a:tabLst/>
          <a:defRPr kumimoji="0" lang="en-US" sz="10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392</TotalTime>
  <Words>3114</Words>
  <Application>Microsoft Office PowerPoint</Application>
  <PresentationFormat>Custom</PresentationFormat>
  <Paragraphs>258</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CG Omega</vt:lpstr>
      <vt:lpstr>Goudy Old Style</vt:lpstr>
      <vt:lpstr>Helvetica</vt:lpstr>
      <vt:lpstr>Helvetica </vt:lpstr>
      <vt:lpstr>Oswald</vt:lpstr>
      <vt:lpstr>Default Design</vt:lpstr>
      <vt:lpstr>PowerPoint Presentation</vt:lpstr>
      <vt:lpstr>PowerPoint Presentation</vt:lpstr>
      <vt:lpstr>PowerPoint Presentation</vt:lpstr>
    </vt:vector>
  </TitlesOfParts>
  <Company>UND School of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Lee</dc:creator>
  <cp:lastModifiedBy>Stutrud, Laura</cp:lastModifiedBy>
  <cp:revision>53</cp:revision>
  <dcterms:created xsi:type="dcterms:W3CDTF">2006-09-08T15:21:56Z</dcterms:created>
  <dcterms:modified xsi:type="dcterms:W3CDTF">2025-07-14T21:13:14Z</dcterms:modified>
</cp:coreProperties>
</file>