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5"/>
    <p:sldMasterId id="2147483667" r:id="rId6"/>
    <p:sldMasterId id="2147483652" r:id="rId7"/>
    <p:sldMasterId id="2147483677" r:id="rId8"/>
    <p:sldMasterId id="2147483690" r:id="rId9"/>
    <p:sldMasterId id="2147483704" r:id="rId10"/>
    <p:sldMasterId id="2147483719" r:id="rId11"/>
    <p:sldMasterId id="2147483731" r:id="rId12"/>
  </p:sldMasterIdLst>
  <p:notesMasterIdLst>
    <p:notesMasterId r:id="rId42"/>
  </p:notesMasterIdLst>
  <p:handoutMasterIdLst>
    <p:handoutMasterId r:id="rId43"/>
  </p:handoutMasterIdLst>
  <p:sldIdLst>
    <p:sldId id="256" r:id="rId13"/>
    <p:sldId id="2134806070" r:id="rId14"/>
    <p:sldId id="2134806059" r:id="rId15"/>
    <p:sldId id="2134806060" r:id="rId16"/>
    <p:sldId id="2134806062" r:id="rId17"/>
    <p:sldId id="2134806063" r:id="rId18"/>
    <p:sldId id="260" r:id="rId19"/>
    <p:sldId id="325" r:id="rId20"/>
    <p:sldId id="321" r:id="rId21"/>
    <p:sldId id="322" r:id="rId22"/>
    <p:sldId id="323" r:id="rId23"/>
    <p:sldId id="317" r:id="rId24"/>
    <p:sldId id="306" r:id="rId25"/>
    <p:sldId id="300" r:id="rId26"/>
    <p:sldId id="333" r:id="rId27"/>
    <p:sldId id="334" r:id="rId28"/>
    <p:sldId id="312" r:id="rId29"/>
    <p:sldId id="663" r:id="rId30"/>
    <p:sldId id="662" r:id="rId31"/>
    <p:sldId id="826" r:id="rId32"/>
    <p:sldId id="2134806058" r:id="rId33"/>
    <p:sldId id="2134806065" r:id="rId34"/>
    <p:sldId id="2134806064" r:id="rId35"/>
    <p:sldId id="2134806066" r:id="rId36"/>
    <p:sldId id="729" r:id="rId37"/>
    <p:sldId id="720" r:id="rId38"/>
    <p:sldId id="2134806068" r:id="rId39"/>
    <p:sldId id="748" r:id="rId40"/>
    <p:sldId id="266" r:id="rId41"/>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uirl, Michele (NIH/NIGMS) [E]" initials="MM([" lastIdx="3" clrIdx="0">
    <p:extLst>
      <p:ext uri="{19B8F6BF-5375-455C-9EA6-DF929625EA0E}">
        <p15:presenceInfo xmlns:p15="http://schemas.microsoft.com/office/powerpoint/2012/main" userId="S::mcguirlma@nih.gov::468f8b38-7f59-4a40-ad03-822bbaabfaef" providerId="AD"/>
      </p:ext>
    </p:extLst>
  </p:cmAuthor>
  <p:cmAuthor id="2" name="Lei, Ming (NIH/NIGMS) [E]" initials="LM([" lastIdx="1" clrIdx="1">
    <p:extLst>
      <p:ext uri="{19B8F6BF-5375-455C-9EA6-DF929625EA0E}">
        <p15:presenceInfo xmlns:p15="http://schemas.microsoft.com/office/powerpoint/2012/main" userId="S::leim@nih.gov::45158404-7a9b-49c8-9665-319c83249f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A7B"/>
    <a:srgbClr val="4963AE"/>
    <a:srgbClr val="5485BF"/>
    <a:srgbClr val="315683"/>
    <a:srgbClr val="002A5C"/>
    <a:srgbClr val="9CC52D"/>
    <a:srgbClr val="B2D2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40" autoAdjust="0"/>
    <p:restoredTop sz="86455" autoAdjust="0"/>
  </p:normalViewPr>
  <p:slideViewPr>
    <p:cSldViewPr snapToGrid="0" snapToObjects="1">
      <p:cViewPr varScale="1">
        <p:scale>
          <a:sx n="103" d="100"/>
          <a:sy n="103" d="100"/>
        </p:scale>
        <p:origin x="448" y="184"/>
      </p:cViewPr>
      <p:guideLst>
        <p:guide orient="horz" pos="2160"/>
        <p:guide pos="3840"/>
      </p:guideLst>
    </p:cSldViewPr>
  </p:slideViewPr>
  <p:outlineViewPr>
    <p:cViewPr>
      <p:scale>
        <a:sx n="33" d="100"/>
        <a:sy n="33" d="100"/>
      </p:scale>
      <p:origin x="0" y="-1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798169C-D7FF-4CAC-A755-FD2DA21CB9ED}" type="datetime1">
              <a:rPr lang="en-US" smtClean="0"/>
              <a:t>4/20/22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3F2BD9B-6641-9C4A-A33D-68246303A55F}" type="slidenum">
              <a:rPr/>
              <a:t>‹#›</a:t>
            </a:fld>
            <a:endParaRPr lang="en-US"/>
          </a:p>
        </p:txBody>
      </p:sp>
    </p:spTree>
    <p:extLst>
      <p:ext uri="{BB962C8B-B14F-4D97-AF65-F5344CB8AC3E}">
        <p14:creationId xmlns:p14="http://schemas.microsoft.com/office/powerpoint/2010/main" val="37564804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1A4EB84-8A3B-474B-BCB8-72E9E9C4AB6B}" type="datetime1">
              <a:rPr lang="en-US" smtClean="0"/>
              <a:t>4/20/22</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124D5A1-52F5-1547-8357-687832436FA4}" type="slidenum">
              <a:rPr/>
              <a:t>‹#›</a:t>
            </a:fld>
            <a:endParaRPr lang="en-US"/>
          </a:p>
        </p:txBody>
      </p:sp>
    </p:spTree>
    <p:extLst>
      <p:ext uri="{BB962C8B-B14F-4D97-AF65-F5344CB8AC3E}">
        <p14:creationId xmlns:p14="http://schemas.microsoft.com/office/powerpoint/2010/main" val="837189933"/>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4D5A1-52F5-1547-8357-687832436FA4}" type="slidenum">
              <a:rPr lang="en-US" smtClean="0"/>
              <a:t>1</a:t>
            </a:fld>
            <a:endParaRPr lang="en-US" dirty="0"/>
          </a:p>
        </p:txBody>
      </p:sp>
      <p:sp>
        <p:nvSpPr>
          <p:cNvPr id="5" name="Date Placeholder 4"/>
          <p:cNvSpPr>
            <a:spLocks noGrp="1"/>
          </p:cNvSpPr>
          <p:nvPr>
            <p:ph type="dt" idx="11"/>
          </p:nvPr>
        </p:nvSpPr>
        <p:spPr/>
        <p:txBody>
          <a:bodyPr/>
          <a:lstStyle/>
          <a:p>
            <a:fld id="{676803F8-AC79-4A2B-B4F8-5F35A4870221}" type="datetime1">
              <a:rPr lang="en-US" smtClean="0"/>
              <a:t>4/20/22</a:t>
            </a:fld>
            <a:endParaRPr lang="en-US" dirty="0"/>
          </a:p>
        </p:txBody>
      </p:sp>
    </p:spTree>
    <p:extLst>
      <p:ext uri="{BB962C8B-B14F-4D97-AF65-F5344CB8AC3E}">
        <p14:creationId xmlns:p14="http://schemas.microsoft.com/office/powerpoint/2010/main" val="231613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ASCB/ASBMB – biological lab sciences – biophysics, chemistry, cell and developmental biology, cellular neuroscience, etc.</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AAMC – social, behavioral, population science and clinically </a:t>
            </a:r>
          </a:p>
          <a:p>
            <a:r>
              <a:rPr lang="en-US" b="1" dirty="0">
                <a:latin typeface="Arial" panose="020B0604020202020204" pitchFamily="34" charset="0"/>
                <a:cs typeface="Arial" panose="020B0604020202020204" pitchFamily="34" charset="0"/>
              </a:rPr>
              <a:t>relevant</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We’ll do this each year, so as the program expands the networking within your society’s UE5 will increase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UE5s</a:t>
            </a:r>
            <a:r>
              <a:rPr lang="en-US" dirty="0">
                <a:latin typeface="Arial" panose="020B0604020202020204" pitchFamily="34" charset="0"/>
                <a:cs typeface="Arial" panose="020B0604020202020204" pitchFamily="34" charset="0"/>
              </a:rPr>
              <a:t>:</a:t>
            </a:r>
          </a:p>
          <a:p>
            <a:pPr marL="299209" indent="-299209">
              <a:buSzPct val="70000"/>
              <a:buFont typeface="System Font Regular"/>
              <a:buChar char="•"/>
            </a:pPr>
            <a:r>
              <a:rPr lang="en-US" dirty="0">
                <a:latin typeface="Arial" panose="020B0604020202020204" pitchFamily="34" charset="0"/>
                <a:cs typeface="Arial" panose="020B0604020202020204" pitchFamily="34" charset="0"/>
              </a:rPr>
              <a:t>Team building</a:t>
            </a:r>
          </a:p>
          <a:p>
            <a:pPr marL="299209" indent="-299209">
              <a:buSzPct val="70000"/>
              <a:buFont typeface="System Font Regular"/>
              <a:buChar char="•"/>
            </a:pPr>
            <a:r>
              <a:rPr lang="en-US" dirty="0">
                <a:latin typeface="Arial" panose="020B0604020202020204" pitchFamily="34" charset="0"/>
                <a:cs typeface="Arial" panose="020B0604020202020204" pitchFamily="34" charset="0"/>
              </a:rPr>
              <a:t>Professional skills</a:t>
            </a:r>
          </a:p>
          <a:p>
            <a:pPr marL="299209" indent="-299209">
              <a:buSzPct val="70000"/>
              <a:buFont typeface="System Font Regular"/>
              <a:buChar char="•"/>
            </a:pPr>
            <a:r>
              <a:rPr lang="en-US" dirty="0">
                <a:latin typeface="Arial" panose="020B0604020202020204" pitchFamily="34" charset="0"/>
                <a:cs typeface="Arial" panose="020B0604020202020204" pitchFamily="34" charset="0"/>
              </a:rPr>
              <a:t>Mentoring</a:t>
            </a:r>
          </a:p>
          <a:p>
            <a:pPr marL="299209" indent="-299209">
              <a:buSzPct val="70000"/>
              <a:buFont typeface="System Font Regular"/>
              <a:buChar char="•"/>
            </a:pPr>
            <a:r>
              <a:rPr lang="en-US" dirty="0">
                <a:latin typeface="Arial" panose="020B0604020202020204" pitchFamily="34" charset="0"/>
                <a:cs typeface="Arial" panose="020B0604020202020204" pitchFamily="34" charset="0"/>
              </a:rPr>
              <a:t>Network development</a:t>
            </a:r>
          </a:p>
          <a:p>
            <a:pPr marL="299209" indent="-299209">
              <a:buSzPct val="70000"/>
              <a:buFont typeface="System Font Regular"/>
              <a:buChar char="•"/>
            </a:pPr>
            <a:r>
              <a:rPr lang="en-US" dirty="0">
                <a:latin typeface="Arial" panose="020B0604020202020204" pitchFamily="34" charset="0"/>
                <a:cs typeface="Arial" panose="020B0604020202020204" pitchFamily="34" charset="0"/>
              </a:rPr>
              <a:t>Career development</a:t>
            </a:r>
          </a:p>
          <a:p>
            <a:pPr marL="299209" indent="-299209">
              <a:buSzPct val="70000"/>
              <a:buFont typeface="System Font Regular"/>
              <a:buChar char="•"/>
            </a:pPr>
            <a:r>
              <a:rPr lang="en-US" dirty="0">
                <a:latin typeface="Arial" panose="020B0604020202020204" pitchFamily="34" charset="0"/>
                <a:cs typeface="Arial" panose="020B0604020202020204" pitchFamily="34" charset="0"/>
              </a:rPr>
              <a:t>Institutional responsibility</a:t>
            </a:r>
          </a:p>
          <a:p>
            <a:endParaRPr lang="en-US" dirty="0"/>
          </a:p>
          <a:p>
            <a:endParaRPr lang="en-US" dirty="0"/>
          </a:p>
          <a:p>
            <a:r>
              <a:rPr lang="en-US" b="1" dirty="0"/>
              <a:t>K99/R00s</a:t>
            </a:r>
            <a:r>
              <a:rPr lang="en-US" dirty="0"/>
              <a:t>:</a:t>
            </a:r>
          </a:p>
          <a:p>
            <a:pPr marL="299209" indent="-299209">
              <a:buSzPct val="70000"/>
              <a:buFont typeface="System Font Regular"/>
              <a:buChar char="•"/>
            </a:pPr>
            <a:r>
              <a:rPr lang="en-US" dirty="0"/>
              <a:t>Funding</a:t>
            </a:r>
          </a:p>
          <a:p>
            <a:pPr marL="299209" indent="-299209">
              <a:buSzPct val="70000"/>
              <a:buFont typeface="System Font Regular"/>
              <a:buChar char="•"/>
            </a:pPr>
            <a:r>
              <a:rPr lang="en-US" dirty="0"/>
              <a:t>Mentoring (PIs &amp; POs)</a:t>
            </a:r>
          </a:p>
          <a:p>
            <a:pPr marL="299209" indent="-299209">
              <a:buSzPct val="70000"/>
              <a:buFont typeface="System Font Regular"/>
              <a:buChar char="•"/>
            </a:pPr>
            <a:r>
              <a:rPr lang="en-US" dirty="0"/>
              <a:t>Near-peer mentoring (senior to junior cohorts)</a:t>
            </a:r>
          </a:p>
          <a:p>
            <a:pPr marL="299209" indent="-299209">
              <a:buSzPct val="70000"/>
              <a:buFont typeface="System Font Regular"/>
              <a:buChar char="•"/>
            </a:pPr>
            <a:r>
              <a:rPr lang="en-US" dirty="0"/>
              <a:t>Independence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4EB84-8A3B-474B-BCB8-72E9E9C4AB6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4/20/22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3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5360E0-FE41-437B-8EF5-28CDD053F460}"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9487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B317A-778A-43AE-8989-9D99F9ECC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45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8EA48-6583-4C9B-BB83-40C607B1C1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02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B1A4EB84-8A3B-474B-BCB8-72E9E9C4AB6B}" type="datetime1">
              <a:rPr lang="en-US" smtClean="0"/>
              <a:t>4/20/22</a:t>
            </a:fld>
            <a:endParaRPr lang="en-US" dirty="0"/>
          </a:p>
        </p:txBody>
      </p:sp>
      <p:sp>
        <p:nvSpPr>
          <p:cNvPr id="5" name="Slide Number Placeholder 4"/>
          <p:cNvSpPr>
            <a:spLocks noGrp="1"/>
          </p:cNvSpPr>
          <p:nvPr>
            <p:ph type="sldNum" sz="quarter" idx="5"/>
          </p:nvPr>
        </p:nvSpPr>
        <p:spPr/>
        <p:txBody>
          <a:bodyPr/>
          <a:lstStyle/>
          <a:p>
            <a:fld id="{5124D5A1-52F5-1547-8357-687832436FA4}" type="slidenum">
              <a:rPr lang="en-US" smtClean="0"/>
              <a:t>7</a:t>
            </a:fld>
            <a:endParaRPr lang="en-US" dirty="0"/>
          </a:p>
        </p:txBody>
      </p:sp>
    </p:spTree>
    <p:extLst>
      <p:ext uri="{BB962C8B-B14F-4D97-AF65-F5344CB8AC3E}">
        <p14:creationId xmlns:p14="http://schemas.microsoft.com/office/powerpoint/2010/main" val="59623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valued at $10,000/session</a:t>
            </a:r>
          </a:p>
        </p:txBody>
      </p:sp>
      <p:sp>
        <p:nvSpPr>
          <p:cNvPr id="4" name="Date Placeholder 3"/>
          <p:cNvSpPr>
            <a:spLocks noGrp="1"/>
          </p:cNvSpPr>
          <p:nvPr>
            <p:ph type="dt" idx="1"/>
          </p:nvPr>
        </p:nvSpPr>
        <p:spPr/>
        <p:txBody>
          <a:bodyPr/>
          <a:lstStyle/>
          <a:p>
            <a:fld id="{B1A4EB84-8A3B-474B-BCB8-72E9E9C4AB6B}" type="datetime1">
              <a:rPr lang="en-US" smtClean="0"/>
              <a:t>4/20/22</a:t>
            </a:fld>
            <a:endParaRPr lang="en-US" dirty="0"/>
          </a:p>
        </p:txBody>
      </p:sp>
      <p:sp>
        <p:nvSpPr>
          <p:cNvPr id="5" name="Slide Number Placeholder 4"/>
          <p:cNvSpPr>
            <a:spLocks noGrp="1"/>
          </p:cNvSpPr>
          <p:nvPr>
            <p:ph type="sldNum" sz="quarter" idx="5"/>
          </p:nvPr>
        </p:nvSpPr>
        <p:spPr/>
        <p:txBody>
          <a:bodyPr/>
          <a:lstStyle/>
          <a:p>
            <a:fld id="{5124D5A1-52F5-1547-8357-687832436FA4}" type="slidenum">
              <a:rPr lang="en-US" smtClean="0"/>
              <a:t>10</a:t>
            </a:fld>
            <a:endParaRPr lang="en-US" dirty="0"/>
          </a:p>
        </p:txBody>
      </p:sp>
    </p:spTree>
    <p:extLst>
      <p:ext uri="{BB962C8B-B14F-4D97-AF65-F5344CB8AC3E}">
        <p14:creationId xmlns:p14="http://schemas.microsoft.com/office/powerpoint/2010/main" val="100711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engaging Azure for training.</a:t>
            </a:r>
          </a:p>
        </p:txBody>
      </p:sp>
      <p:sp>
        <p:nvSpPr>
          <p:cNvPr id="4" name="Date Placeholder 3"/>
          <p:cNvSpPr>
            <a:spLocks noGrp="1"/>
          </p:cNvSpPr>
          <p:nvPr>
            <p:ph type="dt" idx="1"/>
          </p:nvPr>
        </p:nvSpPr>
        <p:spPr/>
        <p:txBody>
          <a:bodyPr/>
          <a:lstStyle/>
          <a:p>
            <a:fld id="{B1A4EB84-8A3B-474B-BCB8-72E9E9C4AB6B}" type="datetime1">
              <a:rPr lang="en-US" smtClean="0"/>
              <a:t>4/20/22</a:t>
            </a:fld>
            <a:endParaRPr lang="en-US" dirty="0"/>
          </a:p>
        </p:txBody>
      </p:sp>
      <p:sp>
        <p:nvSpPr>
          <p:cNvPr id="5" name="Slide Number Placeholder 4"/>
          <p:cNvSpPr>
            <a:spLocks noGrp="1"/>
          </p:cNvSpPr>
          <p:nvPr>
            <p:ph type="sldNum" sz="quarter" idx="5"/>
          </p:nvPr>
        </p:nvSpPr>
        <p:spPr/>
        <p:txBody>
          <a:bodyPr/>
          <a:lstStyle/>
          <a:p>
            <a:fld id="{5124D5A1-52F5-1547-8357-687832436FA4}" type="slidenum">
              <a:rPr lang="en-US" smtClean="0"/>
              <a:t>11</a:t>
            </a:fld>
            <a:endParaRPr lang="en-US" dirty="0"/>
          </a:p>
        </p:txBody>
      </p:sp>
    </p:spTree>
    <p:extLst>
      <p:ext uri="{BB962C8B-B14F-4D97-AF65-F5344CB8AC3E}">
        <p14:creationId xmlns:p14="http://schemas.microsoft.com/office/powerpoint/2010/main" val="221891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forward, we would like to use more modules to create a learning environment we call it a Sandbox.  </a:t>
            </a:r>
          </a:p>
        </p:txBody>
      </p:sp>
      <p:sp>
        <p:nvSpPr>
          <p:cNvPr id="4" name="Date Placeholder 3"/>
          <p:cNvSpPr>
            <a:spLocks noGrp="1"/>
          </p:cNvSpPr>
          <p:nvPr>
            <p:ph type="dt" idx="1"/>
          </p:nvPr>
        </p:nvSpPr>
        <p:spPr/>
        <p:txBody>
          <a:bodyPr/>
          <a:lstStyle/>
          <a:p>
            <a:fld id="{B1A4EB84-8A3B-474B-BCB8-72E9E9C4AB6B}" type="datetime1">
              <a:rPr lang="en-US" smtClean="0"/>
              <a:t>4/20/22</a:t>
            </a:fld>
            <a:endParaRPr lang="en-US"/>
          </a:p>
        </p:txBody>
      </p:sp>
      <p:sp>
        <p:nvSpPr>
          <p:cNvPr id="5" name="Slide Number Placeholder 4"/>
          <p:cNvSpPr>
            <a:spLocks noGrp="1"/>
          </p:cNvSpPr>
          <p:nvPr>
            <p:ph type="sldNum" sz="quarter" idx="5"/>
          </p:nvPr>
        </p:nvSpPr>
        <p:spPr/>
        <p:txBody>
          <a:bodyPr/>
          <a:lstStyle/>
          <a:p>
            <a:fld id="{5124D5A1-52F5-1547-8357-687832436FA4}" type="slidenum">
              <a:rPr lang="en-US" smtClean="0"/>
              <a:t>13</a:t>
            </a:fld>
            <a:endParaRPr lang="en-US"/>
          </a:p>
        </p:txBody>
      </p:sp>
    </p:spTree>
    <p:extLst>
      <p:ext uri="{BB962C8B-B14F-4D97-AF65-F5344CB8AC3E}">
        <p14:creationId xmlns:p14="http://schemas.microsoft.com/office/powerpoint/2010/main" val="410909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to provide access to the Sandbox to students supported by GM programs supported students first, and all students eventually</a:t>
            </a:r>
          </a:p>
        </p:txBody>
      </p:sp>
      <p:sp>
        <p:nvSpPr>
          <p:cNvPr id="4" name="Date Placeholder 3"/>
          <p:cNvSpPr>
            <a:spLocks noGrp="1"/>
          </p:cNvSpPr>
          <p:nvPr>
            <p:ph type="dt" idx="1"/>
          </p:nvPr>
        </p:nvSpPr>
        <p:spPr/>
        <p:txBody>
          <a:bodyPr/>
          <a:lstStyle/>
          <a:p>
            <a:fld id="{B1A4EB84-8A3B-474B-BCB8-72E9E9C4AB6B}" type="datetime1">
              <a:rPr lang="en-US" smtClean="0"/>
              <a:t>4/20/22</a:t>
            </a:fld>
            <a:endParaRPr lang="en-US"/>
          </a:p>
        </p:txBody>
      </p:sp>
      <p:sp>
        <p:nvSpPr>
          <p:cNvPr id="5" name="Slide Number Placeholder 4"/>
          <p:cNvSpPr>
            <a:spLocks noGrp="1"/>
          </p:cNvSpPr>
          <p:nvPr>
            <p:ph type="sldNum" sz="quarter" idx="5"/>
          </p:nvPr>
        </p:nvSpPr>
        <p:spPr/>
        <p:txBody>
          <a:bodyPr/>
          <a:lstStyle/>
          <a:p>
            <a:fld id="{5124D5A1-52F5-1547-8357-687832436FA4}" type="slidenum">
              <a:rPr lang="en-US" smtClean="0"/>
              <a:t>14</a:t>
            </a:fld>
            <a:endParaRPr lang="en-US"/>
          </a:p>
        </p:txBody>
      </p:sp>
    </p:spTree>
    <p:extLst>
      <p:ext uri="{BB962C8B-B14F-4D97-AF65-F5344CB8AC3E}">
        <p14:creationId xmlns:p14="http://schemas.microsoft.com/office/powerpoint/2010/main" val="244442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B1A4EB84-8A3B-474B-BCB8-72E9E9C4AB6B}" type="datetime1">
              <a:rPr lang="en-US" smtClean="0"/>
              <a:t>4/20/22</a:t>
            </a:fld>
            <a:endParaRPr lang="en-US"/>
          </a:p>
        </p:txBody>
      </p:sp>
      <p:sp>
        <p:nvSpPr>
          <p:cNvPr id="5" name="Slide Number Placeholder 4"/>
          <p:cNvSpPr>
            <a:spLocks noGrp="1"/>
          </p:cNvSpPr>
          <p:nvPr>
            <p:ph type="sldNum" sz="quarter" idx="5"/>
          </p:nvPr>
        </p:nvSpPr>
        <p:spPr/>
        <p:txBody>
          <a:bodyPr/>
          <a:lstStyle/>
          <a:p>
            <a:fld id="{5124D5A1-52F5-1547-8357-687832436FA4}" type="slidenum">
              <a:rPr lang="en-US" smtClean="0"/>
              <a:t>15</a:t>
            </a:fld>
            <a:endParaRPr lang="en-US"/>
          </a:p>
        </p:txBody>
      </p:sp>
    </p:spTree>
    <p:extLst>
      <p:ext uri="{BB962C8B-B14F-4D97-AF65-F5344CB8AC3E}">
        <p14:creationId xmlns:p14="http://schemas.microsoft.com/office/powerpoint/2010/main" val="408784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B1A4EB84-8A3B-474B-BCB8-72E9E9C4AB6B}" type="datetime1">
              <a:rPr lang="en-US" smtClean="0"/>
              <a:t>4/20/22</a:t>
            </a:fld>
            <a:endParaRPr lang="en-US"/>
          </a:p>
        </p:txBody>
      </p:sp>
      <p:sp>
        <p:nvSpPr>
          <p:cNvPr id="5" name="Slide Number Placeholder 4"/>
          <p:cNvSpPr>
            <a:spLocks noGrp="1"/>
          </p:cNvSpPr>
          <p:nvPr>
            <p:ph type="sldNum" sz="quarter" idx="5"/>
          </p:nvPr>
        </p:nvSpPr>
        <p:spPr/>
        <p:txBody>
          <a:bodyPr/>
          <a:lstStyle/>
          <a:p>
            <a:fld id="{5124D5A1-52F5-1547-8357-687832436FA4}" type="slidenum">
              <a:rPr lang="en-US" smtClean="0"/>
              <a:t>16</a:t>
            </a:fld>
            <a:endParaRPr lang="en-US"/>
          </a:p>
        </p:txBody>
      </p:sp>
    </p:spTree>
    <p:extLst>
      <p:ext uri="{BB962C8B-B14F-4D97-AF65-F5344CB8AC3E}">
        <p14:creationId xmlns:p14="http://schemas.microsoft.com/office/powerpoint/2010/main" val="290806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5360E0-FE41-437B-8EF5-28CDD053F460}"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6391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86089" y="995888"/>
            <a:ext cx="8890000" cy="2072432"/>
          </a:xfrm>
          <a:prstGeom prst="rect">
            <a:avLst/>
          </a:prstGeom>
        </p:spPr>
        <p:txBody>
          <a:bodyPr lIns="0" tIns="0" rIns="0" bIns="0" anchor="ctr"/>
          <a:lstStyle>
            <a:lvl1pPr algn="ctr">
              <a:defRPr sz="3900" b="1">
                <a:solidFill>
                  <a:schemeClr val="bg1"/>
                </a:solidFill>
                <a:latin typeface="Arial"/>
                <a:cs typeface="Arial"/>
              </a:defRPr>
            </a:lvl1pPr>
          </a:lstStyle>
          <a:p>
            <a:r>
              <a:rPr lang="en-US" dirty="0"/>
              <a:t>Click to Add Title</a:t>
            </a:r>
          </a:p>
        </p:txBody>
      </p:sp>
      <p:sp>
        <p:nvSpPr>
          <p:cNvPr id="5" name="Text Placeholder 4"/>
          <p:cNvSpPr>
            <a:spLocks noGrp="1"/>
          </p:cNvSpPr>
          <p:nvPr>
            <p:ph type="body" sz="quarter" idx="10" hasCustomPrompt="1"/>
          </p:nvPr>
        </p:nvSpPr>
        <p:spPr>
          <a:xfrm>
            <a:off x="4910667" y="3175000"/>
            <a:ext cx="4402667" cy="1358900"/>
          </a:xfrm>
          <a:prstGeom prst="rect">
            <a:avLst/>
          </a:prstGeom>
        </p:spPr>
        <p:txBody>
          <a:bodyPr vert="horz" lIns="0" tIns="0" rIns="0" bIns="0"/>
          <a:lstStyle>
            <a:lvl1pPr marL="0" indent="0">
              <a:buNone/>
              <a:defRPr sz="2000" b="1" i="0">
                <a:solidFill>
                  <a:schemeClr val="bg1"/>
                </a:solidFill>
                <a:latin typeface="Arial"/>
                <a:cs typeface="Arial"/>
              </a:defRPr>
            </a:lvl1pPr>
            <a:lvl2pPr marL="0" indent="0">
              <a:buNone/>
              <a:defRPr sz="1500">
                <a:solidFill>
                  <a:schemeClr val="bg1"/>
                </a:solidFill>
                <a:latin typeface="Arial"/>
                <a:cs typeface="Arial"/>
              </a:defRPr>
            </a:lvl2pPr>
            <a:lvl3pPr marL="0" indent="0">
              <a:buNone/>
              <a:defRPr sz="1500">
                <a:solidFill>
                  <a:schemeClr val="bg1"/>
                </a:solidFill>
                <a:latin typeface="Arial"/>
                <a:cs typeface="Arial"/>
              </a:defRPr>
            </a:lvl3pPr>
            <a:lvl4pPr marL="0" indent="0">
              <a:buNone/>
              <a:defRPr sz="1500">
                <a:solidFill>
                  <a:schemeClr val="bg1"/>
                </a:solidFill>
                <a:latin typeface="Arial"/>
                <a:cs typeface="Arial"/>
              </a:defRPr>
            </a:lvl4pPr>
            <a:lvl5pPr marL="0" indent="0">
              <a:buNone/>
              <a:defRPr sz="1500">
                <a:latin typeface="Arial"/>
                <a:cs typeface="Arial"/>
              </a:defRPr>
            </a:lvl5pPr>
          </a:lstStyle>
          <a:p>
            <a:pPr lvl="0"/>
            <a:r>
              <a:rPr lang="en-US"/>
              <a:t>Speaker Name</a:t>
            </a:r>
          </a:p>
          <a:p>
            <a:pPr lvl="1"/>
            <a:r>
              <a:rPr lang="en-US"/>
              <a:t>Speaker Title</a:t>
            </a:r>
          </a:p>
          <a:p>
            <a:pPr lvl="2"/>
            <a:r>
              <a:rPr lang="en-US"/>
              <a:t>Affiliation Name</a:t>
            </a:r>
          </a:p>
          <a:p>
            <a:pPr lvl="3"/>
            <a:r>
              <a:rPr lang="en-US"/>
              <a:t>Date (optional)</a:t>
            </a:r>
          </a:p>
        </p:txBody>
      </p:sp>
    </p:spTree>
    <p:extLst>
      <p:ext uri="{BB962C8B-B14F-4D97-AF65-F5344CB8AC3E}">
        <p14:creationId xmlns:p14="http://schemas.microsoft.com/office/powerpoint/2010/main" val="3754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4267" y="1397000"/>
            <a:ext cx="6705600" cy="2133601"/>
          </a:xfrm>
          <a:prstGeom prst="rect">
            <a:avLst/>
          </a:prstGeom>
        </p:spPr>
        <p:txBody>
          <a:bodyPr lIns="0" tIns="0" rIns="0" bIns="0"/>
          <a:lstStyle>
            <a:lvl1pPr algn="l">
              <a:defRPr sz="3000">
                <a:solidFill>
                  <a:schemeClr val="bg1"/>
                </a:solidFill>
                <a:latin typeface="Arial"/>
                <a:cs typeface="Arial"/>
              </a:defRPr>
            </a:lvl1pPr>
          </a:lstStyle>
          <a:p>
            <a:r>
              <a:rPr lang="en-US" dirty="0"/>
              <a:t>Contact Name</a:t>
            </a:r>
            <a:br>
              <a:rPr lang="en-US" dirty="0"/>
            </a:br>
            <a:r>
              <a:rPr lang="en-US" dirty="0"/>
              <a:t>Contact Phone/E-mail</a:t>
            </a:r>
            <a:br>
              <a:rPr lang="en-US" dirty="0"/>
            </a:br>
            <a:br>
              <a:rPr lang="en-US" dirty="0"/>
            </a:br>
            <a:r>
              <a:rPr lang="en-US" dirty="0"/>
              <a:t>http://www.nigms.nih.gov</a:t>
            </a:r>
          </a:p>
        </p:txBody>
      </p:sp>
    </p:spTree>
    <p:extLst>
      <p:ext uri="{BB962C8B-B14F-4D97-AF65-F5344CB8AC3E}">
        <p14:creationId xmlns:p14="http://schemas.microsoft.com/office/powerpoint/2010/main" val="255364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glin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66938"/>
            <a:ext cx="10972800" cy="1143000"/>
          </a:xfrm>
          <a:prstGeom prst="rect">
            <a:avLst/>
          </a:prstGeom>
        </p:spPr>
        <p:txBody>
          <a:bodyPr vert="horz" lIns="0" tIns="0" rIns="0" bIns="0"/>
          <a:lstStyle>
            <a:lvl1pPr>
              <a:defRPr sz="2000" baseline="0">
                <a:solidFill>
                  <a:srgbClr val="FFFFFF"/>
                </a:solidFill>
                <a:latin typeface="Arial"/>
                <a:cs typeface="Arial"/>
              </a:defRPr>
            </a:lvl1pPr>
          </a:lstStyle>
          <a:p>
            <a:r>
              <a:rPr lang="en-US" dirty="0"/>
              <a:t>Click to add text </a:t>
            </a:r>
            <a:br>
              <a:rPr lang="en-US" dirty="0"/>
            </a:br>
            <a:r>
              <a:rPr lang="en-US" dirty="0"/>
              <a:t>(such as Questions?, NIGMS: Investing in Discovery) </a:t>
            </a:r>
          </a:p>
        </p:txBody>
      </p:sp>
    </p:spTree>
    <p:extLst>
      <p:ext uri="{BB962C8B-B14F-4D97-AF65-F5344CB8AC3E}">
        <p14:creationId xmlns:p14="http://schemas.microsoft.com/office/powerpoint/2010/main" val="125321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B950D6-F895-495C-9C45-80D6C958B7C9}"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317213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950D6-F895-495C-9C45-80D6C958B7C9}"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1803498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B950D6-F895-495C-9C45-80D6C958B7C9}"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3028833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950D6-F895-495C-9C45-80D6C958B7C9}"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2243497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950D6-F895-495C-9C45-80D6C958B7C9}" type="datetimeFigureOut">
              <a:rPr lang="en-US" smtClean="0"/>
              <a:t>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1610955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950D6-F895-495C-9C45-80D6C958B7C9}" type="datetimeFigureOut">
              <a:rPr lang="en-US" smtClean="0"/>
              <a:t>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3210560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950D6-F895-495C-9C45-80D6C958B7C9}" type="datetimeFigureOut">
              <a:rPr lang="en-US" smtClean="0"/>
              <a:t>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81893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B950D6-F895-495C-9C45-80D6C958B7C9}"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181179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w/Ru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cxnSp>
        <p:nvCxnSpPr>
          <p:cNvPr id="5" name="Straight Connector 4"/>
          <p:cNvCxnSpPr/>
          <p:nvPr userDrawn="1"/>
        </p:nvCxnSpPr>
        <p:spPr>
          <a:xfrm>
            <a:off x="626533" y="917505"/>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716592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B950D6-F895-495C-9C45-80D6C958B7C9}"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320593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950D6-F895-495C-9C45-80D6C958B7C9}"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1094317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950D6-F895-495C-9C45-80D6C958B7C9}"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156290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nal w/Rule">
    <p:spTree>
      <p:nvGrpSpPr>
        <p:cNvPr id="1" name=""/>
        <p:cNvGrpSpPr/>
        <p:nvPr/>
      </p:nvGrpSpPr>
      <p:grpSpPr>
        <a:xfrm>
          <a:off x="0" y="0"/>
          <a:ext cx="0" cy="0"/>
          <a:chOff x="0" y="0"/>
          <a:chExt cx="0" cy="0"/>
        </a:xfrm>
      </p:grpSpPr>
      <p:cxnSp>
        <p:nvCxnSpPr>
          <p:cNvPr id="4" name="Straight Connector 3"/>
          <p:cNvCxnSpPr/>
          <p:nvPr userDrawn="1"/>
        </p:nvCxnSpPr>
        <p:spPr>
          <a:xfrm>
            <a:off x="626533" y="917575"/>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13"/>
          </p:nvPr>
        </p:nvSpPr>
        <p:spPr/>
        <p:txBody>
          <a:bodyPr/>
          <a:lstStyle>
            <a:lvl1pPr algn="l">
              <a:defRPr sz="1200">
                <a:solidFill>
                  <a:schemeClr val="bg1"/>
                </a:solidFill>
                <a:latin typeface="Arial" pitchFamily="34" charset="0"/>
                <a:cs typeface="Arial" pitchFamily="34" charset="0"/>
              </a:defRPr>
            </a:lvl1pPr>
          </a:lstStyle>
          <a:p>
            <a:pPr>
              <a:defRPr/>
            </a:pPr>
            <a:r>
              <a:rPr lang="en-US">
                <a:solidFill>
                  <a:prstClr val="white"/>
                </a:solidFill>
              </a:rPr>
              <a:t>STRIDES 2020</a:t>
            </a:r>
          </a:p>
        </p:txBody>
      </p:sp>
    </p:spTree>
    <p:extLst>
      <p:ext uri="{BB962C8B-B14F-4D97-AF65-F5344CB8AC3E}">
        <p14:creationId xmlns:p14="http://schemas.microsoft.com/office/powerpoint/2010/main" val="2779318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nal w/o Rule">
    <p:spTree>
      <p:nvGrpSpPr>
        <p:cNvPr id="1" name=""/>
        <p:cNvGrpSpPr/>
        <p:nvPr/>
      </p:nvGrpSpPr>
      <p:grpSpPr>
        <a:xfrm>
          <a:off x="0" y="0"/>
          <a:ext cx="0" cy="0"/>
          <a:chOff x="0" y="0"/>
          <a:chExt cx="0" cy="0"/>
        </a:xfrm>
      </p:grpSpPr>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2"/>
          <p:cNvSpPr>
            <a:spLocks noGrp="1"/>
          </p:cNvSpPr>
          <p:nvPr>
            <p:ph type="ftr" sz="quarter" idx="13"/>
          </p:nvPr>
        </p:nvSpPr>
        <p:spPr/>
        <p:txBody>
          <a:bodyPr/>
          <a:lstStyle>
            <a:lvl1pPr>
              <a:defRPr/>
            </a:lvl1pPr>
          </a:lstStyle>
          <a:p>
            <a:pPr>
              <a:defRPr/>
            </a:pPr>
            <a:r>
              <a:rPr lang="en-US">
                <a:solidFill>
                  <a:prstClr val="white"/>
                </a:solidFill>
              </a:rPr>
              <a:t>STRIDES 2020</a:t>
            </a:r>
          </a:p>
        </p:txBody>
      </p:sp>
    </p:spTree>
    <p:extLst>
      <p:ext uri="{BB962C8B-B14F-4D97-AF65-F5344CB8AC3E}">
        <p14:creationId xmlns:p14="http://schemas.microsoft.com/office/powerpoint/2010/main" val="444312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s w/Rule">
    <p:spTree>
      <p:nvGrpSpPr>
        <p:cNvPr id="1" name=""/>
        <p:cNvGrpSpPr/>
        <p:nvPr/>
      </p:nvGrpSpPr>
      <p:grpSpPr>
        <a:xfrm>
          <a:off x="0" y="0"/>
          <a:ext cx="0" cy="0"/>
          <a:chOff x="0" y="0"/>
          <a:chExt cx="0" cy="0"/>
        </a:xfrm>
      </p:grpSpPr>
      <p:cxnSp>
        <p:nvCxnSpPr>
          <p:cNvPr id="6" name="Straight Connector 5"/>
          <p:cNvCxnSpPr/>
          <p:nvPr userDrawn="1"/>
        </p:nvCxnSpPr>
        <p:spPr>
          <a:xfrm>
            <a:off x="626533" y="917575"/>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0"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3"/>
          </p:nvPr>
        </p:nvSpPr>
        <p:spPr>
          <a:xfrm>
            <a:off x="6269925"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4"/>
          </p:nvPr>
        </p:nvSpPr>
        <p:spPr>
          <a:xfrm>
            <a:off x="141818" y="6356351"/>
            <a:ext cx="654049" cy="365125"/>
          </a:xfrm>
          <a:prstGeom prst="rect">
            <a:avLst/>
          </a:prstGeom>
        </p:spPr>
        <p:txBody>
          <a:bodyPr/>
          <a:lstStyle>
            <a:lvl1pPr>
              <a:defRPr/>
            </a:lvl1pPr>
          </a:lstStyle>
          <a:p>
            <a:pPr fontAlgn="base">
              <a:spcBef>
                <a:spcPct val="0"/>
              </a:spcBef>
              <a:spcAft>
                <a:spcPct val="0"/>
              </a:spcAft>
              <a:defRPr/>
            </a:pPr>
            <a:fld id="{A6E8B036-5BA5-484D-9FD3-DA77F7979BE4}" type="slidenum">
              <a:rPr lang="en-US" smtClean="0">
                <a:solidFill>
                  <a:prstClr val="black"/>
                </a:solidFill>
                <a:latin typeface="Arial" charset="0"/>
                <a:ea typeface="ＭＳ Ｐゴシック" charset="0"/>
                <a:cs typeface="ＭＳ Ｐゴシック" charset="0"/>
              </a:rPr>
              <a:pPr fontAlgn="base">
                <a:spcBef>
                  <a:spcPct val="0"/>
                </a:spcBef>
                <a:spcAft>
                  <a:spcPct val="0"/>
                </a:spcAft>
                <a:defRPr/>
              </a:pPr>
              <a:t>‹#›</a:t>
            </a:fld>
            <a:endParaRPr lang="en-US" dirty="0">
              <a:solidFill>
                <a:prstClr val="black"/>
              </a:solidFill>
              <a:latin typeface="Arial" charset="0"/>
              <a:ea typeface="ＭＳ Ｐゴシック" charset="0"/>
              <a:cs typeface="ＭＳ Ｐゴシック" charset="0"/>
            </a:endParaRPr>
          </a:p>
        </p:txBody>
      </p:sp>
      <p:sp>
        <p:nvSpPr>
          <p:cNvPr id="10" name="Footer Placeholder 2"/>
          <p:cNvSpPr>
            <a:spLocks noGrp="1"/>
          </p:cNvSpPr>
          <p:nvPr>
            <p:ph type="ftr" sz="quarter" idx="15"/>
          </p:nvPr>
        </p:nvSpPr>
        <p:spPr/>
        <p:txBody>
          <a:bodyPr/>
          <a:lstStyle>
            <a:lvl1pPr algn="l">
              <a:defRPr sz="1200">
                <a:solidFill>
                  <a:schemeClr val="bg1"/>
                </a:solidFill>
                <a:latin typeface="Arial" pitchFamily="34" charset="0"/>
                <a:cs typeface="Arial" pitchFamily="34" charset="0"/>
              </a:defRPr>
            </a:lvl1pPr>
          </a:lstStyle>
          <a:p>
            <a:pPr>
              <a:defRPr/>
            </a:pPr>
            <a:r>
              <a:rPr lang="en-US">
                <a:solidFill>
                  <a:prstClr val="white"/>
                </a:solidFill>
              </a:rPr>
              <a:t>STRIDES 2020</a:t>
            </a:r>
          </a:p>
        </p:txBody>
      </p:sp>
    </p:spTree>
    <p:extLst>
      <p:ext uri="{BB962C8B-B14F-4D97-AF65-F5344CB8AC3E}">
        <p14:creationId xmlns:p14="http://schemas.microsoft.com/office/powerpoint/2010/main" val="1792516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s w/o Rule">
    <p:spTree>
      <p:nvGrpSpPr>
        <p:cNvPr id="1" name=""/>
        <p:cNvGrpSpPr/>
        <p:nvPr/>
      </p:nvGrpSpPr>
      <p:grpSpPr>
        <a:xfrm>
          <a:off x="0" y="0"/>
          <a:ext cx="0" cy="0"/>
          <a:chOff x="0" y="0"/>
          <a:chExt cx="0" cy="0"/>
        </a:xfrm>
      </p:grpSpPr>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0"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3"/>
          </p:nvPr>
        </p:nvSpPr>
        <p:spPr>
          <a:xfrm>
            <a:off x="6269925"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4"/>
          </p:nvPr>
        </p:nvSpPr>
        <p:spPr>
          <a:xfrm>
            <a:off x="141818" y="6356351"/>
            <a:ext cx="654049" cy="365125"/>
          </a:xfrm>
          <a:prstGeom prst="rect">
            <a:avLst/>
          </a:prstGeom>
        </p:spPr>
        <p:txBody>
          <a:bodyPr/>
          <a:lstStyle>
            <a:lvl1pPr>
              <a:defRPr/>
            </a:lvl1pPr>
          </a:lstStyle>
          <a:p>
            <a:pPr fontAlgn="base">
              <a:spcBef>
                <a:spcPct val="0"/>
              </a:spcBef>
              <a:spcAft>
                <a:spcPct val="0"/>
              </a:spcAft>
              <a:defRPr/>
            </a:pPr>
            <a:fld id="{6C9420DC-4250-AA45-85A1-197C179B51E9}" type="slidenum">
              <a:rPr lang="en-US" smtClean="0">
                <a:solidFill>
                  <a:prstClr val="black"/>
                </a:solidFill>
                <a:latin typeface="Arial" charset="0"/>
                <a:ea typeface="ＭＳ Ｐゴシック" charset="0"/>
                <a:cs typeface="ＭＳ Ｐゴシック" charset="0"/>
              </a:rPr>
              <a:pPr fontAlgn="base">
                <a:spcBef>
                  <a:spcPct val="0"/>
                </a:spcBef>
                <a:spcAft>
                  <a:spcPct val="0"/>
                </a:spcAft>
                <a:defRPr/>
              </a:pPr>
              <a:t>‹#›</a:t>
            </a:fld>
            <a:endParaRPr lang="en-US" dirty="0">
              <a:solidFill>
                <a:prstClr val="black"/>
              </a:solidFill>
              <a:latin typeface="Arial" charset="0"/>
              <a:ea typeface="ＭＳ Ｐゴシック" charset="0"/>
              <a:cs typeface="ＭＳ Ｐゴシック" charset="0"/>
            </a:endParaRPr>
          </a:p>
        </p:txBody>
      </p:sp>
      <p:sp>
        <p:nvSpPr>
          <p:cNvPr id="9" name="Footer Placeholder 2"/>
          <p:cNvSpPr>
            <a:spLocks noGrp="1"/>
          </p:cNvSpPr>
          <p:nvPr>
            <p:ph type="ftr" sz="quarter" idx="15"/>
          </p:nvPr>
        </p:nvSpPr>
        <p:spPr/>
        <p:txBody>
          <a:bodyPr/>
          <a:lstStyle>
            <a:lvl1pPr>
              <a:defRPr/>
            </a:lvl1pPr>
          </a:lstStyle>
          <a:p>
            <a:pPr>
              <a:defRPr/>
            </a:pPr>
            <a:r>
              <a:rPr lang="en-US">
                <a:solidFill>
                  <a:prstClr val="white"/>
                </a:solidFill>
              </a:rPr>
              <a:t>STRIDES 2020</a:t>
            </a:r>
          </a:p>
        </p:txBody>
      </p:sp>
    </p:spTree>
    <p:extLst>
      <p:ext uri="{BB962C8B-B14F-4D97-AF65-F5344CB8AC3E}">
        <p14:creationId xmlns:p14="http://schemas.microsoft.com/office/powerpoint/2010/main" val="2308901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neven Columns w/Rule">
    <p:spTree>
      <p:nvGrpSpPr>
        <p:cNvPr id="1" name=""/>
        <p:cNvGrpSpPr/>
        <p:nvPr/>
      </p:nvGrpSpPr>
      <p:grpSpPr>
        <a:xfrm>
          <a:off x="0" y="0"/>
          <a:ext cx="0" cy="0"/>
          <a:chOff x="0" y="0"/>
          <a:chExt cx="0" cy="0"/>
        </a:xfrm>
      </p:grpSpPr>
      <p:cxnSp>
        <p:nvCxnSpPr>
          <p:cNvPr id="6" name="Straight Connector 5"/>
          <p:cNvCxnSpPr/>
          <p:nvPr userDrawn="1"/>
        </p:nvCxnSpPr>
        <p:spPr>
          <a:xfrm>
            <a:off x="5503333" y="917575"/>
            <a:ext cx="61806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5502303" y="274639"/>
            <a:ext cx="6181696"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1" y="274639"/>
            <a:ext cx="474427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3"/>
          </p:nvPr>
        </p:nvSpPr>
        <p:spPr>
          <a:xfrm>
            <a:off x="5502302" y="976313"/>
            <a:ext cx="6181697"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4"/>
          </p:nvPr>
        </p:nvSpPr>
        <p:spPr>
          <a:xfrm>
            <a:off x="141818" y="6356351"/>
            <a:ext cx="654049" cy="365125"/>
          </a:xfrm>
          <a:prstGeom prst="rect">
            <a:avLst/>
          </a:prstGeom>
        </p:spPr>
        <p:txBody>
          <a:bodyPr/>
          <a:lstStyle>
            <a:lvl1pPr>
              <a:defRPr/>
            </a:lvl1pPr>
          </a:lstStyle>
          <a:p>
            <a:pPr fontAlgn="base">
              <a:spcBef>
                <a:spcPct val="0"/>
              </a:spcBef>
              <a:spcAft>
                <a:spcPct val="0"/>
              </a:spcAft>
              <a:defRPr/>
            </a:pPr>
            <a:fld id="{C5E8BD4E-5EAA-E640-97EC-FCEC9121DC01}" type="slidenum">
              <a:rPr lang="en-US" smtClean="0">
                <a:solidFill>
                  <a:prstClr val="black"/>
                </a:solidFill>
                <a:latin typeface="Arial" charset="0"/>
                <a:ea typeface="ＭＳ Ｐゴシック" charset="0"/>
                <a:cs typeface="ＭＳ Ｐゴシック" charset="0"/>
              </a:rPr>
              <a:pPr fontAlgn="base">
                <a:spcBef>
                  <a:spcPct val="0"/>
                </a:spcBef>
                <a:spcAft>
                  <a:spcPct val="0"/>
                </a:spcAft>
                <a:defRPr/>
              </a:pPr>
              <a:t>‹#›</a:t>
            </a:fld>
            <a:endParaRPr lang="en-US" dirty="0">
              <a:solidFill>
                <a:prstClr val="black"/>
              </a:solidFill>
              <a:latin typeface="Arial" charset="0"/>
              <a:ea typeface="ＭＳ Ｐゴシック" charset="0"/>
              <a:cs typeface="ＭＳ Ｐゴシック" charset="0"/>
            </a:endParaRPr>
          </a:p>
        </p:txBody>
      </p:sp>
      <p:sp>
        <p:nvSpPr>
          <p:cNvPr id="10" name="Footer Placeholder 2"/>
          <p:cNvSpPr>
            <a:spLocks noGrp="1"/>
          </p:cNvSpPr>
          <p:nvPr>
            <p:ph type="ftr" sz="quarter" idx="15"/>
          </p:nvPr>
        </p:nvSpPr>
        <p:spPr/>
        <p:txBody>
          <a:bodyPr/>
          <a:lstStyle>
            <a:lvl1pPr algn="l">
              <a:defRPr sz="1200">
                <a:solidFill>
                  <a:schemeClr val="bg1"/>
                </a:solidFill>
                <a:latin typeface="Arial" pitchFamily="34" charset="0"/>
                <a:cs typeface="Arial" pitchFamily="34" charset="0"/>
              </a:defRPr>
            </a:lvl1pPr>
          </a:lstStyle>
          <a:p>
            <a:pPr>
              <a:defRPr/>
            </a:pPr>
            <a:r>
              <a:rPr lang="en-US">
                <a:solidFill>
                  <a:prstClr val="white"/>
                </a:solidFill>
              </a:rPr>
              <a:t>STRIDES 2020</a:t>
            </a:r>
          </a:p>
        </p:txBody>
      </p:sp>
    </p:spTree>
    <p:extLst>
      <p:ext uri="{BB962C8B-B14F-4D97-AF65-F5344CB8AC3E}">
        <p14:creationId xmlns:p14="http://schemas.microsoft.com/office/powerpoint/2010/main" val="162764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even Columns w/o Rule">
    <p:spTree>
      <p:nvGrpSpPr>
        <p:cNvPr id="1" name=""/>
        <p:cNvGrpSpPr/>
        <p:nvPr/>
      </p:nvGrpSpPr>
      <p:grpSpPr>
        <a:xfrm>
          <a:off x="0" y="0"/>
          <a:ext cx="0" cy="0"/>
          <a:chOff x="0" y="0"/>
          <a:chExt cx="0" cy="0"/>
        </a:xfrm>
      </p:grpSpPr>
      <p:sp>
        <p:nvSpPr>
          <p:cNvPr id="5" name="Title 1"/>
          <p:cNvSpPr>
            <a:spLocks noGrp="1"/>
          </p:cNvSpPr>
          <p:nvPr>
            <p:ph type="title"/>
          </p:nvPr>
        </p:nvSpPr>
        <p:spPr>
          <a:xfrm>
            <a:off x="5502303" y="274639"/>
            <a:ext cx="6181696"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1" y="274639"/>
            <a:ext cx="474427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3"/>
          </p:nvPr>
        </p:nvSpPr>
        <p:spPr>
          <a:xfrm>
            <a:off x="5502302" y="976313"/>
            <a:ext cx="6181697"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4"/>
          </p:nvPr>
        </p:nvSpPr>
        <p:spPr>
          <a:xfrm>
            <a:off x="141818" y="6356351"/>
            <a:ext cx="654049" cy="365125"/>
          </a:xfrm>
          <a:prstGeom prst="rect">
            <a:avLst/>
          </a:prstGeom>
        </p:spPr>
        <p:txBody>
          <a:bodyPr/>
          <a:lstStyle>
            <a:lvl1pPr>
              <a:defRPr/>
            </a:lvl1pPr>
          </a:lstStyle>
          <a:p>
            <a:pPr fontAlgn="base">
              <a:spcBef>
                <a:spcPct val="0"/>
              </a:spcBef>
              <a:spcAft>
                <a:spcPct val="0"/>
              </a:spcAft>
              <a:defRPr/>
            </a:pPr>
            <a:fld id="{C7348A58-9801-6B4A-80E5-46C546AC0485}" type="slidenum">
              <a:rPr lang="en-US" smtClean="0">
                <a:solidFill>
                  <a:prstClr val="black"/>
                </a:solidFill>
                <a:latin typeface="Arial" charset="0"/>
                <a:ea typeface="ＭＳ Ｐゴシック" charset="0"/>
                <a:cs typeface="ＭＳ Ｐゴシック" charset="0"/>
              </a:rPr>
              <a:pPr fontAlgn="base">
                <a:spcBef>
                  <a:spcPct val="0"/>
                </a:spcBef>
                <a:spcAft>
                  <a:spcPct val="0"/>
                </a:spcAft>
                <a:defRPr/>
              </a:pPr>
              <a:t>‹#›</a:t>
            </a:fld>
            <a:endParaRPr lang="en-US" dirty="0">
              <a:solidFill>
                <a:prstClr val="black"/>
              </a:solidFill>
              <a:latin typeface="Arial" charset="0"/>
              <a:ea typeface="ＭＳ Ｐゴシック" charset="0"/>
              <a:cs typeface="ＭＳ Ｐゴシック" charset="0"/>
            </a:endParaRPr>
          </a:p>
        </p:txBody>
      </p:sp>
      <p:sp>
        <p:nvSpPr>
          <p:cNvPr id="9" name="Footer Placeholder 2"/>
          <p:cNvSpPr>
            <a:spLocks noGrp="1"/>
          </p:cNvSpPr>
          <p:nvPr>
            <p:ph type="ftr" sz="quarter" idx="15"/>
          </p:nvPr>
        </p:nvSpPr>
        <p:spPr/>
        <p:txBody>
          <a:bodyPr/>
          <a:lstStyle>
            <a:lvl1pPr>
              <a:defRPr/>
            </a:lvl1pPr>
          </a:lstStyle>
          <a:p>
            <a:pPr>
              <a:defRPr/>
            </a:pPr>
            <a:r>
              <a:rPr lang="en-US">
                <a:solidFill>
                  <a:prstClr val="white"/>
                </a:solidFill>
              </a:rPr>
              <a:t>STRIDES 2020</a:t>
            </a:r>
          </a:p>
        </p:txBody>
      </p:sp>
    </p:spTree>
    <p:extLst>
      <p:ext uri="{BB962C8B-B14F-4D97-AF65-F5344CB8AC3E}">
        <p14:creationId xmlns:p14="http://schemas.microsoft.com/office/powerpoint/2010/main" val="470991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erior Slide with Rule">
    <p:spTree>
      <p:nvGrpSpPr>
        <p:cNvPr id="1" name=""/>
        <p:cNvGrpSpPr/>
        <p:nvPr/>
      </p:nvGrpSpPr>
      <p:grpSpPr>
        <a:xfrm>
          <a:off x="0" y="0"/>
          <a:ext cx="0" cy="0"/>
          <a:chOff x="0" y="0"/>
          <a:chExt cx="0" cy="0"/>
        </a:xfrm>
      </p:grpSpPr>
      <p:cxnSp>
        <p:nvCxnSpPr>
          <p:cNvPr id="4" name="Straight Connector 3"/>
          <p:cNvCxnSpPr/>
          <p:nvPr userDrawn="1"/>
        </p:nvCxnSpPr>
        <p:spPr>
          <a:xfrm>
            <a:off x="958851" y="6438900"/>
            <a:ext cx="0" cy="22383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626533" y="1189038"/>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57133" y="6421974"/>
            <a:ext cx="7806236" cy="381000"/>
          </a:xfrm>
          <a:prstGeom prst="rect">
            <a:avLst/>
          </a:prstGeom>
        </p:spPr>
        <p:txBody>
          <a:bodyPr lIns="0" tIns="0" rIns="0" bIns="0"/>
          <a:lstStyle>
            <a:lvl1pPr algn="l">
              <a:defRPr sz="1500">
                <a:solidFill>
                  <a:srgbClr val="FFFFFF"/>
                </a:solidFill>
                <a:latin typeface="Arial"/>
                <a:cs typeface="Arial"/>
              </a:defRPr>
            </a:lvl1pPr>
          </a:lstStyle>
          <a:p>
            <a:r>
              <a:rPr lang="en-US"/>
              <a:t>Click to edit Master title style</a:t>
            </a:r>
          </a:p>
        </p:txBody>
      </p:sp>
      <p:sp>
        <p:nvSpPr>
          <p:cNvPr id="9" name="Text Placeholder 8"/>
          <p:cNvSpPr>
            <a:spLocks noGrp="1"/>
          </p:cNvSpPr>
          <p:nvPr>
            <p:ph type="body" sz="quarter" idx="11"/>
          </p:nvPr>
        </p:nvSpPr>
        <p:spPr>
          <a:xfrm>
            <a:off x="626533" y="549275"/>
            <a:ext cx="11023600" cy="5170488"/>
          </a:xfrm>
          <a:prstGeom prst="rect">
            <a:avLst/>
          </a:prstGeom>
        </p:spPr>
        <p:txBody>
          <a:bodyPr vert="horz" lIns="0" tIns="0" rIns="0" bIns="0"/>
          <a:lstStyle>
            <a:lvl1pPr marL="0" indent="0">
              <a:spcAft>
                <a:spcPts val="1000"/>
              </a:spcAft>
              <a:buNone/>
              <a:defRPr sz="3600" b="1">
                <a:solidFill>
                  <a:srgbClr val="4963AE"/>
                </a:solidFill>
                <a:latin typeface="Arial"/>
                <a:cs typeface="Arial"/>
              </a:defRPr>
            </a:lvl1pPr>
            <a:lvl2pPr marL="0" indent="0">
              <a:spcBef>
                <a:spcPts val="576"/>
              </a:spcBef>
              <a:spcAft>
                <a:spcPts val="500"/>
              </a:spcAft>
              <a:buNone/>
              <a:defRPr sz="2400">
                <a:solidFill>
                  <a:srgbClr val="002A5C"/>
                </a:solidFill>
                <a:latin typeface="Arial"/>
                <a:cs typeface="Arial"/>
              </a:defRPr>
            </a:lvl2pPr>
            <a:lvl3pPr marL="0" indent="0">
              <a:lnSpc>
                <a:spcPct val="125000"/>
              </a:lnSpc>
              <a:spcAft>
                <a:spcPts val="1000"/>
              </a:spcAft>
              <a:buNone/>
              <a:defRPr sz="1600">
                <a:latin typeface="Arial"/>
                <a:cs typeface="Arial"/>
              </a:defRPr>
            </a:lvl3pPr>
            <a:lvl4pPr marL="457200" indent="-182880">
              <a:lnSpc>
                <a:spcPct val="125000"/>
              </a:lnSpc>
              <a:spcBef>
                <a:spcPts val="0"/>
              </a:spcBef>
              <a:spcAft>
                <a:spcPts val="1000"/>
              </a:spcAft>
              <a:buClr>
                <a:srgbClr val="002A5C"/>
              </a:buClr>
              <a:buSzPct val="135000"/>
              <a:buFont typeface="Arial"/>
              <a:buChar char="•"/>
              <a:defRPr sz="1600">
                <a:latin typeface="Arial"/>
                <a:cs typeface="Arial"/>
              </a:defRPr>
            </a:lvl4pPr>
            <a:lvl5pPr marL="914400" indent="-182880">
              <a:lnSpc>
                <a:spcPct val="125000"/>
              </a:lnSpc>
              <a:spcBef>
                <a:spcPts val="0"/>
              </a:spcBef>
              <a:spcAft>
                <a:spcPts val="1000"/>
              </a:spcAft>
              <a:buClr>
                <a:srgbClr val="4963AE"/>
              </a:buClr>
              <a:buSzPct val="85000"/>
              <a:buFont typeface="Courier New"/>
              <a:buChar char="o"/>
              <a:defRPr sz="16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7151" y="6446839"/>
            <a:ext cx="698500" cy="365125"/>
          </a:xfrm>
          <a:prstGeom prst="rect">
            <a:avLst/>
          </a:prstGeom>
        </p:spPr>
        <p:txBody>
          <a:bodyPr lIns="0" tIns="0" rIns="0" bIns="0" anchor="t" anchorCtr="0"/>
          <a:lstStyle>
            <a:lvl1pPr algn="r">
              <a:defRPr sz="1200">
                <a:solidFill>
                  <a:schemeClr val="bg1"/>
                </a:solidFill>
                <a:latin typeface="Arial"/>
                <a:cs typeface="Arial"/>
              </a:defRPr>
            </a:lvl1pPr>
          </a:lstStyle>
          <a:p>
            <a:pPr fontAlgn="base">
              <a:spcBef>
                <a:spcPct val="0"/>
              </a:spcBef>
              <a:spcAft>
                <a:spcPct val="0"/>
              </a:spcAft>
              <a:defRPr/>
            </a:pPr>
            <a:fld id="{4833825C-63D6-DF43-B030-217BCBCE5CAF}" type="slidenum">
              <a:rPr lang="en-US" smtClean="0">
                <a:solidFill>
                  <a:prstClr val="white"/>
                </a:solidFill>
                <a:ea typeface="ＭＳ Ｐゴシック" charset="0"/>
              </a:rPr>
              <a:pPr fontAlgn="base">
                <a:spcBef>
                  <a:spcPct val="0"/>
                </a:spcBef>
                <a:spcAft>
                  <a:spcPct val="0"/>
                </a:spcAft>
                <a:defRPr/>
              </a:pPr>
              <a:t>‹#›</a:t>
            </a:fld>
            <a:endParaRPr lang="en-US" dirty="0">
              <a:solidFill>
                <a:prstClr val="white"/>
              </a:solidFill>
              <a:ea typeface="ＭＳ Ｐゴシック" charset="0"/>
            </a:endParaRPr>
          </a:p>
        </p:txBody>
      </p:sp>
    </p:spTree>
    <p:extLst>
      <p:ext uri="{BB962C8B-B14F-4D97-AF65-F5344CB8AC3E}">
        <p14:creationId xmlns:p14="http://schemas.microsoft.com/office/powerpoint/2010/main" val="322794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129804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06500"/>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xfrm>
            <a:off x="609600" y="6245225"/>
            <a:ext cx="2844800" cy="476250"/>
          </a:xfrm>
          <a:prstGeom prst="rect">
            <a:avLst/>
          </a:prstGeom>
        </p:spPr>
        <p:txBody>
          <a:bodyPr/>
          <a:lstStyle>
            <a:lvl1pPr>
              <a:defRPr>
                <a:solidFill>
                  <a:prstClr val="black"/>
                </a:solidFill>
              </a:defRPr>
            </a:lvl1pPr>
          </a:lstStyle>
          <a:p>
            <a:pPr fontAlgn="base">
              <a:spcBef>
                <a:spcPct val="0"/>
              </a:spcBef>
              <a:spcAft>
                <a:spcPct val="0"/>
              </a:spcAft>
              <a:defRPr/>
            </a:pPr>
            <a:endParaRPr lang="en-US">
              <a:latin typeface="Arial" charset="0"/>
              <a:ea typeface="ＭＳ Ｐゴシック" charset="0"/>
              <a:cs typeface="ＭＳ Ｐゴシック" charset="0"/>
            </a:endParaRPr>
          </a:p>
        </p:txBody>
      </p:sp>
      <p:sp>
        <p:nvSpPr>
          <p:cNvPr id="4" name="Rectangle 3"/>
          <p:cNvSpPr>
            <a:spLocks noGrp="1" noChangeArrowheads="1"/>
          </p:cNvSpPr>
          <p:nvPr>
            <p:ph type="ftr" sz="quarter" idx="11"/>
          </p:nvPr>
        </p:nvSpPr>
        <p:spPr/>
        <p:txBody>
          <a:bodyPr/>
          <a:lstStyle>
            <a:lvl1pPr>
              <a:defRPr>
                <a:solidFill>
                  <a:prstClr val="black"/>
                </a:solidFill>
              </a:defRPr>
            </a:lvl1pPr>
          </a:lstStyle>
          <a:p>
            <a:pPr>
              <a:defRPr/>
            </a:pPr>
            <a:r>
              <a:rPr lang="en-US"/>
              <a:t>STRIDES 2020</a:t>
            </a:r>
          </a:p>
        </p:txBody>
      </p:sp>
    </p:spTree>
    <p:extLst>
      <p:ext uri="{BB962C8B-B14F-4D97-AF65-F5344CB8AC3E}">
        <p14:creationId xmlns:p14="http://schemas.microsoft.com/office/powerpoint/2010/main" val="1931988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aglin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166938"/>
            <a:ext cx="10972800" cy="1143000"/>
          </a:xfrm>
          <a:prstGeom prst="rect">
            <a:avLst/>
          </a:prstGeom>
        </p:spPr>
        <p:txBody>
          <a:bodyPr vert="horz" lIns="0" tIns="0" rIns="0" bIns="0"/>
          <a:lstStyle>
            <a:lvl1pPr>
              <a:defRPr sz="2000" baseline="0">
                <a:solidFill>
                  <a:srgbClr val="FFFFFF"/>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95041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nterior Slide with Rule">
    <p:spTree>
      <p:nvGrpSpPr>
        <p:cNvPr id="1" name=""/>
        <p:cNvGrpSpPr/>
        <p:nvPr/>
      </p:nvGrpSpPr>
      <p:grpSpPr>
        <a:xfrm>
          <a:off x="0" y="0"/>
          <a:ext cx="0" cy="0"/>
          <a:chOff x="0" y="0"/>
          <a:chExt cx="0" cy="0"/>
        </a:xfrm>
      </p:grpSpPr>
      <p:cxnSp>
        <p:nvCxnSpPr>
          <p:cNvPr id="4" name="Straight Connector 3"/>
          <p:cNvCxnSpPr/>
          <p:nvPr userDrawn="1"/>
        </p:nvCxnSpPr>
        <p:spPr>
          <a:xfrm>
            <a:off x="626533" y="1189038"/>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57133" y="6421974"/>
            <a:ext cx="7806236" cy="381000"/>
          </a:xfrm>
          <a:prstGeom prst="rect">
            <a:avLst/>
          </a:prstGeom>
        </p:spPr>
        <p:txBody>
          <a:bodyPr lIns="0" tIns="0" rIns="0" bIns="0"/>
          <a:lstStyle>
            <a:lvl1pPr algn="l">
              <a:defRPr sz="1500">
                <a:solidFill>
                  <a:srgbClr val="FFFFFF"/>
                </a:solidFill>
                <a:latin typeface="Arial"/>
                <a:cs typeface="Arial"/>
              </a:defRPr>
            </a:lvl1pPr>
          </a:lstStyle>
          <a:p>
            <a:r>
              <a:rPr lang="en-US"/>
              <a:t>Click to edit Master title style</a:t>
            </a:r>
          </a:p>
        </p:txBody>
      </p:sp>
      <p:sp>
        <p:nvSpPr>
          <p:cNvPr id="9" name="Text Placeholder 8"/>
          <p:cNvSpPr>
            <a:spLocks noGrp="1"/>
          </p:cNvSpPr>
          <p:nvPr>
            <p:ph type="body" sz="quarter" idx="11"/>
          </p:nvPr>
        </p:nvSpPr>
        <p:spPr>
          <a:xfrm>
            <a:off x="626533" y="549275"/>
            <a:ext cx="11023600" cy="5170488"/>
          </a:xfrm>
          <a:prstGeom prst="rect">
            <a:avLst/>
          </a:prstGeom>
        </p:spPr>
        <p:txBody>
          <a:bodyPr vert="horz" lIns="0" tIns="0" rIns="0" bIns="0"/>
          <a:lstStyle>
            <a:lvl1pPr marL="0" indent="0">
              <a:spcAft>
                <a:spcPts val="1000"/>
              </a:spcAft>
              <a:buNone/>
              <a:defRPr sz="3600" b="1">
                <a:solidFill>
                  <a:srgbClr val="4963AE"/>
                </a:solidFill>
                <a:latin typeface="Arial"/>
                <a:cs typeface="Arial"/>
              </a:defRPr>
            </a:lvl1pPr>
            <a:lvl2pPr marL="0" indent="0">
              <a:spcBef>
                <a:spcPts val="576"/>
              </a:spcBef>
              <a:spcAft>
                <a:spcPts val="500"/>
              </a:spcAft>
              <a:buNone/>
              <a:defRPr sz="2400">
                <a:solidFill>
                  <a:srgbClr val="002A5C"/>
                </a:solidFill>
                <a:latin typeface="Arial"/>
                <a:cs typeface="Arial"/>
              </a:defRPr>
            </a:lvl2pPr>
            <a:lvl3pPr marL="0" indent="0">
              <a:lnSpc>
                <a:spcPct val="125000"/>
              </a:lnSpc>
              <a:spcAft>
                <a:spcPts val="1000"/>
              </a:spcAft>
              <a:buNone/>
              <a:defRPr sz="1600">
                <a:latin typeface="Arial"/>
                <a:cs typeface="Arial"/>
              </a:defRPr>
            </a:lvl3pPr>
            <a:lvl4pPr marL="457200" indent="-182880">
              <a:lnSpc>
                <a:spcPct val="125000"/>
              </a:lnSpc>
              <a:spcBef>
                <a:spcPts val="0"/>
              </a:spcBef>
              <a:spcAft>
                <a:spcPts val="1000"/>
              </a:spcAft>
              <a:buClr>
                <a:srgbClr val="002A5C"/>
              </a:buClr>
              <a:buSzPct val="135000"/>
              <a:buFont typeface="Arial"/>
              <a:buChar char="•"/>
              <a:defRPr sz="1600">
                <a:latin typeface="Arial"/>
                <a:cs typeface="Arial"/>
              </a:defRPr>
            </a:lvl4pPr>
            <a:lvl5pPr marL="914400" indent="-182880">
              <a:lnSpc>
                <a:spcPct val="125000"/>
              </a:lnSpc>
              <a:spcBef>
                <a:spcPts val="0"/>
              </a:spcBef>
              <a:spcAft>
                <a:spcPts val="1000"/>
              </a:spcAft>
              <a:buClr>
                <a:srgbClr val="4963AE"/>
              </a:buClr>
              <a:buSzPct val="85000"/>
              <a:buFont typeface="Courier New"/>
              <a:buChar char="o"/>
              <a:defRPr sz="16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280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STRIDES 2020</a:t>
            </a:r>
          </a:p>
        </p:txBody>
      </p:sp>
      <p:sp>
        <p:nvSpPr>
          <p:cNvPr id="4" name="Rectangle 6"/>
          <p:cNvSpPr>
            <a:spLocks noGrp="1" noChangeArrowheads="1"/>
          </p:cNvSpPr>
          <p:nvPr>
            <p:ph type="sldNum" sz="quarter" idx="12"/>
          </p:nvPr>
        </p:nvSpPr>
        <p:spPr>
          <a:ln/>
        </p:spPr>
        <p:txBody>
          <a:bodyPr/>
          <a:lstStyle>
            <a:lvl1pPr>
              <a:defRPr/>
            </a:lvl1pPr>
          </a:lstStyle>
          <a:p>
            <a:pPr>
              <a:defRPr/>
            </a:pPr>
            <a:fld id="{A89F0DD6-09EF-4CE5-9151-E1CA86C10801}" type="slidenum">
              <a:rPr lang="en-US"/>
              <a:pPr>
                <a:defRPr/>
              </a:pPr>
              <a:t>‹#›</a:t>
            </a:fld>
            <a:endParaRPr lang="en-US"/>
          </a:p>
        </p:txBody>
      </p:sp>
    </p:spTree>
    <p:extLst>
      <p:ext uri="{BB962C8B-B14F-4D97-AF65-F5344CB8AC3E}">
        <p14:creationId xmlns:p14="http://schemas.microsoft.com/office/powerpoint/2010/main" val="2978776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737600" y="6248400"/>
            <a:ext cx="2540000" cy="457200"/>
          </a:xfrm>
          <a:prstGeom prst="rect">
            <a:avLst/>
          </a:prstGeom>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r>
              <a:rPr lang="en-US"/>
              <a:t>STRIDES 2020</a:t>
            </a:r>
            <a:endParaRPr lang="en-US" dirty="0"/>
          </a:p>
        </p:txBody>
      </p:sp>
    </p:spTree>
    <p:extLst>
      <p:ext uri="{BB962C8B-B14F-4D97-AF65-F5344CB8AC3E}">
        <p14:creationId xmlns:p14="http://schemas.microsoft.com/office/powerpoint/2010/main" val="3463007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STRIDES 2020</a:t>
            </a:r>
            <a:endParaRPr lang="en-US" dirty="0"/>
          </a:p>
        </p:txBody>
      </p:sp>
      <p:sp>
        <p:nvSpPr>
          <p:cNvPr id="6" name="Slide Number Placeholder 5"/>
          <p:cNvSpPr>
            <a:spLocks noGrp="1"/>
          </p:cNvSpPr>
          <p:nvPr>
            <p:ph type="sldNum" sz="quarter" idx="12"/>
          </p:nvPr>
        </p:nvSpPr>
        <p:spPr/>
        <p:txBody>
          <a:bodyPr/>
          <a:lstStyle/>
          <a:p>
            <a:fld id="{18266DF2-924C-4FEE-9D29-20E5C3AF7EE2}" type="slidenum">
              <a:rPr lang="en-US" smtClean="0"/>
              <a:t>‹#›</a:t>
            </a:fld>
            <a:endParaRPr lang="en-US" dirty="0"/>
          </a:p>
        </p:txBody>
      </p:sp>
    </p:spTree>
    <p:extLst>
      <p:ext uri="{BB962C8B-B14F-4D97-AF65-F5344CB8AC3E}">
        <p14:creationId xmlns:p14="http://schemas.microsoft.com/office/powerpoint/2010/main" val="2712107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ernal w/Rule">
    <p:spTree>
      <p:nvGrpSpPr>
        <p:cNvPr id="1" name=""/>
        <p:cNvGrpSpPr/>
        <p:nvPr/>
      </p:nvGrpSpPr>
      <p:grpSpPr>
        <a:xfrm>
          <a:off x="0" y="0"/>
          <a:ext cx="0" cy="0"/>
          <a:chOff x="0" y="0"/>
          <a:chExt cx="0" cy="0"/>
        </a:xfrm>
      </p:grpSpPr>
      <p:cxnSp>
        <p:nvCxnSpPr>
          <p:cNvPr id="4" name="Straight Connector 3"/>
          <p:cNvCxnSpPr/>
          <p:nvPr userDrawn="1"/>
        </p:nvCxnSpPr>
        <p:spPr>
          <a:xfrm>
            <a:off x="626533" y="917575"/>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13"/>
          </p:nvPr>
        </p:nvSpPr>
        <p:spPr/>
        <p:txBody>
          <a:bodyPr/>
          <a:lstStyle>
            <a:lvl1pPr algn="l">
              <a:defRPr sz="1200">
                <a:solidFill>
                  <a:schemeClr val="bg1"/>
                </a:solidFill>
                <a:latin typeface="Arial" pitchFamily="34" charset="0"/>
                <a:cs typeface="Arial" pitchFamily="34" charset="0"/>
              </a:defRPr>
            </a:lvl1pPr>
          </a:lstStyle>
          <a:p>
            <a:pPr>
              <a:defRPr/>
            </a:pPr>
            <a:r>
              <a:rPr lang="en-US">
                <a:solidFill>
                  <a:prstClr val="white"/>
                </a:solidFill>
              </a:rPr>
              <a:t>Graduate Education 2020</a:t>
            </a:r>
          </a:p>
        </p:txBody>
      </p:sp>
    </p:spTree>
    <p:extLst>
      <p:ext uri="{BB962C8B-B14F-4D97-AF65-F5344CB8AC3E}">
        <p14:creationId xmlns:p14="http://schemas.microsoft.com/office/powerpoint/2010/main" val="630242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ernal w/o Rule">
    <p:spTree>
      <p:nvGrpSpPr>
        <p:cNvPr id="1" name=""/>
        <p:cNvGrpSpPr/>
        <p:nvPr/>
      </p:nvGrpSpPr>
      <p:grpSpPr>
        <a:xfrm>
          <a:off x="0" y="0"/>
          <a:ext cx="0" cy="0"/>
          <a:chOff x="0" y="0"/>
          <a:chExt cx="0" cy="0"/>
        </a:xfrm>
      </p:grpSpPr>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2"/>
          <p:cNvSpPr>
            <a:spLocks noGrp="1"/>
          </p:cNvSpPr>
          <p:nvPr>
            <p:ph type="ftr" sz="quarter" idx="13"/>
          </p:nvPr>
        </p:nvSpPr>
        <p:spPr/>
        <p:txBody>
          <a:bodyPr/>
          <a:lstStyle>
            <a:lvl1pPr>
              <a:defRPr/>
            </a:lvl1pPr>
          </a:lstStyle>
          <a:p>
            <a:pPr>
              <a:defRPr/>
            </a:pPr>
            <a:r>
              <a:rPr lang="en-US">
                <a:solidFill>
                  <a:prstClr val="white"/>
                </a:solidFill>
              </a:rPr>
              <a:t>Graduate Education 2020</a:t>
            </a:r>
          </a:p>
        </p:txBody>
      </p:sp>
    </p:spTree>
    <p:extLst>
      <p:ext uri="{BB962C8B-B14F-4D97-AF65-F5344CB8AC3E}">
        <p14:creationId xmlns:p14="http://schemas.microsoft.com/office/powerpoint/2010/main" val="4071683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umns w/Rule">
    <p:spTree>
      <p:nvGrpSpPr>
        <p:cNvPr id="1" name=""/>
        <p:cNvGrpSpPr/>
        <p:nvPr/>
      </p:nvGrpSpPr>
      <p:grpSpPr>
        <a:xfrm>
          <a:off x="0" y="0"/>
          <a:ext cx="0" cy="0"/>
          <a:chOff x="0" y="0"/>
          <a:chExt cx="0" cy="0"/>
        </a:xfrm>
      </p:grpSpPr>
      <p:cxnSp>
        <p:nvCxnSpPr>
          <p:cNvPr id="6" name="Straight Connector 5"/>
          <p:cNvCxnSpPr/>
          <p:nvPr userDrawn="1"/>
        </p:nvCxnSpPr>
        <p:spPr>
          <a:xfrm>
            <a:off x="626533" y="917575"/>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0"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3"/>
          </p:nvPr>
        </p:nvSpPr>
        <p:spPr>
          <a:xfrm>
            <a:off x="6269925"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4"/>
          </p:nvPr>
        </p:nvSpPr>
        <p:spPr>
          <a:xfrm>
            <a:off x="141818" y="6356351"/>
            <a:ext cx="654049" cy="365125"/>
          </a:xfrm>
          <a:prstGeom prst="rect">
            <a:avLst/>
          </a:prstGeom>
        </p:spPr>
        <p:txBody>
          <a:bodyPr/>
          <a:lstStyle>
            <a:lvl1pPr>
              <a:defRPr/>
            </a:lvl1pPr>
          </a:lstStyle>
          <a:p>
            <a:pPr fontAlgn="base">
              <a:spcBef>
                <a:spcPct val="0"/>
              </a:spcBef>
              <a:spcAft>
                <a:spcPct val="0"/>
              </a:spcAft>
              <a:defRPr/>
            </a:pPr>
            <a:fld id="{A6E8B036-5BA5-484D-9FD3-DA77F7979BE4}" type="slidenum">
              <a:rPr lang="en-US" smtClean="0">
                <a:solidFill>
                  <a:prstClr val="black"/>
                </a:solidFill>
                <a:latin typeface="Arial" charset="0"/>
                <a:ea typeface="ＭＳ Ｐゴシック" charset="0"/>
                <a:cs typeface="ＭＳ Ｐゴシック" charset="0"/>
              </a:rPr>
              <a:pPr fontAlgn="base">
                <a:spcBef>
                  <a:spcPct val="0"/>
                </a:spcBef>
                <a:spcAft>
                  <a:spcPct val="0"/>
                </a:spcAft>
                <a:defRPr/>
              </a:pPr>
              <a:t>‹#›</a:t>
            </a:fld>
            <a:endParaRPr lang="en-US" dirty="0">
              <a:solidFill>
                <a:prstClr val="black"/>
              </a:solidFill>
              <a:latin typeface="Arial" charset="0"/>
              <a:ea typeface="ＭＳ Ｐゴシック" charset="0"/>
              <a:cs typeface="ＭＳ Ｐゴシック" charset="0"/>
            </a:endParaRPr>
          </a:p>
        </p:txBody>
      </p:sp>
      <p:sp>
        <p:nvSpPr>
          <p:cNvPr id="10" name="Footer Placeholder 2"/>
          <p:cNvSpPr>
            <a:spLocks noGrp="1"/>
          </p:cNvSpPr>
          <p:nvPr>
            <p:ph type="ftr" sz="quarter" idx="15"/>
          </p:nvPr>
        </p:nvSpPr>
        <p:spPr/>
        <p:txBody>
          <a:bodyPr/>
          <a:lstStyle>
            <a:lvl1pPr algn="l">
              <a:defRPr sz="1200">
                <a:solidFill>
                  <a:schemeClr val="bg1"/>
                </a:solidFill>
                <a:latin typeface="Arial" pitchFamily="34" charset="0"/>
                <a:cs typeface="Arial" pitchFamily="34" charset="0"/>
              </a:defRPr>
            </a:lvl1pPr>
          </a:lstStyle>
          <a:p>
            <a:pPr>
              <a:defRPr/>
            </a:pPr>
            <a:r>
              <a:rPr lang="en-US">
                <a:solidFill>
                  <a:prstClr val="white"/>
                </a:solidFill>
              </a:rPr>
              <a:t>Graduate Education 2020</a:t>
            </a:r>
          </a:p>
        </p:txBody>
      </p:sp>
    </p:spTree>
    <p:extLst>
      <p:ext uri="{BB962C8B-B14F-4D97-AF65-F5344CB8AC3E}">
        <p14:creationId xmlns:p14="http://schemas.microsoft.com/office/powerpoint/2010/main" val="2848293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umns w/o Rule">
    <p:spTree>
      <p:nvGrpSpPr>
        <p:cNvPr id="1" name=""/>
        <p:cNvGrpSpPr/>
        <p:nvPr/>
      </p:nvGrpSpPr>
      <p:grpSpPr>
        <a:xfrm>
          <a:off x="0" y="0"/>
          <a:ext cx="0" cy="0"/>
          <a:chOff x="0" y="0"/>
          <a:chExt cx="0" cy="0"/>
        </a:xfrm>
      </p:grpSpPr>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0"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3"/>
          </p:nvPr>
        </p:nvSpPr>
        <p:spPr>
          <a:xfrm>
            <a:off x="6269925"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4"/>
          </p:nvPr>
        </p:nvSpPr>
        <p:spPr>
          <a:xfrm>
            <a:off x="141818" y="6356351"/>
            <a:ext cx="654049" cy="365125"/>
          </a:xfrm>
          <a:prstGeom prst="rect">
            <a:avLst/>
          </a:prstGeom>
        </p:spPr>
        <p:txBody>
          <a:bodyPr/>
          <a:lstStyle>
            <a:lvl1pPr>
              <a:defRPr/>
            </a:lvl1pPr>
          </a:lstStyle>
          <a:p>
            <a:pPr fontAlgn="base">
              <a:spcBef>
                <a:spcPct val="0"/>
              </a:spcBef>
              <a:spcAft>
                <a:spcPct val="0"/>
              </a:spcAft>
              <a:defRPr/>
            </a:pPr>
            <a:fld id="{6C9420DC-4250-AA45-85A1-197C179B51E9}" type="slidenum">
              <a:rPr lang="en-US" smtClean="0">
                <a:solidFill>
                  <a:prstClr val="black"/>
                </a:solidFill>
                <a:latin typeface="Arial" charset="0"/>
                <a:ea typeface="ＭＳ Ｐゴシック" charset="0"/>
                <a:cs typeface="ＭＳ Ｐゴシック" charset="0"/>
              </a:rPr>
              <a:pPr fontAlgn="base">
                <a:spcBef>
                  <a:spcPct val="0"/>
                </a:spcBef>
                <a:spcAft>
                  <a:spcPct val="0"/>
                </a:spcAft>
                <a:defRPr/>
              </a:pPr>
              <a:t>‹#›</a:t>
            </a:fld>
            <a:endParaRPr lang="en-US" dirty="0">
              <a:solidFill>
                <a:prstClr val="black"/>
              </a:solidFill>
              <a:latin typeface="Arial" charset="0"/>
              <a:ea typeface="ＭＳ Ｐゴシック" charset="0"/>
              <a:cs typeface="ＭＳ Ｐゴシック" charset="0"/>
            </a:endParaRPr>
          </a:p>
        </p:txBody>
      </p:sp>
      <p:sp>
        <p:nvSpPr>
          <p:cNvPr id="9" name="Footer Placeholder 2"/>
          <p:cNvSpPr>
            <a:spLocks noGrp="1"/>
          </p:cNvSpPr>
          <p:nvPr>
            <p:ph type="ftr" sz="quarter" idx="15"/>
          </p:nvPr>
        </p:nvSpPr>
        <p:spPr/>
        <p:txBody>
          <a:bodyPr/>
          <a:lstStyle>
            <a:lvl1pPr>
              <a:defRPr/>
            </a:lvl1pPr>
          </a:lstStyle>
          <a:p>
            <a:pPr>
              <a:defRPr/>
            </a:pPr>
            <a:r>
              <a:rPr lang="en-US">
                <a:solidFill>
                  <a:prstClr val="white"/>
                </a:solidFill>
              </a:rPr>
              <a:t>Graduate Education 2020</a:t>
            </a:r>
          </a:p>
        </p:txBody>
      </p:sp>
    </p:spTree>
    <p:extLst>
      <p:ext uri="{BB962C8B-B14F-4D97-AF65-F5344CB8AC3E}">
        <p14:creationId xmlns:p14="http://schemas.microsoft.com/office/powerpoint/2010/main" val="91601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cxnSp>
        <p:nvCxnSpPr>
          <p:cNvPr id="6" name="Straight Connector 5"/>
          <p:cNvCxnSpPr/>
          <p:nvPr userDrawn="1"/>
        </p:nvCxnSpPr>
        <p:spPr>
          <a:xfrm>
            <a:off x="626533" y="917505"/>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609600"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p:cNvSpPr>
            <a:spLocks noGrp="1"/>
          </p:cNvSpPr>
          <p:nvPr>
            <p:ph sz="quarter" idx="13"/>
          </p:nvPr>
        </p:nvSpPr>
        <p:spPr>
          <a:xfrm>
            <a:off x="6269925"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407276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neven Columns w/Rule">
    <p:spTree>
      <p:nvGrpSpPr>
        <p:cNvPr id="1" name=""/>
        <p:cNvGrpSpPr/>
        <p:nvPr/>
      </p:nvGrpSpPr>
      <p:grpSpPr>
        <a:xfrm>
          <a:off x="0" y="0"/>
          <a:ext cx="0" cy="0"/>
          <a:chOff x="0" y="0"/>
          <a:chExt cx="0" cy="0"/>
        </a:xfrm>
      </p:grpSpPr>
      <p:cxnSp>
        <p:nvCxnSpPr>
          <p:cNvPr id="6" name="Straight Connector 5"/>
          <p:cNvCxnSpPr/>
          <p:nvPr userDrawn="1"/>
        </p:nvCxnSpPr>
        <p:spPr>
          <a:xfrm>
            <a:off x="5503333" y="917575"/>
            <a:ext cx="61806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5502303" y="274639"/>
            <a:ext cx="6181696"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1" y="274639"/>
            <a:ext cx="474427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3"/>
          </p:nvPr>
        </p:nvSpPr>
        <p:spPr>
          <a:xfrm>
            <a:off x="5502302" y="976313"/>
            <a:ext cx="6181697"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4"/>
          </p:nvPr>
        </p:nvSpPr>
        <p:spPr>
          <a:xfrm>
            <a:off x="141818" y="6356351"/>
            <a:ext cx="654049" cy="365125"/>
          </a:xfrm>
          <a:prstGeom prst="rect">
            <a:avLst/>
          </a:prstGeom>
        </p:spPr>
        <p:txBody>
          <a:bodyPr/>
          <a:lstStyle>
            <a:lvl1pPr>
              <a:defRPr/>
            </a:lvl1pPr>
          </a:lstStyle>
          <a:p>
            <a:pPr fontAlgn="base">
              <a:spcBef>
                <a:spcPct val="0"/>
              </a:spcBef>
              <a:spcAft>
                <a:spcPct val="0"/>
              </a:spcAft>
              <a:defRPr/>
            </a:pPr>
            <a:fld id="{C5E8BD4E-5EAA-E640-97EC-FCEC9121DC01}" type="slidenum">
              <a:rPr lang="en-US" smtClean="0">
                <a:solidFill>
                  <a:prstClr val="black"/>
                </a:solidFill>
                <a:latin typeface="Arial" charset="0"/>
                <a:ea typeface="ＭＳ Ｐゴシック" charset="0"/>
                <a:cs typeface="ＭＳ Ｐゴシック" charset="0"/>
              </a:rPr>
              <a:pPr fontAlgn="base">
                <a:spcBef>
                  <a:spcPct val="0"/>
                </a:spcBef>
                <a:spcAft>
                  <a:spcPct val="0"/>
                </a:spcAft>
                <a:defRPr/>
              </a:pPr>
              <a:t>‹#›</a:t>
            </a:fld>
            <a:endParaRPr lang="en-US" dirty="0">
              <a:solidFill>
                <a:prstClr val="black"/>
              </a:solidFill>
              <a:latin typeface="Arial" charset="0"/>
              <a:ea typeface="ＭＳ Ｐゴシック" charset="0"/>
              <a:cs typeface="ＭＳ Ｐゴシック" charset="0"/>
            </a:endParaRPr>
          </a:p>
        </p:txBody>
      </p:sp>
      <p:sp>
        <p:nvSpPr>
          <p:cNvPr id="10" name="Footer Placeholder 2"/>
          <p:cNvSpPr>
            <a:spLocks noGrp="1"/>
          </p:cNvSpPr>
          <p:nvPr>
            <p:ph type="ftr" sz="quarter" idx="15"/>
          </p:nvPr>
        </p:nvSpPr>
        <p:spPr/>
        <p:txBody>
          <a:bodyPr/>
          <a:lstStyle>
            <a:lvl1pPr algn="l">
              <a:defRPr sz="1200">
                <a:solidFill>
                  <a:schemeClr val="bg1"/>
                </a:solidFill>
                <a:latin typeface="Arial" pitchFamily="34" charset="0"/>
                <a:cs typeface="Arial" pitchFamily="34" charset="0"/>
              </a:defRPr>
            </a:lvl1pPr>
          </a:lstStyle>
          <a:p>
            <a:pPr>
              <a:defRPr/>
            </a:pPr>
            <a:r>
              <a:rPr lang="en-US">
                <a:solidFill>
                  <a:prstClr val="white"/>
                </a:solidFill>
              </a:rPr>
              <a:t>Graduate Education 2020</a:t>
            </a:r>
          </a:p>
        </p:txBody>
      </p:sp>
    </p:spTree>
    <p:extLst>
      <p:ext uri="{BB962C8B-B14F-4D97-AF65-F5344CB8AC3E}">
        <p14:creationId xmlns:p14="http://schemas.microsoft.com/office/powerpoint/2010/main" val="2089823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neven Columns w/o Rule">
    <p:spTree>
      <p:nvGrpSpPr>
        <p:cNvPr id="1" name=""/>
        <p:cNvGrpSpPr/>
        <p:nvPr/>
      </p:nvGrpSpPr>
      <p:grpSpPr>
        <a:xfrm>
          <a:off x="0" y="0"/>
          <a:ext cx="0" cy="0"/>
          <a:chOff x="0" y="0"/>
          <a:chExt cx="0" cy="0"/>
        </a:xfrm>
      </p:grpSpPr>
      <p:sp>
        <p:nvSpPr>
          <p:cNvPr id="5" name="Title 1"/>
          <p:cNvSpPr>
            <a:spLocks noGrp="1"/>
          </p:cNvSpPr>
          <p:nvPr>
            <p:ph type="title"/>
          </p:nvPr>
        </p:nvSpPr>
        <p:spPr>
          <a:xfrm>
            <a:off x="5502303" y="274639"/>
            <a:ext cx="6181696"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sz="quarter" idx="12"/>
          </p:nvPr>
        </p:nvSpPr>
        <p:spPr>
          <a:xfrm>
            <a:off x="609601" y="274639"/>
            <a:ext cx="474427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3"/>
          </p:nvPr>
        </p:nvSpPr>
        <p:spPr>
          <a:xfrm>
            <a:off x="5502302" y="976313"/>
            <a:ext cx="6181697"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4"/>
          </p:nvPr>
        </p:nvSpPr>
        <p:spPr>
          <a:xfrm>
            <a:off x="141818" y="6356351"/>
            <a:ext cx="654049" cy="365125"/>
          </a:xfrm>
          <a:prstGeom prst="rect">
            <a:avLst/>
          </a:prstGeom>
        </p:spPr>
        <p:txBody>
          <a:bodyPr/>
          <a:lstStyle>
            <a:lvl1pPr>
              <a:defRPr/>
            </a:lvl1pPr>
          </a:lstStyle>
          <a:p>
            <a:pPr fontAlgn="base">
              <a:spcBef>
                <a:spcPct val="0"/>
              </a:spcBef>
              <a:spcAft>
                <a:spcPct val="0"/>
              </a:spcAft>
              <a:defRPr/>
            </a:pPr>
            <a:fld id="{C7348A58-9801-6B4A-80E5-46C546AC0485}" type="slidenum">
              <a:rPr lang="en-US" smtClean="0">
                <a:solidFill>
                  <a:prstClr val="black"/>
                </a:solidFill>
                <a:latin typeface="Arial" charset="0"/>
                <a:ea typeface="ＭＳ Ｐゴシック" charset="0"/>
                <a:cs typeface="ＭＳ Ｐゴシック" charset="0"/>
              </a:rPr>
              <a:pPr fontAlgn="base">
                <a:spcBef>
                  <a:spcPct val="0"/>
                </a:spcBef>
                <a:spcAft>
                  <a:spcPct val="0"/>
                </a:spcAft>
                <a:defRPr/>
              </a:pPr>
              <a:t>‹#›</a:t>
            </a:fld>
            <a:endParaRPr lang="en-US" dirty="0">
              <a:solidFill>
                <a:prstClr val="black"/>
              </a:solidFill>
              <a:latin typeface="Arial" charset="0"/>
              <a:ea typeface="ＭＳ Ｐゴシック" charset="0"/>
              <a:cs typeface="ＭＳ Ｐゴシック" charset="0"/>
            </a:endParaRPr>
          </a:p>
        </p:txBody>
      </p:sp>
      <p:sp>
        <p:nvSpPr>
          <p:cNvPr id="9" name="Footer Placeholder 2"/>
          <p:cNvSpPr>
            <a:spLocks noGrp="1"/>
          </p:cNvSpPr>
          <p:nvPr>
            <p:ph type="ftr" sz="quarter" idx="15"/>
          </p:nvPr>
        </p:nvSpPr>
        <p:spPr/>
        <p:txBody>
          <a:bodyPr/>
          <a:lstStyle>
            <a:lvl1pPr>
              <a:defRPr/>
            </a:lvl1pPr>
          </a:lstStyle>
          <a:p>
            <a:pPr>
              <a:defRPr/>
            </a:pPr>
            <a:r>
              <a:rPr lang="en-US">
                <a:solidFill>
                  <a:prstClr val="white"/>
                </a:solidFill>
              </a:rPr>
              <a:t>Graduate Education 2020</a:t>
            </a:r>
          </a:p>
        </p:txBody>
      </p:sp>
    </p:spTree>
    <p:extLst>
      <p:ext uri="{BB962C8B-B14F-4D97-AF65-F5344CB8AC3E}">
        <p14:creationId xmlns:p14="http://schemas.microsoft.com/office/powerpoint/2010/main" val="3571214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erior Slide with Rule">
    <p:spTree>
      <p:nvGrpSpPr>
        <p:cNvPr id="1" name=""/>
        <p:cNvGrpSpPr/>
        <p:nvPr/>
      </p:nvGrpSpPr>
      <p:grpSpPr>
        <a:xfrm>
          <a:off x="0" y="0"/>
          <a:ext cx="0" cy="0"/>
          <a:chOff x="0" y="0"/>
          <a:chExt cx="0" cy="0"/>
        </a:xfrm>
      </p:grpSpPr>
      <p:cxnSp>
        <p:nvCxnSpPr>
          <p:cNvPr id="4" name="Straight Connector 3"/>
          <p:cNvCxnSpPr/>
          <p:nvPr userDrawn="1"/>
        </p:nvCxnSpPr>
        <p:spPr>
          <a:xfrm>
            <a:off x="958851" y="6438900"/>
            <a:ext cx="0" cy="22383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626533" y="1189038"/>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57133" y="6421974"/>
            <a:ext cx="7806236" cy="381000"/>
          </a:xfrm>
          <a:prstGeom prst="rect">
            <a:avLst/>
          </a:prstGeom>
        </p:spPr>
        <p:txBody>
          <a:bodyPr lIns="0" tIns="0" rIns="0" bIns="0"/>
          <a:lstStyle>
            <a:lvl1pPr algn="l">
              <a:defRPr sz="1500">
                <a:solidFill>
                  <a:srgbClr val="FFFFFF"/>
                </a:solidFill>
                <a:latin typeface="Arial"/>
                <a:cs typeface="Arial"/>
              </a:defRPr>
            </a:lvl1pPr>
          </a:lstStyle>
          <a:p>
            <a:r>
              <a:rPr lang="en-US"/>
              <a:t>Click to edit Master title style</a:t>
            </a:r>
          </a:p>
        </p:txBody>
      </p:sp>
      <p:sp>
        <p:nvSpPr>
          <p:cNvPr id="9" name="Text Placeholder 8"/>
          <p:cNvSpPr>
            <a:spLocks noGrp="1"/>
          </p:cNvSpPr>
          <p:nvPr>
            <p:ph type="body" sz="quarter" idx="11"/>
          </p:nvPr>
        </p:nvSpPr>
        <p:spPr>
          <a:xfrm>
            <a:off x="626533" y="549275"/>
            <a:ext cx="11023600" cy="5170488"/>
          </a:xfrm>
          <a:prstGeom prst="rect">
            <a:avLst/>
          </a:prstGeom>
        </p:spPr>
        <p:txBody>
          <a:bodyPr vert="horz" lIns="0" tIns="0" rIns="0" bIns="0"/>
          <a:lstStyle>
            <a:lvl1pPr marL="0" indent="0">
              <a:spcAft>
                <a:spcPts val="1000"/>
              </a:spcAft>
              <a:buNone/>
              <a:defRPr sz="3600" b="1">
                <a:solidFill>
                  <a:srgbClr val="4963AE"/>
                </a:solidFill>
                <a:latin typeface="Arial"/>
                <a:cs typeface="Arial"/>
              </a:defRPr>
            </a:lvl1pPr>
            <a:lvl2pPr marL="0" indent="0">
              <a:spcBef>
                <a:spcPts val="576"/>
              </a:spcBef>
              <a:spcAft>
                <a:spcPts val="500"/>
              </a:spcAft>
              <a:buNone/>
              <a:defRPr sz="2400">
                <a:solidFill>
                  <a:srgbClr val="002A5C"/>
                </a:solidFill>
                <a:latin typeface="Arial"/>
                <a:cs typeface="Arial"/>
              </a:defRPr>
            </a:lvl2pPr>
            <a:lvl3pPr marL="0" indent="0">
              <a:lnSpc>
                <a:spcPct val="125000"/>
              </a:lnSpc>
              <a:spcAft>
                <a:spcPts val="1000"/>
              </a:spcAft>
              <a:buNone/>
              <a:defRPr sz="1600">
                <a:latin typeface="Arial"/>
                <a:cs typeface="Arial"/>
              </a:defRPr>
            </a:lvl3pPr>
            <a:lvl4pPr marL="457200" indent="-182880">
              <a:lnSpc>
                <a:spcPct val="125000"/>
              </a:lnSpc>
              <a:spcBef>
                <a:spcPts val="0"/>
              </a:spcBef>
              <a:spcAft>
                <a:spcPts val="1000"/>
              </a:spcAft>
              <a:buClr>
                <a:srgbClr val="002A5C"/>
              </a:buClr>
              <a:buSzPct val="135000"/>
              <a:buFont typeface="Arial"/>
              <a:buChar char="•"/>
              <a:defRPr sz="1600">
                <a:latin typeface="Arial"/>
                <a:cs typeface="Arial"/>
              </a:defRPr>
            </a:lvl4pPr>
            <a:lvl5pPr marL="914400" indent="-182880">
              <a:lnSpc>
                <a:spcPct val="125000"/>
              </a:lnSpc>
              <a:spcBef>
                <a:spcPts val="0"/>
              </a:spcBef>
              <a:spcAft>
                <a:spcPts val="1000"/>
              </a:spcAft>
              <a:buClr>
                <a:srgbClr val="4963AE"/>
              </a:buClr>
              <a:buSzPct val="85000"/>
              <a:buFont typeface="Courier New"/>
              <a:buChar char="o"/>
              <a:defRPr sz="16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7151" y="6446839"/>
            <a:ext cx="698500" cy="365125"/>
          </a:xfrm>
          <a:prstGeom prst="rect">
            <a:avLst/>
          </a:prstGeom>
        </p:spPr>
        <p:txBody>
          <a:bodyPr lIns="0" tIns="0" rIns="0" bIns="0" anchor="t" anchorCtr="0"/>
          <a:lstStyle>
            <a:lvl1pPr algn="r">
              <a:defRPr sz="1200">
                <a:solidFill>
                  <a:schemeClr val="bg1"/>
                </a:solidFill>
                <a:latin typeface="Arial"/>
                <a:cs typeface="Arial"/>
              </a:defRPr>
            </a:lvl1pPr>
          </a:lstStyle>
          <a:p>
            <a:pPr fontAlgn="base">
              <a:spcBef>
                <a:spcPct val="0"/>
              </a:spcBef>
              <a:spcAft>
                <a:spcPct val="0"/>
              </a:spcAft>
              <a:defRPr/>
            </a:pPr>
            <a:fld id="{4833825C-63D6-DF43-B030-217BCBCE5CAF}" type="slidenum">
              <a:rPr lang="en-US" smtClean="0">
                <a:solidFill>
                  <a:prstClr val="white"/>
                </a:solidFill>
                <a:ea typeface="ＭＳ Ｐゴシック" charset="0"/>
              </a:rPr>
              <a:pPr fontAlgn="base">
                <a:spcBef>
                  <a:spcPct val="0"/>
                </a:spcBef>
                <a:spcAft>
                  <a:spcPct val="0"/>
                </a:spcAft>
                <a:defRPr/>
              </a:pPr>
              <a:t>‹#›</a:t>
            </a:fld>
            <a:endParaRPr lang="en-US" dirty="0">
              <a:solidFill>
                <a:prstClr val="white"/>
              </a:solidFill>
              <a:ea typeface="ＭＳ Ｐゴシック" charset="0"/>
            </a:endParaRPr>
          </a:p>
        </p:txBody>
      </p:sp>
    </p:spTree>
    <p:extLst>
      <p:ext uri="{BB962C8B-B14F-4D97-AF65-F5344CB8AC3E}">
        <p14:creationId xmlns:p14="http://schemas.microsoft.com/office/powerpoint/2010/main" val="1727604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06500"/>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xfrm>
            <a:off x="609600" y="6245225"/>
            <a:ext cx="2844800" cy="476250"/>
          </a:xfrm>
          <a:prstGeom prst="rect">
            <a:avLst/>
          </a:prstGeom>
        </p:spPr>
        <p:txBody>
          <a:bodyPr/>
          <a:lstStyle>
            <a:lvl1pPr>
              <a:defRPr>
                <a:solidFill>
                  <a:prstClr val="black"/>
                </a:solidFill>
              </a:defRPr>
            </a:lvl1pPr>
          </a:lstStyle>
          <a:p>
            <a:pPr fontAlgn="base">
              <a:spcBef>
                <a:spcPct val="0"/>
              </a:spcBef>
              <a:spcAft>
                <a:spcPct val="0"/>
              </a:spcAft>
              <a:defRPr/>
            </a:pPr>
            <a:endParaRPr lang="en-US">
              <a:latin typeface="Arial" charset="0"/>
              <a:ea typeface="ＭＳ Ｐゴシック" charset="0"/>
              <a:cs typeface="ＭＳ Ｐゴシック" charset="0"/>
            </a:endParaRPr>
          </a:p>
        </p:txBody>
      </p:sp>
      <p:sp>
        <p:nvSpPr>
          <p:cNvPr id="4" name="Rectangle 3"/>
          <p:cNvSpPr>
            <a:spLocks noGrp="1" noChangeArrowheads="1"/>
          </p:cNvSpPr>
          <p:nvPr>
            <p:ph type="ftr" sz="quarter" idx="11"/>
          </p:nvPr>
        </p:nvSpPr>
        <p:spPr/>
        <p:txBody>
          <a:bodyPr/>
          <a:lstStyle>
            <a:lvl1pPr>
              <a:defRPr>
                <a:solidFill>
                  <a:prstClr val="black"/>
                </a:solidFill>
              </a:defRPr>
            </a:lvl1pPr>
          </a:lstStyle>
          <a:p>
            <a:pPr>
              <a:defRPr/>
            </a:pPr>
            <a:r>
              <a:rPr lang="en-US"/>
              <a:t>Graduate Education 2020</a:t>
            </a:r>
          </a:p>
        </p:txBody>
      </p:sp>
    </p:spTree>
    <p:extLst>
      <p:ext uri="{BB962C8B-B14F-4D97-AF65-F5344CB8AC3E}">
        <p14:creationId xmlns:p14="http://schemas.microsoft.com/office/powerpoint/2010/main" val="1961189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aglin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166938"/>
            <a:ext cx="10972800" cy="1143000"/>
          </a:xfrm>
          <a:prstGeom prst="rect">
            <a:avLst/>
          </a:prstGeom>
        </p:spPr>
        <p:txBody>
          <a:bodyPr vert="horz" lIns="0" tIns="0" rIns="0" bIns="0"/>
          <a:lstStyle>
            <a:lvl1pPr>
              <a:defRPr sz="2000" baseline="0">
                <a:solidFill>
                  <a:srgbClr val="FFFFFF"/>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875843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Interior Slide with Rule">
    <p:spTree>
      <p:nvGrpSpPr>
        <p:cNvPr id="1" name=""/>
        <p:cNvGrpSpPr/>
        <p:nvPr/>
      </p:nvGrpSpPr>
      <p:grpSpPr>
        <a:xfrm>
          <a:off x="0" y="0"/>
          <a:ext cx="0" cy="0"/>
          <a:chOff x="0" y="0"/>
          <a:chExt cx="0" cy="0"/>
        </a:xfrm>
      </p:grpSpPr>
      <p:cxnSp>
        <p:nvCxnSpPr>
          <p:cNvPr id="4" name="Straight Connector 3"/>
          <p:cNvCxnSpPr/>
          <p:nvPr userDrawn="1"/>
        </p:nvCxnSpPr>
        <p:spPr>
          <a:xfrm>
            <a:off x="626533" y="1189038"/>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57133" y="6421974"/>
            <a:ext cx="7806236" cy="381000"/>
          </a:xfrm>
          <a:prstGeom prst="rect">
            <a:avLst/>
          </a:prstGeom>
        </p:spPr>
        <p:txBody>
          <a:bodyPr lIns="0" tIns="0" rIns="0" bIns="0"/>
          <a:lstStyle>
            <a:lvl1pPr algn="l">
              <a:defRPr sz="1500">
                <a:solidFill>
                  <a:srgbClr val="FFFFFF"/>
                </a:solidFill>
                <a:latin typeface="Arial"/>
                <a:cs typeface="Arial"/>
              </a:defRPr>
            </a:lvl1pPr>
          </a:lstStyle>
          <a:p>
            <a:r>
              <a:rPr lang="en-US"/>
              <a:t>Click to edit Master title style</a:t>
            </a:r>
          </a:p>
        </p:txBody>
      </p:sp>
      <p:sp>
        <p:nvSpPr>
          <p:cNvPr id="9" name="Text Placeholder 8"/>
          <p:cNvSpPr>
            <a:spLocks noGrp="1"/>
          </p:cNvSpPr>
          <p:nvPr>
            <p:ph type="body" sz="quarter" idx="11"/>
          </p:nvPr>
        </p:nvSpPr>
        <p:spPr>
          <a:xfrm>
            <a:off x="626533" y="549275"/>
            <a:ext cx="11023600" cy="5170488"/>
          </a:xfrm>
          <a:prstGeom prst="rect">
            <a:avLst/>
          </a:prstGeom>
        </p:spPr>
        <p:txBody>
          <a:bodyPr vert="horz" lIns="0" tIns="0" rIns="0" bIns="0"/>
          <a:lstStyle>
            <a:lvl1pPr marL="0" indent="0">
              <a:spcAft>
                <a:spcPts val="1000"/>
              </a:spcAft>
              <a:buNone/>
              <a:defRPr sz="3600" b="1">
                <a:solidFill>
                  <a:srgbClr val="4963AE"/>
                </a:solidFill>
                <a:latin typeface="Arial"/>
                <a:cs typeface="Arial"/>
              </a:defRPr>
            </a:lvl1pPr>
            <a:lvl2pPr marL="0" indent="0">
              <a:spcBef>
                <a:spcPts val="576"/>
              </a:spcBef>
              <a:spcAft>
                <a:spcPts val="500"/>
              </a:spcAft>
              <a:buNone/>
              <a:defRPr sz="2400">
                <a:solidFill>
                  <a:srgbClr val="002A5C"/>
                </a:solidFill>
                <a:latin typeface="Arial"/>
                <a:cs typeface="Arial"/>
              </a:defRPr>
            </a:lvl2pPr>
            <a:lvl3pPr marL="0" indent="0">
              <a:lnSpc>
                <a:spcPct val="125000"/>
              </a:lnSpc>
              <a:spcAft>
                <a:spcPts val="1000"/>
              </a:spcAft>
              <a:buNone/>
              <a:defRPr sz="1600">
                <a:latin typeface="Arial"/>
                <a:cs typeface="Arial"/>
              </a:defRPr>
            </a:lvl3pPr>
            <a:lvl4pPr marL="457200" indent="-182880">
              <a:lnSpc>
                <a:spcPct val="125000"/>
              </a:lnSpc>
              <a:spcBef>
                <a:spcPts val="0"/>
              </a:spcBef>
              <a:spcAft>
                <a:spcPts val="1000"/>
              </a:spcAft>
              <a:buClr>
                <a:srgbClr val="002A5C"/>
              </a:buClr>
              <a:buSzPct val="135000"/>
              <a:buFont typeface="Arial"/>
              <a:buChar char="•"/>
              <a:defRPr sz="1600">
                <a:latin typeface="Arial"/>
                <a:cs typeface="Arial"/>
              </a:defRPr>
            </a:lvl4pPr>
            <a:lvl5pPr marL="914400" indent="-182880">
              <a:lnSpc>
                <a:spcPct val="125000"/>
              </a:lnSpc>
              <a:spcBef>
                <a:spcPts val="0"/>
              </a:spcBef>
              <a:spcAft>
                <a:spcPts val="1000"/>
              </a:spcAft>
              <a:buClr>
                <a:srgbClr val="4963AE"/>
              </a:buClr>
              <a:buSzPct val="85000"/>
              <a:buFont typeface="Courier New"/>
              <a:buChar char="o"/>
              <a:defRPr sz="16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3767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Graduate Education 2020</a:t>
            </a:r>
          </a:p>
        </p:txBody>
      </p:sp>
      <p:sp>
        <p:nvSpPr>
          <p:cNvPr id="4" name="Rectangle 6"/>
          <p:cNvSpPr>
            <a:spLocks noGrp="1" noChangeArrowheads="1"/>
          </p:cNvSpPr>
          <p:nvPr>
            <p:ph type="sldNum" sz="quarter" idx="12"/>
          </p:nvPr>
        </p:nvSpPr>
        <p:spPr>
          <a:ln/>
        </p:spPr>
        <p:txBody>
          <a:bodyPr/>
          <a:lstStyle>
            <a:lvl1pPr>
              <a:defRPr/>
            </a:lvl1pPr>
          </a:lstStyle>
          <a:p>
            <a:pPr>
              <a:defRPr/>
            </a:pPr>
            <a:fld id="{A89F0DD6-09EF-4CE5-9151-E1CA86C10801}" type="slidenum">
              <a:rPr lang="en-US"/>
              <a:pPr>
                <a:defRPr/>
              </a:pPr>
              <a:t>‹#›</a:t>
            </a:fld>
            <a:endParaRPr lang="en-US"/>
          </a:p>
        </p:txBody>
      </p:sp>
    </p:spTree>
    <p:extLst>
      <p:ext uri="{BB962C8B-B14F-4D97-AF65-F5344CB8AC3E}">
        <p14:creationId xmlns:p14="http://schemas.microsoft.com/office/powerpoint/2010/main" val="2292459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737600" y="6248400"/>
            <a:ext cx="2540000" cy="457200"/>
          </a:xfrm>
          <a:prstGeom prst="rect">
            <a:avLst/>
          </a:prstGeom>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r>
              <a:rPr lang="en-US"/>
              <a:t>Graduate Education 2020</a:t>
            </a:r>
            <a:endParaRPr lang="en-US" dirty="0"/>
          </a:p>
        </p:txBody>
      </p:sp>
    </p:spTree>
    <p:extLst>
      <p:ext uri="{BB962C8B-B14F-4D97-AF65-F5344CB8AC3E}">
        <p14:creationId xmlns:p14="http://schemas.microsoft.com/office/powerpoint/2010/main" val="1511466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Graduate Education 2020</a:t>
            </a:r>
            <a:endParaRPr lang="en-US" dirty="0"/>
          </a:p>
        </p:txBody>
      </p:sp>
      <p:sp>
        <p:nvSpPr>
          <p:cNvPr id="6" name="Slide Number Placeholder 5"/>
          <p:cNvSpPr>
            <a:spLocks noGrp="1"/>
          </p:cNvSpPr>
          <p:nvPr>
            <p:ph type="sldNum" sz="quarter" idx="12"/>
          </p:nvPr>
        </p:nvSpPr>
        <p:spPr/>
        <p:txBody>
          <a:bodyPr/>
          <a:lstStyle/>
          <a:p>
            <a:fld id="{18266DF2-924C-4FEE-9D29-20E5C3AF7EE2}" type="slidenum">
              <a:rPr lang="en-US" smtClean="0"/>
              <a:t>‹#›</a:t>
            </a:fld>
            <a:endParaRPr lang="en-US" dirty="0"/>
          </a:p>
        </p:txBody>
      </p:sp>
    </p:spTree>
    <p:extLst>
      <p:ext uri="{BB962C8B-B14F-4D97-AF65-F5344CB8AC3E}">
        <p14:creationId xmlns:p14="http://schemas.microsoft.com/office/powerpoint/2010/main" val="3168176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01CE-133A-0041-A327-92B49CDC4E4D}"/>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806CBEC-4BAA-9E42-8722-700BC66B4B9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0E8D8F9-CDBD-C14B-8422-CC3F8262E380}"/>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5" name="Footer Placeholder 4">
            <a:extLst>
              <a:ext uri="{FF2B5EF4-FFF2-40B4-BE49-F238E27FC236}">
                <a16:creationId xmlns:a16="http://schemas.microsoft.com/office/drawing/2014/main" id="{4232AC0A-CD6D-9C40-A64F-BD337E32A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A264-0FE8-614F-9200-DB7E67FAFF39}"/>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352966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0"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6269925"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908899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BF55-D25F-FB48-93AF-DD5A576EA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BE32F-683B-064D-A485-A816D14019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3BF70-6EB8-8A4D-8B74-D96517F24CBA}"/>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5" name="Footer Placeholder 4">
            <a:extLst>
              <a:ext uri="{FF2B5EF4-FFF2-40B4-BE49-F238E27FC236}">
                <a16:creationId xmlns:a16="http://schemas.microsoft.com/office/drawing/2014/main" id="{D6BCBB92-82EB-7F4E-B10C-3888366F4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3687F-1CE2-5948-BFA5-2591CA601CBB}"/>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4053050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5616-003A-BD49-A279-DD0D22BBE06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BEA40BC-D070-9C44-BE66-56839B8A12A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61A21-2372-1A47-B74C-DFC78FF93D1C}"/>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5" name="Footer Placeholder 4">
            <a:extLst>
              <a:ext uri="{FF2B5EF4-FFF2-40B4-BE49-F238E27FC236}">
                <a16:creationId xmlns:a16="http://schemas.microsoft.com/office/drawing/2014/main" id="{FB920196-5493-D546-847C-C11D5F6EB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BAF06-CFF1-DA49-8023-3EDC30AFE490}"/>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1082956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E8D5-5DD1-334C-A0C1-31F757C13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C7844-7221-6C4A-BBAE-22E865E89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668AA4-16F1-AD4E-BA41-068474171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982CE4-B9A5-404E-8B88-DDB8BBEF6B15}"/>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6" name="Footer Placeholder 5">
            <a:extLst>
              <a:ext uri="{FF2B5EF4-FFF2-40B4-BE49-F238E27FC236}">
                <a16:creationId xmlns:a16="http://schemas.microsoft.com/office/drawing/2014/main" id="{A31CC996-E00F-1D44-9B16-EC9440EFF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E5F7C-095E-B840-AC88-6EAA86126140}"/>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2944912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C4F8-450C-D141-ABAD-8554F471EEE8}"/>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3609AB-8495-6649-8392-060E504AEB5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5C3A5B6-085D-0944-BB10-E685CB1B5C7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B54E8-162A-314E-9D69-888B23DCAC6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728E85-80EF-C347-8C6A-FB9504087FA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6AB0BF-C6FE-3C42-A3EA-E7CB9A157B9C}"/>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8" name="Footer Placeholder 7">
            <a:extLst>
              <a:ext uri="{FF2B5EF4-FFF2-40B4-BE49-F238E27FC236}">
                <a16:creationId xmlns:a16="http://schemas.microsoft.com/office/drawing/2014/main" id="{3F44210B-4C8E-544B-8AFE-674C71857F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FF3752-5FA0-7644-A0C4-048F00BA4BC5}"/>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37154372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5632-17C7-394A-A6C1-AC05269A7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72CB64-572A-144D-80D8-9A4D81993209}"/>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4" name="Footer Placeholder 3">
            <a:extLst>
              <a:ext uri="{FF2B5EF4-FFF2-40B4-BE49-F238E27FC236}">
                <a16:creationId xmlns:a16="http://schemas.microsoft.com/office/drawing/2014/main" id="{231D8822-D2FF-3A47-A299-11202D2144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D2EDB2-41F7-9946-957D-CB5D1C1EFD63}"/>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672719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20D05-E3E6-1E45-B93A-6C78AFE78187}"/>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3" name="Footer Placeholder 2">
            <a:extLst>
              <a:ext uri="{FF2B5EF4-FFF2-40B4-BE49-F238E27FC236}">
                <a16:creationId xmlns:a16="http://schemas.microsoft.com/office/drawing/2014/main" id="{F2D4DBE0-3FF2-E646-8728-F09F961B7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E0B43-EAD4-FC46-8FDC-7E0B814F2B1D}"/>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1168846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B9F6-7E2A-B44C-A88A-5059731B9E0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F443B82-51F9-FC4D-B600-759CA565AE9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6F866A-EBA9-1745-8032-43058C7E989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6C6C636-3418-654D-8738-5532314A4FD7}"/>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6" name="Footer Placeholder 5">
            <a:extLst>
              <a:ext uri="{FF2B5EF4-FFF2-40B4-BE49-F238E27FC236}">
                <a16:creationId xmlns:a16="http://schemas.microsoft.com/office/drawing/2014/main" id="{4262281F-4A5C-C34D-93FC-AD8086CB3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BA4FC-D32E-BC44-87E0-D6D393221F73}"/>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2594369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5AFB-2D56-7440-BB14-99F92DEFA84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39567F6-E67B-184A-8583-F5F2D026856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615148E-C9C6-C048-B85C-CF76AB7F9AB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486C4C-9896-CB4A-857D-566FB022B819}"/>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6" name="Footer Placeholder 5">
            <a:extLst>
              <a:ext uri="{FF2B5EF4-FFF2-40B4-BE49-F238E27FC236}">
                <a16:creationId xmlns:a16="http://schemas.microsoft.com/office/drawing/2014/main" id="{C16E46BE-C4C9-904B-97A1-D39468577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80535-E133-B24F-9C90-C01BF89C114D}"/>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191053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B298-501B-EF47-80B7-4A61D938B8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AC68C-F88F-B046-8CC3-6C7A44D582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43A9B-9B56-1C4F-B2D8-792FB38EA2AC}"/>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5" name="Footer Placeholder 4">
            <a:extLst>
              <a:ext uri="{FF2B5EF4-FFF2-40B4-BE49-F238E27FC236}">
                <a16:creationId xmlns:a16="http://schemas.microsoft.com/office/drawing/2014/main" id="{35323BF2-C4E0-6347-A707-DA2EB45CC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CFC35-A11B-7644-BF0E-12D830D34FED}"/>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1715948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77B92-89BC-3E47-A27E-98251E689CF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07BAE0-DAFF-604B-9E33-A60594C2808A}"/>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254A6-2DB7-D84D-AD02-13C4772B68CD}"/>
              </a:ext>
            </a:extLst>
          </p:cNvPr>
          <p:cNvSpPr>
            <a:spLocks noGrp="1"/>
          </p:cNvSpPr>
          <p:nvPr>
            <p:ph type="dt" sz="half" idx="10"/>
          </p:nvPr>
        </p:nvSpPr>
        <p:spPr/>
        <p:txBody>
          <a:bodyPr/>
          <a:lstStyle/>
          <a:p>
            <a:fld id="{E23FCC8E-8F7E-8D41-ACC5-B41DA3C9758D}" type="datetimeFigureOut">
              <a:rPr lang="en-US" smtClean="0"/>
              <a:t>4/20/22</a:t>
            </a:fld>
            <a:endParaRPr lang="en-US"/>
          </a:p>
        </p:txBody>
      </p:sp>
      <p:sp>
        <p:nvSpPr>
          <p:cNvPr id="5" name="Footer Placeholder 4">
            <a:extLst>
              <a:ext uri="{FF2B5EF4-FFF2-40B4-BE49-F238E27FC236}">
                <a16:creationId xmlns:a16="http://schemas.microsoft.com/office/drawing/2014/main" id="{CCE8EE7D-DE40-8D49-8DD8-0C5F00B18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F18C8-A285-E746-B133-38C8AEEA29BA}"/>
              </a:ext>
            </a:extLst>
          </p:cNvPr>
          <p:cNvSpPr>
            <a:spLocks noGrp="1"/>
          </p:cNvSpPr>
          <p:nvPr>
            <p:ph type="sldNum" sz="quarter" idx="12"/>
          </p:nvPr>
        </p:nvSpPr>
        <p:spPr/>
        <p:txBody>
          <a:bodyPr/>
          <a:lstStyle/>
          <a:p>
            <a:fld id="{2CCBB44C-C145-7449-96B2-72ABD955A5FA}" type="slidenum">
              <a:rPr lang="en-US" smtClean="0"/>
              <a:t>‹#›</a:t>
            </a:fld>
            <a:endParaRPr lang="en-US"/>
          </a:p>
        </p:txBody>
      </p:sp>
    </p:spTree>
    <p:extLst>
      <p:ext uri="{BB962C8B-B14F-4D97-AF65-F5344CB8AC3E}">
        <p14:creationId xmlns:p14="http://schemas.microsoft.com/office/powerpoint/2010/main" val="33755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even 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5502303" y="274639"/>
            <a:ext cx="6181696"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cxnSp>
        <p:nvCxnSpPr>
          <p:cNvPr id="6" name="Straight Connector 5"/>
          <p:cNvCxnSpPr/>
          <p:nvPr userDrawn="1"/>
        </p:nvCxnSpPr>
        <p:spPr>
          <a:xfrm>
            <a:off x="5502304" y="917505"/>
            <a:ext cx="618169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609601" y="274639"/>
            <a:ext cx="474427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5502302" y="976313"/>
            <a:ext cx="6181697"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968216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4267" y="1397000"/>
            <a:ext cx="6705600" cy="2133601"/>
          </a:xfrm>
          <a:prstGeom prst="rect">
            <a:avLst/>
          </a:prstGeom>
        </p:spPr>
        <p:txBody>
          <a:bodyPr lIns="0" tIns="0" rIns="0" bIns="0"/>
          <a:lstStyle>
            <a:lvl1pPr algn="l">
              <a:defRPr sz="3000">
                <a:solidFill>
                  <a:schemeClr val="bg1"/>
                </a:solidFill>
                <a:latin typeface="Arial"/>
                <a:cs typeface="Arial"/>
              </a:defRPr>
            </a:lvl1pPr>
          </a:lstStyle>
          <a:p>
            <a:r>
              <a:rPr lang="en-US"/>
              <a:t>Contact Name</a:t>
            </a:r>
            <a:br>
              <a:rPr lang="en-US"/>
            </a:br>
            <a:r>
              <a:rPr lang="en-US"/>
              <a:t>Contact Phone/E-mail</a:t>
            </a:r>
            <a:br>
              <a:rPr lang="en-US"/>
            </a:br>
            <a:br>
              <a:rPr lang="en-US"/>
            </a:br>
            <a:r>
              <a:rPr lang="en-US"/>
              <a:t>http://www.nigms.nih.gov</a:t>
            </a:r>
          </a:p>
        </p:txBody>
      </p:sp>
    </p:spTree>
    <p:extLst>
      <p:ext uri="{BB962C8B-B14F-4D97-AF65-F5344CB8AC3E}">
        <p14:creationId xmlns:p14="http://schemas.microsoft.com/office/powerpoint/2010/main" val="18247599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aglin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66938"/>
            <a:ext cx="10972800" cy="1143000"/>
          </a:xfrm>
          <a:prstGeom prst="rect">
            <a:avLst/>
          </a:prstGeom>
        </p:spPr>
        <p:txBody>
          <a:bodyPr vert="horz" lIns="0" tIns="0" rIns="0" bIns="0"/>
          <a:lstStyle>
            <a:lvl1pPr>
              <a:defRPr sz="3000">
                <a:solidFill>
                  <a:srgbClr val="FFFFFF"/>
                </a:solidFill>
                <a:latin typeface="Arial"/>
                <a:cs typeface="Arial"/>
              </a:defRPr>
            </a:lvl1pPr>
          </a:lstStyle>
          <a:p>
            <a:r>
              <a:rPr lang="en-US"/>
              <a:t>Click to Add Tagline</a:t>
            </a:r>
          </a:p>
        </p:txBody>
      </p:sp>
    </p:spTree>
    <p:extLst>
      <p:ext uri="{BB962C8B-B14F-4D97-AF65-F5344CB8AC3E}">
        <p14:creationId xmlns:p14="http://schemas.microsoft.com/office/powerpoint/2010/main" val="36909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even 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5502303" y="274639"/>
            <a:ext cx="6181696"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1" y="274639"/>
            <a:ext cx="474427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5502302" y="976313"/>
            <a:ext cx="6181697"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11923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B950D6-F895-495C-9C45-80D6C958B7C9}"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EC923-B7FA-4220-9C75-17DA80EBA8F2}" type="slidenum">
              <a:rPr lang="en-US" smtClean="0"/>
              <a:t>‹#›</a:t>
            </a:fld>
            <a:endParaRPr lang="en-US"/>
          </a:p>
        </p:txBody>
      </p:sp>
    </p:spTree>
    <p:extLst>
      <p:ext uri="{BB962C8B-B14F-4D97-AF65-F5344CB8AC3E}">
        <p14:creationId xmlns:p14="http://schemas.microsoft.com/office/powerpoint/2010/main" val="98765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terior Slide with Ru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7135" y="6421974"/>
            <a:ext cx="7806236" cy="381000"/>
          </a:xfrm>
          <a:prstGeom prst="rect">
            <a:avLst/>
          </a:prstGeom>
        </p:spPr>
        <p:txBody>
          <a:bodyPr lIns="0" tIns="0" rIns="0" bIns="0"/>
          <a:lstStyle>
            <a:lvl1pPr algn="l">
              <a:defRPr sz="1125">
                <a:solidFill>
                  <a:srgbClr val="FFFFFF"/>
                </a:solidFill>
                <a:latin typeface="Arial"/>
                <a:cs typeface="Arial"/>
              </a:defRPr>
            </a:lvl1pPr>
          </a:lstStyle>
          <a:p>
            <a:r>
              <a:rPr lang="en-US"/>
              <a:t>Presentation Title/Date Optional</a:t>
            </a:r>
          </a:p>
        </p:txBody>
      </p:sp>
      <p:cxnSp>
        <p:nvCxnSpPr>
          <p:cNvPr id="4" name="Straight Connector 3"/>
          <p:cNvCxnSpPr/>
          <p:nvPr userDrawn="1"/>
        </p:nvCxnSpPr>
        <p:spPr>
          <a:xfrm>
            <a:off x="959549" y="6438913"/>
            <a:ext cx="0" cy="22436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56440" y="6446321"/>
            <a:ext cx="699911" cy="365125"/>
          </a:xfrm>
          <a:prstGeom prst="rect">
            <a:avLst/>
          </a:prstGeom>
        </p:spPr>
        <p:txBody>
          <a:bodyPr vert="horz" lIns="0" tIns="0" rIns="0" bIns="0" rtlCol="0" anchor="t" anchorCtr="0"/>
          <a:lstStyle>
            <a:lvl1pPr algn="l">
              <a:defRPr sz="900">
                <a:solidFill>
                  <a:schemeClr val="bg1"/>
                </a:solidFill>
                <a:latin typeface="Arial"/>
                <a:cs typeface="Arial"/>
              </a:defRPr>
            </a:lvl1pPr>
          </a:lstStyle>
          <a:p>
            <a:pPr algn="r"/>
            <a:fld id="{8475E058-4C20-A242-8A48-FEF4035371A2}" type="slidenum">
              <a:rPr lang="en-US"/>
              <a:pPr algn="r"/>
              <a:t>‹#›</a:t>
            </a:fld>
            <a:endParaRPr lang="en-US" dirty="0"/>
          </a:p>
        </p:txBody>
      </p:sp>
      <p:cxnSp>
        <p:nvCxnSpPr>
          <p:cNvPr id="5" name="Straight Connector 4"/>
          <p:cNvCxnSpPr/>
          <p:nvPr userDrawn="1"/>
        </p:nvCxnSpPr>
        <p:spPr>
          <a:xfrm>
            <a:off x="626533" y="1188720"/>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1" hasCustomPrompt="1"/>
          </p:nvPr>
        </p:nvSpPr>
        <p:spPr>
          <a:xfrm>
            <a:off x="626533" y="549275"/>
            <a:ext cx="11023600" cy="5170488"/>
          </a:xfrm>
          <a:prstGeom prst="rect">
            <a:avLst/>
          </a:prstGeom>
        </p:spPr>
        <p:txBody>
          <a:bodyPr vert="horz" lIns="0" tIns="0" rIns="0" bIns="0"/>
          <a:lstStyle>
            <a:lvl1pPr marL="0" indent="0">
              <a:spcAft>
                <a:spcPts val="750"/>
              </a:spcAft>
              <a:buNone/>
              <a:defRPr sz="2700" b="1">
                <a:solidFill>
                  <a:srgbClr val="4963AE"/>
                </a:solidFill>
                <a:latin typeface="Arial"/>
                <a:cs typeface="Arial"/>
              </a:defRPr>
            </a:lvl1pPr>
            <a:lvl2pPr marL="0" indent="0">
              <a:spcBef>
                <a:spcPts val="432"/>
              </a:spcBef>
              <a:spcAft>
                <a:spcPts val="375"/>
              </a:spcAft>
              <a:buNone/>
              <a:defRPr sz="1800">
                <a:solidFill>
                  <a:srgbClr val="002A5C"/>
                </a:solidFill>
                <a:latin typeface="Arial"/>
                <a:cs typeface="Arial"/>
              </a:defRPr>
            </a:lvl2pPr>
            <a:lvl3pPr marL="0" indent="0">
              <a:lnSpc>
                <a:spcPct val="125000"/>
              </a:lnSpc>
              <a:spcAft>
                <a:spcPts val="750"/>
              </a:spcAft>
              <a:buNone/>
              <a:defRPr sz="1200">
                <a:latin typeface="Arial"/>
                <a:cs typeface="Arial"/>
              </a:defRPr>
            </a:lvl3pPr>
            <a:lvl4pPr marL="342892" indent="-137156">
              <a:lnSpc>
                <a:spcPct val="125000"/>
              </a:lnSpc>
              <a:spcBef>
                <a:spcPts val="0"/>
              </a:spcBef>
              <a:spcAft>
                <a:spcPts val="750"/>
              </a:spcAft>
              <a:buClr>
                <a:srgbClr val="002A5C"/>
              </a:buClr>
              <a:buSzPct val="135000"/>
              <a:buFont typeface="Arial"/>
              <a:buChar char="•"/>
              <a:defRPr sz="1200">
                <a:latin typeface="Arial"/>
                <a:cs typeface="Arial"/>
              </a:defRPr>
            </a:lvl4pPr>
            <a:lvl5pPr marL="685783" indent="-137156">
              <a:lnSpc>
                <a:spcPct val="125000"/>
              </a:lnSpc>
              <a:spcBef>
                <a:spcPts val="0"/>
              </a:spcBef>
              <a:spcAft>
                <a:spcPts val="750"/>
              </a:spcAft>
              <a:buClr>
                <a:srgbClr val="4963AE"/>
              </a:buClr>
              <a:buSzPct val="85000"/>
              <a:buFont typeface="Courier New"/>
              <a:buChar char="o"/>
              <a:defRPr sz="1200">
                <a:latin typeface="Arial"/>
                <a:cs typeface="Arial"/>
              </a:defRPr>
            </a:lvl5pPr>
          </a:lstStyle>
          <a:p>
            <a:pPr lvl="0"/>
            <a:r>
              <a:rPr lang="en-US"/>
              <a:t>Click to Add Headline</a:t>
            </a:r>
          </a:p>
          <a:p>
            <a:pPr lvl="1"/>
            <a:r>
              <a:rPr lang="en-US"/>
              <a:t>Level 1 Subhead</a:t>
            </a:r>
          </a:p>
          <a:p>
            <a:pPr lvl="2"/>
            <a:r>
              <a:rPr lang="en-US"/>
              <a:t>Body Text</a:t>
            </a:r>
          </a:p>
          <a:p>
            <a:pPr lvl="3"/>
            <a:r>
              <a:rPr lang="en-US"/>
              <a:t>Level 1 Bullet</a:t>
            </a:r>
          </a:p>
          <a:p>
            <a:pPr lvl="4"/>
            <a:r>
              <a:rPr lang="en-US"/>
              <a:t>Level 2 Bullet</a:t>
            </a:r>
          </a:p>
        </p:txBody>
      </p:sp>
    </p:spTree>
    <p:extLst>
      <p:ext uri="{BB962C8B-B14F-4D97-AF65-F5344CB8AC3E}">
        <p14:creationId xmlns:p14="http://schemas.microsoft.com/office/powerpoint/2010/main" val="3881458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jpeg"/><Relationship Id="rId5" Type="http://schemas.openxmlformats.org/officeDocument/2006/relationships/slideLayout" Target="../slideLayouts/slideLayout6.xml"/><Relationship Id="rId10" Type="http://schemas.openxmlformats.org/officeDocument/2006/relationships/image" Target="../media/image4.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8.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8.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image" Target="../media/image10.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4963AE"/>
            </a:gs>
            <a:gs pos="91000">
              <a:srgbClr val="002A5C"/>
            </a:gs>
            <a:gs pos="85000">
              <a:srgbClr val="4963AE"/>
            </a:gs>
            <a:gs pos="100000">
              <a:srgbClr val="002A5C"/>
            </a:gs>
          </a:gsLst>
          <a:lin ang="54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0649-5BE9-4BBF-BED4-D3627F8F6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205415"/>
          </a:xfrm>
          <a:prstGeom prst="rect">
            <a:avLst/>
          </a:prstGeom>
        </p:spPr>
      </p:pic>
      <p:pic>
        <p:nvPicPr>
          <p:cNvPr id="7" name="Picture 6" descr="A-TitleSlide.jpg">
            <a:extLst>
              <a:ext uri="{FF2B5EF4-FFF2-40B4-BE49-F238E27FC236}">
                <a16:creationId xmlns:a16="http://schemas.microsoft.com/office/drawing/2014/main" id="{49FB368A-6E91-4046-8132-45D3A053AAB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2498437" cy="1065211"/>
          </a:xfrm>
          <a:prstGeom prst="rect">
            <a:avLst/>
          </a:prstGeom>
        </p:spPr>
      </p:pic>
      <p:pic>
        <p:nvPicPr>
          <p:cNvPr id="9" name="Picture 8" descr="A-TitleSlide.jpg">
            <a:extLst>
              <a:ext uri="{FF2B5EF4-FFF2-40B4-BE49-F238E27FC236}">
                <a16:creationId xmlns:a16="http://schemas.microsoft.com/office/drawing/2014/main" id="{5F786E86-5ADE-45E4-9273-5899B53F1C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0898909" y="0"/>
            <a:ext cx="1302328" cy="1065211"/>
          </a:xfrm>
          <a:prstGeom prst="rect">
            <a:avLst/>
          </a:prstGeom>
        </p:spPr>
      </p:pic>
    </p:spTree>
    <p:extLst>
      <p:ext uri="{BB962C8B-B14F-4D97-AF65-F5344CB8AC3E}">
        <p14:creationId xmlns:p14="http://schemas.microsoft.com/office/powerpoint/2010/main" val="1117226212"/>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InteriorSlide.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p:cNvSpPr>
            <a:spLocks noGrp="1"/>
          </p:cNvSpPr>
          <p:nvPr>
            <p:ph type="sldNum" sz="quarter" idx="4"/>
          </p:nvPr>
        </p:nvSpPr>
        <p:spPr>
          <a:xfrm>
            <a:off x="141207" y="6356351"/>
            <a:ext cx="654373"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0E672CBA-1F15-4F34-9466-2A2663F0CC35}" type="slidenum">
              <a:rPr lang="en-US" smtClean="0"/>
              <a:pPr/>
              <a:t>‹#›</a:t>
            </a:fld>
            <a:endParaRPr lang="en-US"/>
          </a:p>
        </p:txBody>
      </p:sp>
      <p:cxnSp>
        <p:nvCxnSpPr>
          <p:cNvPr id="5" name="Straight Connector 4"/>
          <p:cNvCxnSpPr/>
          <p:nvPr userDrawn="1"/>
        </p:nvCxnSpPr>
        <p:spPr>
          <a:xfrm>
            <a:off x="959549" y="6438909"/>
            <a:ext cx="0" cy="22436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a:p>
        </p:txBody>
      </p:sp>
      <p:pic>
        <p:nvPicPr>
          <p:cNvPr id="6" name="Picture 5" descr="Contact-TaglineSlide.jpg">
            <a:extLst>
              <a:ext uri="{FF2B5EF4-FFF2-40B4-BE49-F238E27FC236}">
                <a16:creationId xmlns:a16="http://schemas.microsoft.com/office/drawing/2014/main" id="{F51A0EEF-F523-4EAC-8612-366EB2604D97}"/>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9380669" y="6252957"/>
            <a:ext cx="2388198" cy="605043"/>
          </a:xfrm>
          <a:prstGeom prst="rect">
            <a:avLst/>
          </a:prstGeom>
        </p:spPr>
      </p:pic>
    </p:spTree>
    <p:extLst>
      <p:ext uri="{BB962C8B-B14F-4D97-AF65-F5344CB8AC3E}">
        <p14:creationId xmlns:p14="http://schemas.microsoft.com/office/powerpoint/2010/main" val="29695081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6" r:id="rId7"/>
    <p:sldLayoutId id="2147483718"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963AE"/>
        </a:solidFill>
        <a:effectLst/>
      </p:bgPr>
    </p:bg>
    <p:spTree>
      <p:nvGrpSpPr>
        <p:cNvPr id="1" name=""/>
        <p:cNvGrpSpPr/>
        <p:nvPr/>
      </p:nvGrpSpPr>
      <p:grpSpPr>
        <a:xfrm>
          <a:off x="0" y="0"/>
          <a:ext cx="0" cy="0"/>
          <a:chOff x="0" y="0"/>
          <a:chExt cx="0" cy="0"/>
        </a:xfrm>
      </p:grpSpPr>
      <p:pic>
        <p:nvPicPr>
          <p:cNvPr id="5" name="Picture 4" descr="A-InteriorSlide.jpg">
            <a:extLst>
              <a:ext uri="{FF2B5EF4-FFF2-40B4-BE49-F238E27FC236}">
                <a16:creationId xmlns:a16="http://schemas.microsoft.com/office/drawing/2014/main" id="{A1F1C1A9-6484-4DB1-B710-C92635BF84E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6134100"/>
            <a:ext cx="12192000" cy="723900"/>
          </a:xfrm>
          <a:prstGeom prst="rect">
            <a:avLst/>
          </a:prstGeom>
        </p:spPr>
      </p:pic>
      <p:pic>
        <p:nvPicPr>
          <p:cNvPr id="10" name="Picture 9">
            <a:extLst>
              <a:ext uri="{FF2B5EF4-FFF2-40B4-BE49-F238E27FC236}">
                <a16:creationId xmlns:a16="http://schemas.microsoft.com/office/drawing/2014/main" id="{023CC372-1E3A-480B-9E58-BDFE8EF5411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23445"/>
            <a:ext cx="12192000" cy="6205415"/>
          </a:xfrm>
          <a:prstGeom prst="rect">
            <a:avLst/>
          </a:prstGeom>
        </p:spPr>
      </p:pic>
      <p:pic>
        <p:nvPicPr>
          <p:cNvPr id="4" name="Picture 3" descr="Contact-TaglineSlide.jpg">
            <a:extLst>
              <a:ext uri="{FF2B5EF4-FFF2-40B4-BE49-F238E27FC236}">
                <a16:creationId xmlns:a16="http://schemas.microsoft.com/office/drawing/2014/main" id="{084F5A5A-49F5-4738-AA14-F650E382D4E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9380669" y="6252957"/>
            <a:ext cx="2388198" cy="605043"/>
          </a:xfrm>
          <a:prstGeom prst="rect">
            <a:avLst/>
          </a:prstGeom>
        </p:spPr>
      </p:pic>
    </p:spTree>
    <p:extLst>
      <p:ext uri="{BB962C8B-B14F-4D97-AF65-F5344CB8AC3E}">
        <p14:creationId xmlns:p14="http://schemas.microsoft.com/office/powerpoint/2010/main" val="3702279697"/>
      </p:ext>
    </p:extLst>
  </p:cSld>
  <p:clrMap bg1="lt1" tx1="dk1" bg2="lt2" tx2="dk2" accent1="accent1" accent2="accent2" accent3="accent3" accent4="accent4" accent5="accent5" accent6="accent6" hlink="hlink" folHlink="folHlink"/>
  <p:sldLayoutIdLst>
    <p:sldLayoutId id="2147483653" r:id="rId1"/>
    <p:sldLayoutId id="214748365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950D6-F895-495C-9C45-80D6C958B7C9}" type="datetimeFigureOut">
              <a:rPr lang="en-US" smtClean="0"/>
              <a:t>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EC923-B7FA-4220-9C75-17DA80EBA8F2}" type="slidenum">
              <a:rPr lang="en-US" smtClean="0"/>
              <a:t>‹#›</a:t>
            </a:fld>
            <a:endParaRPr lang="en-US"/>
          </a:p>
        </p:txBody>
      </p:sp>
    </p:spTree>
    <p:extLst>
      <p:ext uri="{BB962C8B-B14F-4D97-AF65-F5344CB8AC3E}">
        <p14:creationId xmlns:p14="http://schemas.microsoft.com/office/powerpoint/2010/main" val="10274041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descr="A-InteriorSlide.jp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134533" y="6356351"/>
            <a:ext cx="6891867"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pPr fontAlgn="base">
              <a:spcBef>
                <a:spcPct val="0"/>
              </a:spcBef>
              <a:spcAft>
                <a:spcPct val="0"/>
              </a:spcAft>
              <a:defRPr/>
            </a:pPr>
            <a:r>
              <a:rPr lang="en-US">
                <a:solidFill>
                  <a:prstClr val="white"/>
                </a:solidFill>
                <a:ea typeface="ＭＳ Ｐゴシック" charset="0"/>
              </a:rPr>
              <a:t>STRIDES 2020</a:t>
            </a:r>
          </a:p>
        </p:txBody>
      </p:sp>
    </p:spTree>
    <p:extLst>
      <p:ext uri="{BB962C8B-B14F-4D97-AF65-F5344CB8AC3E}">
        <p14:creationId xmlns:p14="http://schemas.microsoft.com/office/powerpoint/2010/main" val="20161562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descr="A-InteriorSlide.jp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3"/>
          </p:nvPr>
        </p:nvSpPr>
        <p:spPr>
          <a:xfrm>
            <a:off x="1134533" y="6356351"/>
            <a:ext cx="6891867"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pPr fontAlgn="base">
              <a:spcBef>
                <a:spcPct val="0"/>
              </a:spcBef>
              <a:spcAft>
                <a:spcPct val="0"/>
              </a:spcAft>
              <a:defRPr/>
            </a:pPr>
            <a:r>
              <a:rPr lang="en-US">
                <a:solidFill>
                  <a:prstClr val="white"/>
                </a:solidFill>
                <a:ea typeface="ＭＳ Ｐゴシック" charset="0"/>
              </a:rPr>
              <a:t>Graduate Education 2020</a:t>
            </a:r>
          </a:p>
        </p:txBody>
      </p:sp>
    </p:spTree>
    <p:extLst>
      <p:ext uri="{BB962C8B-B14F-4D97-AF65-F5344CB8AC3E}">
        <p14:creationId xmlns:p14="http://schemas.microsoft.com/office/powerpoint/2010/main" val="64178132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68E90-FFB0-3B4F-BD04-76ABCBD172C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C242DE-BBA9-7D49-853C-DA14D09E7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A3244-2F95-F243-99B9-5FC02733347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3FCC8E-8F7E-8D41-ACC5-B41DA3C9758D}" type="datetimeFigureOut">
              <a:rPr lang="en-US" smtClean="0"/>
              <a:t>4/20/22</a:t>
            </a:fld>
            <a:endParaRPr lang="en-US"/>
          </a:p>
        </p:txBody>
      </p:sp>
      <p:sp>
        <p:nvSpPr>
          <p:cNvPr id="5" name="Footer Placeholder 4">
            <a:extLst>
              <a:ext uri="{FF2B5EF4-FFF2-40B4-BE49-F238E27FC236}">
                <a16:creationId xmlns:a16="http://schemas.microsoft.com/office/drawing/2014/main" id="{1D009AB8-4437-8949-AF0E-658D9C6C97E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227788-51BB-A74D-B744-5AC2169ECF1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CBB44C-C145-7449-96B2-72ABD955A5FA}" type="slidenum">
              <a:rPr lang="en-US" smtClean="0"/>
              <a:t>‹#›</a:t>
            </a:fld>
            <a:endParaRPr lang="en-US"/>
          </a:p>
        </p:txBody>
      </p:sp>
    </p:spTree>
    <p:extLst>
      <p:ext uri="{BB962C8B-B14F-4D97-AF65-F5344CB8AC3E}">
        <p14:creationId xmlns:p14="http://schemas.microsoft.com/office/powerpoint/2010/main" val="2517792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4963A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0E687F-7CD9-42FF-B4B1-2E252405C62B}"/>
              </a:ext>
            </a:extLst>
          </p:cNvPr>
          <p:cNvSpPr/>
          <p:nvPr userDrawn="1"/>
        </p:nvSpPr>
        <p:spPr>
          <a:xfrm>
            <a:off x="0" y="5855514"/>
            <a:ext cx="12192000" cy="1002486"/>
          </a:xfrm>
          <a:prstGeom prst="rect">
            <a:avLst/>
          </a:prstGeom>
          <a:solidFill>
            <a:srgbClr val="0029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75F5AA-89DA-4F9F-B740-54BC980BAF3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5855514"/>
            <a:ext cx="8605185" cy="1002486"/>
          </a:xfrm>
          <a:prstGeom prst="rect">
            <a:avLst/>
          </a:prstGeom>
        </p:spPr>
      </p:pic>
      <p:pic>
        <p:nvPicPr>
          <p:cNvPr id="7" name="Picture 6" descr="Contact-TaglineSlide.jpg">
            <a:extLst>
              <a:ext uri="{FF2B5EF4-FFF2-40B4-BE49-F238E27FC236}">
                <a16:creationId xmlns:a16="http://schemas.microsoft.com/office/drawing/2014/main" id="{66D1421B-BA85-4201-B71B-44BC17C398B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8916389" y="6096000"/>
            <a:ext cx="3275611" cy="735496"/>
          </a:xfrm>
          <a:prstGeom prst="rect">
            <a:avLst/>
          </a:prstGeom>
        </p:spPr>
      </p:pic>
      <p:sp>
        <p:nvSpPr>
          <p:cNvPr id="8" name="Rectangle 7">
            <a:extLst>
              <a:ext uri="{FF2B5EF4-FFF2-40B4-BE49-F238E27FC236}">
                <a16:creationId xmlns:a16="http://schemas.microsoft.com/office/drawing/2014/main" id="{6EBA7FD4-A531-431F-A50D-097DE8D47886}"/>
              </a:ext>
            </a:extLst>
          </p:cNvPr>
          <p:cNvSpPr/>
          <p:nvPr userDrawn="1"/>
        </p:nvSpPr>
        <p:spPr>
          <a:xfrm>
            <a:off x="0" y="5777790"/>
            <a:ext cx="12192000" cy="155448"/>
          </a:xfrm>
          <a:prstGeom prst="rect">
            <a:avLst/>
          </a:prstGeom>
          <a:solidFill>
            <a:srgbClr val="9CC5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649453"/>
      </p:ext>
    </p:extLst>
  </p:cSld>
  <p:clrMap bg1="lt1" tx1="dk1" bg2="lt2" tx2="dk2" accent1="accent1" accent2="accent2" accent3="accent3" accent4="accent4" accent5="accent5" accent6="accent6" hlink="hlink" folHlink="folHlink"/>
  <p:sldLayoutIdLst>
    <p:sldLayoutId id="2147483732" r:id="rId1"/>
    <p:sldLayoutId id="214748373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6.tiff"/><Relationship Id="rId4" Type="http://schemas.openxmlformats.org/officeDocument/2006/relationships/image" Target="../media/image35.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www.nigms.nih.gov/training/careerdev/Pages/MOSAIC.aspx" TargetMode="External"/><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hyperlink" Target="https://grants.nih.gov/grants/guide/pa-files/par-19-342.html" TargetMode="External"/><Relationship Id="rId10" Type="http://schemas.openxmlformats.org/officeDocument/2006/relationships/image" Target="../media/image42.jpeg"/><Relationship Id="rId4" Type="http://schemas.openxmlformats.org/officeDocument/2006/relationships/hyperlink" Target="https://grants.nih.gov/grants/guide/pa-files/par-19-343.html" TargetMode="External"/><Relationship Id="rId9"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26" Type="http://schemas.openxmlformats.org/officeDocument/2006/relationships/image" Target="../media/image67.jpeg"/><Relationship Id="rId3" Type="http://schemas.openxmlformats.org/officeDocument/2006/relationships/image" Target="../media/image44.jpeg"/><Relationship Id="rId21" Type="http://schemas.openxmlformats.org/officeDocument/2006/relationships/image" Target="../media/image62.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5" Type="http://schemas.openxmlformats.org/officeDocument/2006/relationships/image" Target="../media/image66.jpeg"/><Relationship Id="rId2" Type="http://schemas.openxmlformats.org/officeDocument/2006/relationships/image" Target="../media/image43.jpeg"/><Relationship Id="rId16" Type="http://schemas.openxmlformats.org/officeDocument/2006/relationships/image" Target="../media/image57.jpeg"/><Relationship Id="rId20" Type="http://schemas.openxmlformats.org/officeDocument/2006/relationships/image" Target="../media/image61.jpeg"/><Relationship Id="rId29"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24" Type="http://schemas.openxmlformats.org/officeDocument/2006/relationships/image" Target="../media/image65.jpeg"/><Relationship Id="rId32" Type="http://schemas.openxmlformats.org/officeDocument/2006/relationships/image" Target="../media/image73.jpeg"/><Relationship Id="rId5" Type="http://schemas.openxmlformats.org/officeDocument/2006/relationships/image" Target="../media/image46.jpeg"/><Relationship Id="rId15" Type="http://schemas.openxmlformats.org/officeDocument/2006/relationships/image" Target="../media/image56.jpeg"/><Relationship Id="rId23" Type="http://schemas.openxmlformats.org/officeDocument/2006/relationships/image" Target="../media/image64.jpeg"/><Relationship Id="rId28" Type="http://schemas.openxmlformats.org/officeDocument/2006/relationships/image" Target="../media/image69.jpeg"/><Relationship Id="rId10" Type="http://schemas.openxmlformats.org/officeDocument/2006/relationships/image" Target="../media/image51.jpeg"/><Relationship Id="rId19" Type="http://schemas.openxmlformats.org/officeDocument/2006/relationships/image" Target="../media/image60.jpeg"/><Relationship Id="rId31" Type="http://schemas.openxmlformats.org/officeDocument/2006/relationships/image" Target="../media/image72.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jpeg"/><Relationship Id="rId27" Type="http://schemas.openxmlformats.org/officeDocument/2006/relationships/image" Target="../media/image68.jpeg"/><Relationship Id="rId30"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awPtipA8KNs&amp;t=11s" TargetMode="External"/><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doi.org/10.1091/mbc.E20-03-0167"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hyperlink" Target="https://www.nigms.nih.gov/research-training/resources/laboratory-safety-and-guidelin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47294"/>
            <a:ext cx="12192000" cy="2072432"/>
          </a:xfrm>
        </p:spPr>
        <p:txBody>
          <a:bodyPr/>
          <a:lstStyle/>
          <a:p>
            <a:br>
              <a:rPr lang="en-US" sz="3600" dirty="0">
                <a:latin typeface="+mj-lt"/>
              </a:rPr>
            </a:br>
            <a:r>
              <a:rPr lang="en-US" sz="3600" dirty="0">
                <a:latin typeface="+mj-lt"/>
              </a:rPr>
              <a:t>Some NIGMS Programs You Should Know About</a:t>
            </a:r>
            <a:br>
              <a:rPr lang="en-US" sz="3600" dirty="0">
                <a:latin typeface="+mj-lt"/>
              </a:rPr>
            </a:br>
            <a:r>
              <a:rPr lang="en-US" sz="2400" dirty="0"/>
              <a:t>Frank Low Research Day</a:t>
            </a:r>
            <a:br>
              <a:rPr lang="en-US" sz="2400" dirty="0"/>
            </a:br>
            <a:r>
              <a:rPr lang="en-US" sz="2400" dirty="0"/>
              <a:t>University of North Dakota School of Medicine and Health Sciences</a:t>
            </a:r>
            <a:br>
              <a:rPr lang="en-US" sz="4000" dirty="0">
                <a:latin typeface="+mj-lt"/>
              </a:rPr>
            </a:br>
            <a:br>
              <a:rPr lang="en-US" sz="4000" dirty="0">
                <a:latin typeface="+mj-lt"/>
              </a:rPr>
            </a:br>
            <a:endParaRPr lang="en-US" sz="2400" dirty="0">
              <a:latin typeface="+mj-lt"/>
            </a:endParaRPr>
          </a:p>
        </p:txBody>
      </p:sp>
      <p:sp>
        <p:nvSpPr>
          <p:cNvPr id="3" name="TextBox 2">
            <a:extLst>
              <a:ext uri="{FF2B5EF4-FFF2-40B4-BE49-F238E27FC236}">
                <a16:creationId xmlns:a16="http://schemas.microsoft.com/office/drawing/2014/main" id="{CEA27B18-C819-221E-4BD5-E53255BEC60F}"/>
              </a:ext>
            </a:extLst>
          </p:cNvPr>
          <p:cNvSpPr txBox="1"/>
          <p:nvPr/>
        </p:nvSpPr>
        <p:spPr>
          <a:xfrm>
            <a:off x="10071100" y="3416300"/>
            <a:ext cx="1568058" cy="1015663"/>
          </a:xfrm>
          <a:prstGeom prst="rect">
            <a:avLst/>
          </a:prstGeom>
          <a:noFill/>
        </p:spPr>
        <p:txBody>
          <a:bodyPr wrap="none" rtlCol="0">
            <a:spAutoFit/>
          </a:bodyPr>
          <a:lstStyle/>
          <a:p>
            <a:pPr algn="r"/>
            <a:r>
              <a:rPr lang="en-US" sz="2000" b="1" dirty="0">
                <a:solidFill>
                  <a:schemeClr val="bg1"/>
                </a:solidFill>
                <a:latin typeface="Arial" panose="020B0604020202020204" pitchFamily="34" charset="0"/>
                <a:cs typeface="Arial" panose="020B0604020202020204" pitchFamily="34" charset="0"/>
              </a:rPr>
              <a:t>Jon Lorsch</a:t>
            </a:r>
          </a:p>
          <a:p>
            <a:pPr algn="r"/>
            <a:r>
              <a:rPr lang="en-US" sz="2000" b="1" dirty="0">
                <a:solidFill>
                  <a:schemeClr val="bg1"/>
                </a:solidFill>
                <a:latin typeface="Arial" panose="020B0604020202020204" pitchFamily="34" charset="0"/>
                <a:cs typeface="Arial" panose="020B0604020202020204" pitchFamily="34" charset="0"/>
              </a:rPr>
              <a:t>Director</a:t>
            </a:r>
          </a:p>
          <a:p>
            <a:pPr algn="r"/>
            <a:r>
              <a:rPr lang="en-US" sz="2000" b="1" dirty="0">
                <a:solidFill>
                  <a:schemeClr val="bg1"/>
                </a:solidFill>
                <a:latin typeface="Arial" panose="020B0604020202020204" pitchFamily="34" charset="0"/>
                <a:cs typeface="Arial" panose="020B0604020202020204" pitchFamily="34" charset="0"/>
              </a:rPr>
              <a:t>NIGMS</a:t>
            </a:r>
          </a:p>
        </p:txBody>
      </p:sp>
    </p:spTree>
    <p:extLst>
      <p:ext uri="{BB962C8B-B14F-4D97-AF65-F5344CB8AC3E}">
        <p14:creationId xmlns:p14="http://schemas.microsoft.com/office/powerpoint/2010/main" val="345653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FF9D93-CA3F-6E4B-B00A-7634CC00B292}"/>
              </a:ext>
            </a:extLst>
          </p:cNvPr>
          <p:cNvSpPr>
            <a:spLocks noGrp="1"/>
          </p:cNvSpPr>
          <p:nvPr>
            <p:ph type="sldNum" sz="quarter" idx="11"/>
          </p:nvPr>
        </p:nvSpPr>
        <p:spPr/>
        <p:txBody>
          <a:bodyPr/>
          <a:lstStyle/>
          <a:p>
            <a:fld id="{0E672CBA-1F15-4F34-9466-2A2663F0CC35}" type="slidenum">
              <a:rPr lang="en-US" smtClean="0"/>
              <a:pPr/>
              <a:t>10</a:t>
            </a:fld>
            <a:endParaRPr lang="en-US" dirty="0"/>
          </a:p>
        </p:txBody>
      </p:sp>
      <p:sp>
        <p:nvSpPr>
          <p:cNvPr id="3" name="Title 2">
            <a:extLst>
              <a:ext uri="{FF2B5EF4-FFF2-40B4-BE49-F238E27FC236}">
                <a16:creationId xmlns:a16="http://schemas.microsoft.com/office/drawing/2014/main" id="{320BEAB8-F8F0-E849-8B5B-BD0F8797F6CD}"/>
              </a:ext>
            </a:extLst>
          </p:cNvPr>
          <p:cNvSpPr>
            <a:spLocks noGrp="1"/>
          </p:cNvSpPr>
          <p:nvPr>
            <p:ph type="title"/>
          </p:nvPr>
        </p:nvSpPr>
        <p:spPr>
          <a:xfrm>
            <a:off x="774490" y="274639"/>
            <a:ext cx="11074400" cy="642867"/>
          </a:xfrm>
        </p:spPr>
        <p:txBody>
          <a:bodyPr/>
          <a:lstStyle/>
          <a:p>
            <a:pPr algn="ctr"/>
            <a:r>
              <a:rPr lang="en-US" dirty="0"/>
              <a:t>Interactive Training on Cloud Fundamentals</a:t>
            </a:r>
          </a:p>
        </p:txBody>
      </p:sp>
      <p:sp>
        <p:nvSpPr>
          <p:cNvPr id="5" name="Footer Placeholder 4">
            <a:extLst>
              <a:ext uri="{FF2B5EF4-FFF2-40B4-BE49-F238E27FC236}">
                <a16:creationId xmlns:a16="http://schemas.microsoft.com/office/drawing/2014/main" id="{B7B2B73B-19A7-7A45-945F-D3D36DCBE6DE}"/>
              </a:ext>
            </a:extLst>
          </p:cNvPr>
          <p:cNvSpPr>
            <a:spLocks noGrp="1"/>
          </p:cNvSpPr>
          <p:nvPr>
            <p:ph type="ftr" sz="quarter" idx="3"/>
          </p:nvPr>
        </p:nvSpPr>
        <p:spPr/>
        <p:txBody>
          <a:bodyPr/>
          <a:lstStyle/>
          <a:p>
            <a:endParaRPr lang="en-US" dirty="0"/>
          </a:p>
        </p:txBody>
      </p:sp>
      <p:sp>
        <p:nvSpPr>
          <p:cNvPr id="7" name="Content Placeholder 2">
            <a:extLst>
              <a:ext uri="{FF2B5EF4-FFF2-40B4-BE49-F238E27FC236}">
                <a16:creationId xmlns:a16="http://schemas.microsoft.com/office/drawing/2014/main" id="{1AE8E314-24E6-D04C-9DB1-DC8F80008BB3}"/>
              </a:ext>
            </a:extLst>
          </p:cNvPr>
          <p:cNvSpPr txBox="1">
            <a:spLocks/>
          </p:cNvSpPr>
          <p:nvPr/>
        </p:nvSpPr>
        <p:spPr>
          <a:xfrm>
            <a:off x="552973" y="1083317"/>
            <a:ext cx="11307035" cy="50967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dirty="0"/>
              <a:t>48 classes (through 60 six-hour sessions) by Google or AWS;</a:t>
            </a:r>
          </a:p>
          <a:p>
            <a:pPr marL="0" indent="0">
              <a:buNone/>
            </a:pPr>
            <a:r>
              <a:rPr lang="en-US" sz="2600" dirty="0"/>
              <a:t>June–December 2021 </a:t>
            </a:r>
          </a:p>
          <a:p>
            <a:pPr marL="0" indent="0">
              <a:buNone/>
            </a:pPr>
            <a:r>
              <a:rPr lang="en-US" sz="2600" dirty="0"/>
              <a:t>	 </a:t>
            </a:r>
          </a:p>
          <a:p>
            <a:r>
              <a:rPr lang="en-US" sz="2600" dirty="0"/>
              <a:t>Beginner (Cloud Basics)            		    24 classes; 24 sessions</a:t>
            </a:r>
          </a:p>
          <a:p>
            <a:r>
              <a:rPr lang="en-US" sz="2600" dirty="0"/>
              <a:t>Intermediate (App Development) 	    12 classes; 16 sessions</a:t>
            </a:r>
          </a:p>
          <a:p>
            <a:r>
              <a:rPr lang="en-US" sz="2600" dirty="0"/>
              <a:t>Advanced (Architecture)            	    12 classes; 20 sessions</a:t>
            </a:r>
          </a:p>
          <a:p>
            <a:pPr marL="0" indent="0">
              <a:buNone/>
            </a:pPr>
            <a:r>
              <a:rPr lang="en-US" sz="2600" dirty="0"/>
              <a:t> </a:t>
            </a:r>
          </a:p>
          <a:p>
            <a:pPr marL="0" indent="0">
              <a:buNone/>
            </a:pPr>
            <a:r>
              <a:rPr lang="en-US" sz="2600" dirty="0"/>
              <a:t>15 students/class; 720 class seats; </a:t>
            </a:r>
          </a:p>
          <a:p>
            <a:pPr marL="0" indent="0">
              <a:buNone/>
            </a:pPr>
            <a:r>
              <a:rPr lang="en-US" sz="2600" dirty="0"/>
              <a:t>500 participants from ~ 90 Institutions</a:t>
            </a:r>
          </a:p>
          <a:p>
            <a:pPr marL="0" indent="0">
              <a:buNone/>
            </a:pPr>
            <a:endParaRPr lang="en-US" sz="2600" dirty="0"/>
          </a:p>
          <a:p>
            <a:pPr marL="0" indent="0">
              <a:buNone/>
            </a:pPr>
            <a:endParaRPr lang="en-US" dirty="0"/>
          </a:p>
        </p:txBody>
      </p:sp>
      <p:pic>
        <p:nvPicPr>
          <p:cNvPr id="8" name="Picture 7">
            <a:extLst>
              <a:ext uri="{FF2B5EF4-FFF2-40B4-BE49-F238E27FC236}">
                <a16:creationId xmlns:a16="http://schemas.microsoft.com/office/drawing/2014/main" id="{BE06524B-16CE-B64E-9021-4A832C7DCC3A}"/>
              </a:ext>
            </a:extLst>
          </p:cNvPr>
          <p:cNvPicPr>
            <a:picLocks noChangeAspect="1"/>
          </p:cNvPicPr>
          <p:nvPr/>
        </p:nvPicPr>
        <p:blipFill>
          <a:blip r:embed="rId3"/>
          <a:stretch>
            <a:fillRect/>
          </a:stretch>
        </p:blipFill>
        <p:spPr>
          <a:xfrm>
            <a:off x="9507030" y="4015774"/>
            <a:ext cx="2206950" cy="1324170"/>
          </a:xfrm>
          <a:prstGeom prst="rect">
            <a:avLst/>
          </a:prstGeom>
        </p:spPr>
      </p:pic>
      <p:pic>
        <p:nvPicPr>
          <p:cNvPr id="9" name="Picture 8">
            <a:extLst>
              <a:ext uri="{FF2B5EF4-FFF2-40B4-BE49-F238E27FC236}">
                <a16:creationId xmlns:a16="http://schemas.microsoft.com/office/drawing/2014/main" id="{1C710799-4DD9-8D42-A56D-632E539D0169}"/>
              </a:ext>
            </a:extLst>
          </p:cNvPr>
          <p:cNvPicPr>
            <a:picLocks noChangeAspect="1"/>
          </p:cNvPicPr>
          <p:nvPr/>
        </p:nvPicPr>
        <p:blipFill>
          <a:blip r:embed="rId4"/>
          <a:stretch>
            <a:fillRect/>
          </a:stretch>
        </p:blipFill>
        <p:spPr>
          <a:xfrm>
            <a:off x="9201875" y="957189"/>
            <a:ext cx="2968053" cy="1662110"/>
          </a:xfrm>
          <a:prstGeom prst="rect">
            <a:avLst/>
          </a:prstGeom>
        </p:spPr>
      </p:pic>
      <p:cxnSp>
        <p:nvCxnSpPr>
          <p:cNvPr id="10" name="Straight Connector 9">
            <a:extLst>
              <a:ext uri="{FF2B5EF4-FFF2-40B4-BE49-F238E27FC236}">
                <a16:creationId xmlns:a16="http://schemas.microsoft.com/office/drawing/2014/main" id="{6D41E3BE-D6B7-5D4C-B2E3-CA27754C8720}"/>
              </a:ext>
            </a:extLst>
          </p:cNvPr>
          <p:cNvCxnSpPr/>
          <p:nvPr/>
        </p:nvCxnSpPr>
        <p:spPr>
          <a:xfrm>
            <a:off x="669564" y="922478"/>
            <a:ext cx="1085502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47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499403-1A52-544E-B5B2-07A069C7407F}"/>
              </a:ext>
            </a:extLst>
          </p:cNvPr>
          <p:cNvSpPr>
            <a:spLocks noGrp="1"/>
          </p:cNvSpPr>
          <p:nvPr>
            <p:ph type="sldNum" sz="quarter" idx="11"/>
          </p:nvPr>
        </p:nvSpPr>
        <p:spPr>
          <a:xfrm>
            <a:off x="141207" y="6161481"/>
            <a:ext cx="654373" cy="365125"/>
          </a:xfrm>
        </p:spPr>
        <p:txBody>
          <a:bodyPr/>
          <a:lstStyle/>
          <a:p>
            <a:fld id="{0E672CBA-1F15-4F34-9466-2A2663F0CC35}" type="slidenum">
              <a:rPr lang="en-US" smtClean="0"/>
              <a:pPr/>
              <a:t>11</a:t>
            </a:fld>
            <a:endParaRPr lang="en-US" dirty="0"/>
          </a:p>
        </p:txBody>
      </p:sp>
      <p:sp>
        <p:nvSpPr>
          <p:cNvPr id="3" name="Title 2">
            <a:extLst>
              <a:ext uri="{FF2B5EF4-FFF2-40B4-BE49-F238E27FC236}">
                <a16:creationId xmlns:a16="http://schemas.microsoft.com/office/drawing/2014/main" id="{5CF31A9B-C966-7944-93D2-C2CA611EB3A1}"/>
              </a:ext>
            </a:extLst>
          </p:cNvPr>
          <p:cNvSpPr>
            <a:spLocks noGrp="1"/>
          </p:cNvSpPr>
          <p:nvPr>
            <p:ph type="title"/>
          </p:nvPr>
        </p:nvSpPr>
        <p:spPr>
          <a:xfrm>
            <a:off x="885758" y="259130"/>
            <a:ext cx="10767934" cy="642867"/>
          </a:xfrm>
        </p:spPr>
        <p:txBody>
          <a:bodyPr/>
          <a:lstStyle/>
          <a:p>
            <a:r>
              <a:rPr lang="en-US" dirty="0"/>
              <a:t>Examples of Training Classes by Google Cloud</a:t>
            </a:r>
            <a:br>
              <a:rPr lang="en-US" dirty="0"/>
            </a:br>
            <a:endParaRPr lang="en-US" dirty="0"/>
          </a:p>
        </p:txBody>
      </p:sp>
      <p:sp>
        <p:nvSpPr>
          <p:cNvPr id="5" name="Footer Placeholder 4">
            <a:extLst>
              <a:ext uri="{FF2B5EF4-FFF2-40B4-BE49-F238E27FC236}">
                <a16:creationId xmlns:a16="http://schemas.microsoft.com/office/drawing/2014/main" id="{6540F9C6-4C04-D446-B767-3A0C3443D82B}"/>
              </a:ext>
            </a:extLst>
          </p:cNvPr>
          <p:cNvSpPr>
            <a:spLocks noGrp="1"/>
          </p:cNvSpPr>
          <p:nvPr>
            <p:ph type="ftr" sz="quarter" idx="3"/>
          </p:nvPr>
        </p:nvSpPr>
        <p:spPr>
          <a:xfrm>
            <a:off x="1134387" y="6161481"/>
            <a:ext cx="6892013" cy="365125"/>
          </a:xfrm>
        </p:spPr>
        <p:txBody>
          <a:bodyPr/>
          <a:lstStyle/>
          <a:p>
            <a:endParaRPr lang="en-US" dirty="0"/>
          </a:p>
        </p:txBody>
      </p:sp>
      <p:grpSp>
        <p:nvGrpSpPr>
          <p:cNvPr id="6" name="Group 5">
            <a:extLst>
              <a:ext uri="{FF2B5EF4-FFF2-40B4-BE49-F238E27FC236}">
                <a16:creationId xmlns:a16="http://schemas.microsoft.com/office/drawing/2014/main" id="{D7C59923-8F56-2746-BEBD-82A1E1161810}"/>
              </a:ext>
            </a:extLst>
          </p:cNvPr>
          <p:cNvGrpSpPr/>
          <p:nvPr/>
        </p:nvGrpSpPr>
        <p:grpSpPr>
          <a:xfrm>
            <a:off x="8759301" y="4776607"/>
            <a:ext cx="2005817" cy="1203490"/>
            <a:chOff x="336743" y="1810"/>
            <a:chExt cx="2005817" cy="1203490"/>
          </a:xfrm>
        </p:grpSpPr>
        <p:sp>
          <p:nvSpPr>
            <p:cNvPr id="7" name="Rectangle 6">
              <a:extLst>
                <a:ext uri="{FF2B5EF4-FFF2-40B4-BE49-F238E27FC236}">
                  <a16:creationId xmlns:a16="http://schemas.microsoft.com/office/drawing/2014/main" id="{12CC0167-B404-484E-AAF3-E7A83B99E982}"/>
                </a:ext>
              </a:extLst>
            </p:cNvPr>
            <p:cNvSpPr/>
            <p:nvPr/>
          </p:nvSpPr>
          <p:spPr>
            <a:xfrm>
              <a:off x="336743" y="1810"/>
              <a:ext cx="2005817" cy="120349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B7FE843B-3E25-5543-942F-EF736444FD75}"/>
                </a:ext>
              </a:extLst>
            </p:cNvPr>
            <p:cNvSpPr txBox="1"/>
            <p:nvPr/>
          </p:nvSpPr>
          <p:spPr>
            <a:xfrm>
              <a:off x="336743" y="1810"/>
              <a:ext cx="2005817" cy="1203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55650">
                <a:lnSpc>
                  <a:spcPct val="90000"/>
                </a:lnSpc>
                <a:spcBef>
                  <a:spcPct val="0"/>
                </a:spcBef>
                <a:spcAft>
                  <a:spcPct val="35000"/>
                </a:spcAft>
                <a:buNone/>
              </a:pPr>
              <a:r>
                <a:rPr lang="en-US" sz="1700" kern="1200" dirty="0"/>
                <a:t>Architecting with GCP: Design and Process</a:t>
              </a:r>
            </a:p>
          </p:txBody>
        </p:sp>
      </p:grpSp>
      <p:grpSp>
        <p:nvGrpSpPr>
          <p:cNvPr id="9" name="Group 8">
            <a:extLst>
              <a:ext uri="{FF2B5EF4-FFF2-40B4-BE49-F238E27FC236}">
                <a16:creationId xmlns:a16="http://schemas.microsoft.com/office/drawing/2014/main" id="{64628A1D-1FB9-2F4B-A1AE-063917AC5301}"/>
              </a:ext>
            </a:extLst>
          </p:cNvPr>
          <p:cNvGrpSpPr/>
          <p:nvPr/>
        </p:nvGrpSpPr>
        <p:grpSpPr>
          <a:xfrm>
            <a:off x="3822328" y="4776607"/>
            <a:ext cx="2005817" cy="1203490"/>
            <a:chOff x="2803898" y="1810"/>
            <a:chExt cx="2005817" cy="1203490"/>
          </a:xfrm>
        </p:grpSpPr>
        <p:sp>
          <p:nvSpPr>
            <p:cNvPr id="10" name="Rectangle 9">
              <a:extLst>
                <a:ext uri="{FF2B5EF4-FFF2-40B4-BE49-F238E27FC236}">
                  <a16:creationId xmlns:a16="http://schemas.microsoft.com/office/drawing/2014/main" id="{15B4AD44-93C6-DD42-B3E0-7F78368D594A}"/>
                </a:ext>
              </a:extLst>
            </p:cNvPr>
            <p:cNvSpPr/>
            <p:nvPr/>
          </p:nvSpPr>
          <p:spPr>
            <a:xfrm>
              <a:off x="2803898" y="1810"/>
              <a:ext cx="2005817" cy="120349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5C6D37A0-9126-6B4C-8B56-EBF6AB83A6DB}"/>
                </a:ext>
              </a:extLst>
            </p:cNvPr>
            <p:cNvSpPr txBox="1"/>
            <p:nvPr/>
          </p:nvSpPr>
          <p:spPr>
            <a:xfrm>
              <a:off x="2803898" y="1810"/>
              <a:ext cx="2005817" cy="1203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55650">
                <a:lnSpc>
                  <a:spcPct val="90000"/>
                </a:lnSpc>
                <a:spcBef>
                  <a:spcPct val="0"/>
                </a:spcBef>
                <a:spcAft>
                  <a:spcPct val="35000"/>
                </a:spcAft>
                <a:buNone/>
              </a:pPr>
              <a:r>
                <a:rPr lang="en-US" sz="1700" kern="1200" dirty="0"/>
                <a:t>Architecting with Google Kubernetes Engine</a:t>
              </a:r>
            </a:p>
          </p:txBody>
        </p:sp>
      </p:grpSp>
      <p:grpSp>
        <p:nvGrpSpPr>
          <p:cNvPr id="12" name="Group 11">
            <a:extLst>
              <a:ext uri="{FF2B5EF4-FFF2-40B4-BE49-F238E27FC236}">
                <a16:creationId xmlns:a16="http://schemas.microsoft.com/office/drawing/2014/main" id="{70CF04AF-8ECC-E349-BE55-5C555EE21B5C}"/>
              </a:ext>
            </a:extLst>
          </p:cNvPr>
          <p:cNvGrpSpPr/>
          <p:nvPr/>
        </p:nvGrpSpPr>
        <p:grpSpPr>
          <a:xfrm>
            <a:off x="6221509" y="4709761"/>
            <a:ext cx="2005817" cy="1203490"/>
            <a:chOff x="5271053" y="1810"/>
            <a:chExt cx="2005817" cy="1203490"/>
          </a:xfrm>
        </p:grpSpPr>
        <p:sp>
          <p:nvSpPr>
            <p:cNvPr id="13" name="Rectangle 12">
              <a:extLst>
                <a:ext uri="{FF2B5EF4-FFF2-40B4-BE49-F238E27FC236}">
                  <a16:creationId xmlns:a16="http://schemas.microsoft.com/office/drawing/2014/main" id="{E68F2A6D-686E-9947-B75E-119BF86EBCB0}"/>
                </a:ext>
              </a:extLst>
            </p:cNvPr>
            <p:cNvSpPr/>
            <p:nvPr/>
          </p:nvSpPr>
          <p:spPr>
            <a:xfrm>
              <a:off x="5271053" y="1810"/>
              <a:ext cx="2005817" cy="120349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C6D9ED01-445F-E545-A15E-DAD7A503F900}"/>
                </a:ext>
              </a:extLst>
            </p:cNvPr>
            <p:cNvSpPr txBox="1"/>
            <p:nvPr/>
          </p:nvSpPr>
          <p:spPr>
            <a:xfrm>
              <a:off x="5271053" y="1810"/>
              <a:ext cx="2005817" cy="1203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55650">
                <a:lnSpc>
                  <a:spcPct val="90000"/>
                </a:lnSpc>
                <a:spcBef>
                  <a:spcPct val="0"/>
                </a:spcBef>
                <a:spcAft>
                  <a:spcPct val="35000"/>
                </a:spcAft>
                <a:buNone/>
              </a:pPr>
              <a:r>
                <a:rPr lang="en-US" sz="1700" kern="1200" dirty="0"/>
                <a:t>Data Engineering on Google Cloud</a:t>
              </a:r>
            </a:p>
          </p:txBody>
        </p:sp>
      </p:grpSp>
      <p:grpSp>
        <p:nvGrpSpPr>
          <p:cNvPr id="15" name="Group 14">
            <a:extLst>
              <a:ext uri="{FF2B5EF4-FFF2-40B4-BE49-F238E27FC236}">
                <a16:creationId xmlns:a16="http://schemas.microsoft.com/office/drawing/2014/main" id="{3923C205-7899-4142-8783-81803540810C}"/>
              </a:ext>
            </a:extLst>
          </p:cNvPr>
          <p:cNvGrpSpPr/>
          <p:nvPr/>
        </p:nvGrpSpPr>
        <p:grpSpPr>
          <a:xfrm>
            <a:off x="3822328" y="3111779"/>
            <a:ext cx="2005817" cy="1203490"/>
            <a:chOff x="7738208" y="1810"/>
            <a:chExt cx="2005817" cy="1203490"/>
          </a:xfrm>
        </p:grpSpPr>
        <p:sp>
          <p:nvSpPr>
            <p:cNvPr id="16" name="Rectangle 15">
              <a:extLst>
                <a:ext uri="{FF2B5EF4-FFF2-40B4-BE49-F238E27FC236}">
                  <a16:creationId xmlns:a16="http://schemas.microsoft.com/office/drawing/2014/main" id="{6AF245DF-0C97-9F49-BAD6-149AC088DC00}"/>
                </a:ext>
              </a:extLst>
            </p:cNvPr>
            <p:cNvSpPr/>
            <p:nvPr/>
          </p:nvSpPr>
          <p:spPr>
            <a:xfrm>
              <a:off x="7738208" y="1810"/>
              <a:ext cx="2005817" cy="1203490"/>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B9F781E7-0E84-7345-8F8F-81ED9D7376CC}"/>
                </a:ext>
              </a:extLst>
            </p:cNvPr>
            <p:cNvSpPr txBox="1"/>
            <p:nvPr/>
          </p:nvSpPr>
          <p:spPr>
            <a:xfrm>
              <a:off x="7738208" y="1810"/>
              <a:ext cx="2005817" cy="1203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55650">
                <a:lnSpc>
                  <a:spcPct val="90000"/>
                </a:lnSpc>
                <a:spcBef>
                  <a:spcPct val="0"/>
                </a:spcBef>
                <a:spcAft>
                  <a:spcPct val="35000"/>
                </a:spcAft>
                <a:buNone/>
              </a:pPr>
              <a:r>
                <a:rPr lang="en-US" sz="1700" kern="1200" dirty="0"/>
                <a:t>Developing Application with Google Cloud</a:t>
              </a:r>
            </a:p>
          </p:txBody>
        </p:sp>
      </p:grpSp>
      <p:grpSp>
        <p:nvGrpSpPr>
          <p:cNvPr id="18" name="Group 17">
            <a:extLst>
              <a:ext uri="{FF2B5EF4-FFF2-40B4-BE49-F238E27FC236}">
                <a16:creationId xmlns:a16="http://schemas.microsoft.com/office/drawing/2014/main" id="{17196C61-18B6-924C-B1C5-87D2C4F82B7A}"/>
              </a:ext>
            </a:extLst>
          </p:cNvPr>
          <p:cNvGrpSpPr/>
          <p:nvPr/>
        </p:nvGrpSpPr>
        <p:grpSpPr>
          <a:xfrm>
            <a:off x="8759301" y="3087365"/>
            <a:ext cx="2005817" cy="1203490"/>
            <a:chOff x="336743" y="1666638"/>
            <a:chExt cx="2005817" cy="1203490"/>
          </a:xfrm>
        </p:grpSpPr>
        <p:sp>
          <p:nvSpPr>
            <p:cNvPr id="19" name="Rectangle 18">
              <a:extLst>
                <a:ext uri="{FF2B5EF4-FFF2-40B4-BE49-F238E27FC236}">
                  <a16:creationId xmlns:a16="http://schemas.microsoft.com/office/drawing/2014/main" id="{3E23E432-9FC3-F74B-BD37-55191121C9BA}"/>
                </a:ext>
              </a:extLst>
            </p:cNvPr>
            <p:cNvSpPr/>
            <p:nvPr/>
          </p:nvSpPr>
          <p:spPr>
            <a:xfrm>
              <a:off x="336743" y="1666638"/>
              <a:ext cx="2005817" cy="1203490"/>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54925306-A311-064C-96B3-841B4A9BC28A}"/>
                </a:ext>
              </a:extLst>
            </p:cNvPr>
            <p:cNvSpPr txBox="1"/>
            <p:nvPr/>
          </p:nvSpPr>
          <p:spPr>
            <a:xfrm>
              <a:off x="336743" y="1666638"/>
              <a:ext cx="2005817" cy="1203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55650">
                <a:lnSpc>
                  <a:spcPct val="90000"/>
                </a:lnSpc>
                <a:spcBef>
                  <a:spcPct val="0"/>
                </a:spcBef>
                <a:spcAft>
                  <a:spcPct val="35000"/>
                </a:spcAft>
                <a:buNone/>
              </a:pPr>
              <a:r>
                <a:rPr lang="en-US" sz="1700" kern="1200" dirty="0"/>
                <a:t>From Data to Insights with GCP</a:t>
              </a:r>
            </a:p>
          </p:txBody>
        </p:sp>
      </p:grpSp>
      <p:grpSp>
        <p:nvGrpSpPr>
          <p:cNvPr id="21" name="Group 20">
            <a:extLst>
              <a:ext uri="{FF2B5EF4-FFF2-40B4-BE49-F238E27FC236}">
                <a16:creationId xmlns:a16="http://schemas.microsoft.com/office/drawing/2014/main" id="{537D388A-ABE2-DA49-BDB6-5FCE161079D5}"/>
              </a:ext>
            </a:extLst>
          </p:cNvPr>
          <p:cNvGrpSpPr/>
          <p:nvPr/>
        </p:nvGrpSpPr>
        <p:grpSpPr>
          <a:xfrm>
            <a:off x="6252119" y="1513798"/>
            <a:ext cx="2005817" cy="1203490"/>
            <a:chOff x="2803898" y="1666638"/>
            <a:chExt cx="2005817" cy="1203490"/>
          </a:xfrm>
        </p:grpSpPr>
        <p:sp>
          <p:nvSpPr>
            <p:cNvPr id="22" name="Rectangle 21">
              <a:extLst>
                <a:ext uri="{FF2B5EF4-FFF2-40B4-BE49-F238E27FC236}">
                  <a16:creationId xmlns:a16="http://schemas.microsoft.com/office/drawing/2014/main" id="{8016EE10-234D-CE48-97D1-DE323E6382E5}"/>
                </a:ext>
              </a:extLst>
            </p:cNvPr>
            <p:cNvSpPr/>
            <p:nvPr/>
          </p:nvSpPr>
          <p:spPr>
            <a:xfrm>
              <a:off x="2803898" y="1666638"/>
              <a:ext cx="2005817" cy="120349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04BB43A2-8920-0246-9B3E-2F0380576051}"/>
                </a:ext>
              </a:extLst>
            </p:cNvPr>
            <p:cNvSpPr txBox="1"/>
            <p:nvPr/>
          </p:nvSpPr>
          <p:spPr>
            <a:xfrm>
              <a:off x="2803898" y="1666638"/>
              <a:ext cx="2005817" cy="1203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55650">
                <a:lnSpc>
                  <a:spcPct val="90000"/>
                </a:lnSpc>
                <a:spcBef>
                  <a:spcPct val="0"/>
                </a:spcBef>
                <a:spcAft>
                  <a:spcPct val="35000"/>
                </a:spcAft>
                <a:buNone/>
              </a:pPr>
              <a:r>
                <a:rPr lang="en-US" sz="1700" kern="1200" dirty="0"/>
                <a:t>Fundamentals of Life Science Tools in Google Cloud (Custom)</a:t>
              </a:r>
            </a:p>
          </p:txBody>
        </p:sp>
      </p:grpSp>
      <p:grpSp>
        <p:nvGrpSpPr>
          <p:cNvPr id="24" name="Group 23">
            <a:extLst>
              <a:ext uri="{FF2B5EF4-FFF2-40B4-BE49-F238E27FC236}">
                <a16:creationId xmlns:a16="http://schemas.microsoft.com/office/drawing/2014/main" id="{71D8A3B9-C66D-F548-AF9D-A55253B5C479}"/>
              </a:ext>
            </a:extLst>
          </p:cNvPr>
          <p:cNvGrpSpPr/>
          <p:nvPr/>
        </p:nvGrpSpPr>
        <p:grpSpPr>
          <a:xfrm>
            <a:off x="8759301" y="1509918"/>
            <a:ext cx="2005817" cy="1203490"/>
            <a:chOff x="5271053" y="1666638"/>
            <a:chExt cx="2005817" cy="1203490"/>
          </a:xfrm>
        </p:grpSpPr>
        <p:sp>
          <p:nvSpPr>
            <p:cNvPr id="25" name="Rectangle 24">
              <a:extLst>
                <a:ext uri="{FF2B5EF4-FFF2-40B4-BE49-F238E27FC236}">
                  <a16:creationId xmlns:a16="http://schemas.microsoft.com/office/drawing/2014/main" id="{1AF1D53E-787B-E044-9610-147E78C0CB61}"/>
                </a:ext>
              </a:extLst>
            </p:cNvPr>
            <p:cNvSpPr/>
            <p:nvPr/>
          </p:nvSpPr>
          <p:spPr>
            <a:xfrm>
              <a:off x="5271053" y="1666638"/>
              <a:ext cx="2005817" cy="120349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F40AA67D-7964-DA42-A10E-F359B2903D83}"/>
                </a:ext>
              </a:extLst>
            </p:cNvPr>
            <p:cNvSpPr txBox="1"/>
            <p:nvPr/>
          </p:nvSpPr>
          <p:spPr>
            <a:xfrm>
              <a:off x="5271053" y="1666638"/>
              <a:ext cx="2005817" cy="1203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55650">
                <a:lnSpc>
                  <a:spcPct val="90000"/>
                </a:lnSpc>
                <a:spcBef>
                  <a:spcPct val="0"/>
                </a:spcBef>
                <a:spcAft>
                  <a:spcPct val="35000"/>
                </a:spcAft>
                <a:buNone/>
              </a:pPr>
              <a:r>
                <a:rPr lang="en-US" sz="1700" kern="1200" dirty="0"/>
                <a:t>GCP Fundamentals: Big Data &amp; Machine Learning</a:t>
              </a:r>
            </a:p>
          </p:txBody>
        </p:sp>
      </p:grpSp>
      <p:grpSp>
        <p:nvGrpSpPr>
          <p:cNvPr id="27" name="Group 26">
            <a:extLst>
              <a:ext uri="{FF2B5EF4-FFF2-40B4-BE49-F238E27FC236}">
                <a16:creationId xmlns:a16="http://schemas.microsoft.com/office/drawing/2014/main" id="{9764ED7E-7952-1A46-A15F-B4FEB1BE386E}"/>
              </a:ext>
            </a:extLst>
          </p:cNvPr>
          <p:cNvGrpSpPr/>
          <p:nvPr/>
        </p:nvGrpSpPr>
        <p:grpSpPr>
          <a:xfrm>
            <a:off x="3822329" y="1446951"/>
            <a:ext cx="2005817" cy="1203490"/>
            <a:chOff x="7738208" y="1666638"/>
            <a:chExt cx="2005817" cy="1203490"/>
          </a:xfrm>
        </p:grpSpPr>
        <p:sp>
          <p:nvSpPr>
            <p:cNvPr id="28" name="Rectangle 27">
              <a:extLst>
                <a:ext uri="{FF2B5EF4-FFF2-40B4-BE49-F238E27FC236}">
                  <a16:creationId xmlns:a16="http://schemas.microsoft.com/office/drawing/2014/main" id="{AACB412A-FCD8-F64C-A530-E06721D4125C}"/>
                </a:ext>
              </a:extLst>
            </p:cNvPr>
            <p:cNvSpPr/>
            <p:nvPr/>
          </p:nvSpPr>
          <p:spPr>
            <a:xfrm>
              <a:off x="7738208" y="1666638"/>
              <a:ext cx="2005817" cy="120349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E517CF8E-EE19-164C-B106-1BA645699FAD}"/>
                </a:ext>
              </a:extLst>
            </p:cNvPr>
            <p:cNvSpPr txBox="1"/>
            <p:nvPr/>
          </p:nvSpPr>
          <p:spPr>
            <a:xfrm>
              <a:off x="7738208" y="1666638"/>
              <a:ext cx="2005817" cy="1203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55650">
                <a:lnSpc>
                  <a:spcPct val="90000"/>
                </a:lnSpc>
                <a:spcBef>
                  <a:spcPct val="0"/>
                </a:spcBef>
                <a:spcAft>
                  <a:spcPct val="35000"/>
                </a:spcAft>
                <a:buNone/>
              </a:pPr>
              <a:r>
                <a:rPr lang="en-US" sz="1700" kern="1200" dirty="0"/>
                <a:t>GCP Fundamentals: Core Infrastructure</a:t>
              </a:r>
            </a:p>
          </p:txBody>
        </p:sp>
      </p:grpSp>
      <p:grpSp>
        <p:nvGrpSpPr>
          <p:cNvPr id="30" name="Group 29">
            <a:extLst>
              <a:ext uri="{FF2B5EF4-FFF2-40B4-BE49-F238E27FC236}">
                <a16:creationId xmlns:a16="http://schemas.microsoft.com/office/drawing/2014/main" id="{ED1D06FF-88A0-324D-A13A-3ADF2B56031E}"/>
              </a:ext>
            </a:extLst>
          </p:cNvPr>
          <p:cNvGrpSpPr/>
          <p:nvPr/>
        </p:nvGrpSpPr>
        <p:grpSpPr>
          <a:xfrm>
            <a:off x="6221510" y="3072653"/>
            <a:ext cx="2005817" cy="1203490"/>
            <a:chOff x="336743" y="3331466"/>
            <a:chExt cx="2005817" cy="1203490"/>
          </a:xfrm>
        </p:grpSpPr>
        <p:sp>
          <p:nvSpPr>
            <p:cNvPr id="31" name="Rectangle 30">
              <a:extLst>
                <a:ext uri="{FF2B5EF4-FFF2-40B4-BE49-F238E27FC236}">
                  <a16:creationId xmlns:a16="http://schemas.microsoft.com/office/drawing/2014/main" id="{BFBBE763-B3A0-4347-99FC-EE01B7911A05}"/>
                </a:ext>
              </a:extLst>
            </p:cNvPr>
            <p:cNvSpPr/>
            <p:nvPr/>
          </p:nvSpPr>
          <p:spPr>
            <a:xfrm>
              <a:off x="336743" y="3331466"/>
              <a:ext cx="2005817" cy="1203490"/>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2" name="TextBox 31">
              <a:extLst>
                <a:ext uri="{FF2B5EF4-FFF2-40B4-BE49-F238E27FC236}">
                  <a16:creationId xmlns:a16="http://schemas.microsoft.com/office/drawing/2014/main" id="{5031C397-DD36-6747-AA7A-DE8FA261B5ED}"/>
                </a:ext>
              </a:extLst>
            </p:cNvPr>
            <p:cNvSpPr txBox="1"/>
            <p:nvPr/>
          </p:nvSpPr>
          <p:spPr>
            <a:xfrm>
              <a:off x="336743" y="3331466"/>
              <a:ext cx="2005817" cy="1203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55650">
                <a:lnSpc>
                  <a:spcPct val="90000"/>
                </a:lnSpc>
                <a:spcBef>
                  <a:spcPct val="0"/>
                </a:spcBef>
                <a:spcAft>
                  <a:spcPct val="35000"/>
                </a:spcAft>
                <a:buNone/>
              </a:pPr>
              <a:r>
                <a:rPr lang="en-US" sz="1700" kern="1200" dirty="0"/>
                <a:t>Getting Started with Google Kubernetes Engine</a:t>
              </a:r>
            </a:p>
          </p:txBody>
        </p:sp>
      </p:grpSp>
      <p:sp>
        <p:nvSpPr>
          <p:cNvPr id="33" name="TextBox 32">
            <a:extLst>
              <a:ext uri="{FF2B5EF4-FFF2-40B4-BE49-F238E27FC236}">
                <a16:creationId xmlns:a16="http://schemas.microsoft.com/office/drawing/2014/main" id="{4CF7A4F8-ABDB-6544-B3D9-F2C3F4948ED3}"/>
              </a:ext>
            </a:extLst>
          </p:cNvPr>
          <p:cNvSpPr txBox="1"/>
          <p:nvPr/>
        </p:nvSpPr>
        <p:spPr>
          <a:xfrm>
            <a:off x="1426882" y="1926997"/>
            <a:ext cx="1305165" cy="461665"/>
          </a:xfrm>
          <a:prstGeom prst="rect">
            <a:avLst/>
          </a:prstGeom>
          <a:solidFill>
            <a:schemeClr val="accent4">
              <a:lumMod val="20000"/>
              <a:lumOff val="80000"/>
            </a:schemeClr>
          </a:solidFill>
          <a:ln w="12700">
            <a:solidFill>
              <a:schemeClr val="tx1"/>
            </a:solidFill>
          </a:ln>
        </p:spPr>
        <p:txBody>
          <a:bodyPr wrap="none" rtlCol="0">
            <a:spAutoFit/>
          </a:bodyPr>
          <a:lstStyle>
            <a:defPPr>
              <a:defRPr lang="en-US"/>
            </a:defPPr>
          </a:lstStyle>
          <a:p>
            <a:r>
              <a:rPr lang="en-US" sz="2400" dirty="0"/>
              <a:t>Beginner</a:t>
            </a:r>
          </a:p>
        </p:txBody>
      </p:sp>
      <p:sp>
        <p:nvSpPr>
          <p:cNvPr id="34" name="TextBox 33">
            <a:extLst>
              <a:ext uri="{FF2B5EF4-FFF2-40B4-BE49-F238E27FC236}">
                <a16:creationId xmlns:a16="http://schemas.microsoft.com/office/drawing/2014/main" id="{5C557BAF-443C-644C-A840-203A52B2A2E5}"/>
              </a:ext>
            </a:extLst>
          </p:cNvPr>
          <p:cNvSpPr txBox="1"/>
          <p:nvPr/>
        </p:nvSpPr>
        <p:spPr>
          <a:xfrm>
            <a:off x="1426882" y="3493802"/>
            <a:ext cx="1810496" cy="461665"/>
          </a:xfrm>
          <a:prstGeom prst="rect">
            <a:avLst/>
          </a:prstGeom>
          <a:solidFill>
            <a:schemeClr val="accent1">
              <a:lumMod val="20000"/>
              <a:lumOff val="80000"/>
            </a:schemeClr>
          </a:solidFill>
          <a:ln w="12700">
            <a:solidFill>
              <a:schemeClr val="tx1"/>
            </a:solidFill>
          </a:ln>
        </p:spPr>
        <p:txBody>
          <a:bodyPr wrap="none" rtlCol="0">
            <a:spAutoFit/>
          </a:bodyPr>
          <a:lstStyle/>
          <a:p>
            <a:r>
              <a:rPr lang="en-US" sz="2400" dirty="0"/>
              <a:t>Intermediate</a:t>
            </a:r>
          </a:p>
        </p:txBody>
      </p:sp>
      <p:sp>
        <p:nvSpPr>
          <p:cNvPr id="35" name="TextBox 34">
            <a:extLst>
              <a:ext uri="{FF2B5EF4-FFF2-40B4-BE49-F238E27FC236}">
                <a16:creationId xmlns:a16="http://schemas.microsoft.com/office/drawing/2014/main" id="{0A39E7BF-79A2-C345-AC56-BEA7464998D0}"/>
              </a:ext>
            </a:extLst>
          </p:cNvPr>
          <p:cNvSpPr txBox="1"/>
          <p:nvPr/>
        </p:nvSpPr>
        <p:spPr>
          <a:xfrm>
            <a:off x="1426882" y="5126840"/>
            <a:ext cx="1414490" cy="461665"/>
          </a:xfrm>
          <a:prstGeom prst="rect">
            <a:avLst/>
          </a:prstGeom>
          <a:solidFill>
            <a:schemeClr val="accent2">
              <a:lumMod val="40000"/>
              <a:lumOff val="60000"/>
            </a:schemeClr>
          </a:solidFill>
          <a:ln w="12700">
            <a:solidFill>
              <a:schemeClr val="tx1"/>
            </a:solidFill>
          </a:ln>
        </p:spPr>
        <p:txBody>
          <a:bodyPr wrap="none" rtlCol="0">
            <a:spAutoFit/>
          </a:bodyPr>
          <a:lstStyle/>
          <a:p>
            <a:r>
              <a:rPr lang="en-US" sz="2400" dirty="0"/>
              <a:t>Advanced</a:t>
            </a:r>
          </a:p>
        </p:txBody>
      </p:sp>
      <p:sp>
        <p:nvSpPr>
          <p:cNvPr id="36" name="Title 34">
            <a:extLst>
              <a:ext uri="{FF2B5EF4-FFF2-40B4-BE49-F238E27FC236}">
                <a16:creationId xmlns:a16="http://schemas.microsoft.com/office/drawing/2014/main" id="{C4AEE0F4-31BE-1D40-ACFB-415CA7586DF9}"/>
              </a:ext>
            </a:extLst>
          </p:cNvPr>
          <p:cNvSpPr txBox="1">
            <a:spLocks/>
          </p:cNvSpPr>
          <p:nvPr/>
        </p:nvSpPr>
        <p:spPr>
          <a:xfrm>
            <a:off x="2392644" y="444702"/>
            <a:ext cx="7657730" cy="661350"/>
          </a:xfrm>
          <a:prstGeom prst="rect">
            <a:avLst/>
          </a:prstGeom>
        </p:spPr>
        <p:txBody>
          <a:bodyPr>
            <a:normAutofit fontScale="97500"/>
          </a:bodyPr>
          <a:lstStyle>
            <a:lvl1pPr algn="l" defTabSz="457200" rtl="0" eaLnBrk="1" latinLnBrk="0" hangingPunct="1">
              <a:spcBef>
                <a:spcPct val="0"/>
              </a:spcBef>
              <a:buNone/>
              <a:defRPr sz="3600" b="1" kern="1200">
                <a:solidFill>
                  <a:srgbClr val="4963AE"/>
                </a:solidFill>
                <a:latin typeface="Arial" pitchFamily="34" charset="0"/>
                <a:ea typeface="+mj-ea"/>
                <a:cs typeface="Arial" pitchFamily="34" charset="0"/>
              </a:defRPr>
            </a:lvl1pPr>
          </a:lstStyle>
          <a:p>
            <a:endParaRPr lang="en-US" dirty="0"/>
          </a:p>
        </p:txBody>
      </p:sp>
      <p:sp>
        <p:nvSpPr>
          <p:cNvPr id="37" name="TextBox 36">
            <a:extLst>
              <a:ext uri="{FF2B5EF4-FFF2-40B4-BE49-F238E27FC236}">
                <a16:creationId xmlns:a16="http://schemas.microsoft.com/office/drawing/2014/main" id="{271A3343-6337-2447-B1A3-E63C612C2C27}"/>
              </a:ext>
            </a:extLst>
          </p:cNvPr>
          <p:cNvSpPr txBox="1"/>
          <p:nvPr/>
        </p:nvSpPr>
        <p:spPr>
          <a:xfrm>
            <a:off x="7020231" y="6139802"/>
            <a:ext cx="3936014" cy="369332"/>
          </a:xfrm>
          <a:prstGeom prst="rect">
            <a:avLst/>
          </a:prstGeom>
          <a:noFill/>
        </p:spPr>
        <p:txBody>
          <a:bodyPr wrap="none" rtlCol="0">
            <a:spAutoFit/>
          </a:bodyPr>
          <a:lstStyle/>
          <a:p>
            <a:r>
              <a:rPr lang="en-US" dirty="0"/>
              <a:t>Similar courses from AWS at the 3 levels</a:t>
            </a:r>
          </a:p>
        </p:txBody>
      </p:sp>
      <p:cxnSp>
        <p:nvCxnSpPr>
          <p:cNvPr id="38" name="Straight Connector 37">
            <a:extLst>
              <a:ext uri="{FF2B5EF4-FFF2-40B4-BE49-F238E27FC236}">
                <a16:creationId xmlns:a16="http://schemas.microsoft.com/office/drawing/2014/main" id="{56C65231-E65D-154A-B5E3-39C1E1A95EDB}"/>
              </a:ext>
            </a:extLst>
          </p:cNvPr>
          <p:cNvCxnSpPr/>
          <p:nvPr/>
        </p:nvCxnSpPr>
        <p:spPr>
          <a:xfrm>
            <a:off x="729525" y="1095894"/>
            <a:ext cx="1085502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33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FC0DFF-75C4-9443-9444-93A216AD1C9F}"/>
              </a:ext>
            </a:extLst>
          </p:cNvPr>
          <p:cNvSpPr>
            <a:spLocks noGrp="1"/>
          </p:cNvSpPr>
          <p:nvPr>
            <p:ph type="sldNum" sz="quarter" idx="11"/>
          </p:nvPr>
        </p:nvSpPr>
        <p:spPr/>
        <p:txBody>
          <a:bodyPr/>
          <a:lstStyle/>
          <a:p>
            <a:fld id="{0E672CBA-1F15-4F34-9466-2A2663F0CC35}" type="slidenum">
              <a:rPr lang="en-US" smtClean="0"/>
              <a:pPr/>
              <a:t>12</a:t>
            </a:fld>
            <a:endParaRPr lang="en-US" dirty="0"/>
          </a:p>
        </p:txBody>
      </p:sp>
      <p:sp>
        <p:nvSpPr>
          <p:cNvPr id="5" name="Footer Placeholder 4">
            <a:extLst>
              <a:ext uri="{FF2B5EF4-FFF2-40B4-BE49-F238E27FC236}">
                <a16:creationId xmlns:a16="http://schemas.microsoft.com/office/drawing/2014/main" id="{BE4AA914-B803-974D-B88C-C3A86A7A78BB}"/>
              </a:ext>
            </a:extLst>
          </p:cNvPr>
          <p:cNvSpPr>
            <a:spLocks noGrp="1"/>
          </p:cNvSpPr>
          <p:nvPr>
            <p:ph type="ftr" sz="quarter" idx="3"/>
          </p:nvPr>
        </p:nvSpPr>
        <p:spPr/>
        <p:txBody>
          <a:bodyPr/>
          <a:lstStyle/>
          <a:p>
            <a:endParaRPr lang="en-US" dirty="0"/>
          </a:p>
        </p:txBody>
      </p:sp>
      <p:grpSp>
        <p:nvGrpSpPr>
          <p:cNvPr id="64" name="Group 63">
            <a:extLst>
              <a:ext uri="{FF2B5EF4-FFF2-40B4-BE49-F238E27FC236}">
                <a16:creationId xmlns:a16="http://schemas.microsoft.com/office/drawing/2014/main" id="{6064970F-3EE7-A044-A2AC-2638F41920F1}"/>
              </a:ext>
            </a:extLst>
          </p:cNvPr>
          <p:cNvGrpSpPr/>
          <p:nvPr/>
        </p:nvGrpSpPr>
        <p:grpSpPr>
          <a:xfrm>
            <a:off x="561600" y="3550816"/>
            <a:ext cx="6240162" cy="2360141"/>
            <a:chOff x="561600" y="3655746"/>
            <a:chExt cx="6240162" cy="2360141"/>
          </a:xfrm>
        </p:grpSpPr>
        <p:pic>
          <p:nvPicPr>
            <p:cNvPr id="16" name="Picture 15">
              <a:extLst>
                <a:ext uri="{FF2B5EF4-FFF2-40B4-BE49-F238E27FC236}">
                  <a16:creationId xmlns:a16="http://schemas.microsoft.com/office/drawing/2014/main" id="{01CBB5A2-45BB-6C40-9749-14F299188A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6075" y="5381231"/>
              <a:ext cx="601047" cy="572873"/>
            </a:xfrm>
            <a:prstGeom prst="rect">
              <a:avLst/>
            </a:prstGeom>
          </p:spPr>
        </p:pic>
        <p:pic>
          <p:nvPicPr>
            <p:cNvPr id="17" name="Picture 16">
              <a:extLst>
                <a:ext uri="{FF2B5EF4-FFF2-40B4-BE49-F238E27FC236}">
                  <a16:creationId xmlns:a16="http://schemas.microsoft.com/office/drawing/2014/main" id="{53F86A79-56CA-014B-8861-6A3E321D57C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35223" y="5381231"/>
              <a:ext cx="601047" cy="572873"/>
            </a:xfrm>
            <a:prstGeom prst="rect">
              <a:avLst/>
            </a:prstGeom>
          </p:spPr>
        </p:pic>
        <p:pic>
          <p:nvPicPr>
            <p:cNvPr id="18" name="Picture 17">
              <a:extLst>
                <a:ext uri="{FF2B5EF4-FFF2-40B4-BE49-F238E27FC236}">
                  <a16:creationId xmlns:a16="http://schemas.microsoft.com/office/drawing/2014/main" id="{723C20F7-F5CF-2A44-B2BB-F4A8FE7915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0054" y="5381231"/>
              <a:ext cx="601047" cy="572873"/>
            </a:xfrm>
            <a:prstGeom prst="rect">
              <a:avLst/>
            </a:prstGeom>
          </p:spPr>
        </p:pic>
        <p:pic>
          <p:nvPicPr>
            <p:cNvPr id="19" name="Picture 18">
              <a:extLst>
                <a:ext uri="{FF2B5EF4-FFF2-40B4-BE49-F238E27FC236}">
                  <a16:creationId xmlns:a16="http://schemas.microsoft.com/office/drawing/2014/main" id="{2067CDEB-CD2B-4740-B436-69C2C13FB3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85080" y="5381231"/>
              <a:ext cx="601047" cy="572873"/>
            </a:xfrm>
            <a:prstGeom prst="rect">
              <a:avLst/>
            </a:prstGeom>
          </p:spPr>
        </p:pic>
        <p:pic>
          <p:nvPicPr>
            <p:cNvPr id="20" name="Picture 19">
              <a:extLst>
                <a:ext uri="{FF2B5EF4-FFF2-40B4-BE49-F238E27FC236}">
                  <a16:creationId xmlns:a16="http://schemas.microsoft.com/office/drawing/2014/main" id="{F67CAA6C-2751-CF41-82C7-1DA2741CA2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302" y="4013013"/>
              <a:ext cx="1585734" cy="1142019"/>
            </a:xfrm>
            <a:prstGeom prst="rect">
              <a:avLst/>
            </a:prstGeom>
          </p:spPr>
        </p:pic>
        <p:pic>
          <p:nvPicPr>
            <p:cNvPr id="21" name="Picture 20">
              <a:extLst>
                <a:ext uri="{FF2B5EF4-FFF2-40B4-BE49-F238E27FC236}">
                  <a16:creationId xmlns:a16="http://schemas.microsoft.com/office/drawing/2014/main" id="{B8940D33-A68A-E44A-8A8C-76CF471946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3518" y="4013013"/>
              <a:ext cx="1585734" cy="1142019"/>
            </a:xfrm>
            <a:prstGeom prst="rect">
              <a:avLst/>
            </a:prstGeom>
          </p:spPr>
        </p:pic>
        <p:pic>
          <p:nvPicPr>
            <p:cNvPr id="22" name="Picture 21">
              <a:extLst>
                <a:ext uri="{FF2B5EF4-FFF2-40B4-BE49-F238E27FC236}">
                  <a16:creationId xmlns:a16="http://schemas.microsoft.com/office/drawing/2014/main" id="{36545449-1EA8-7F4D-996B-7C9D69D68A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46330" y="4013013"/>
              <a:ext cx="1585734" cy="1142019"/>
            </a:xfrm>
            <a:prstGeom prst="rect">
              <a:avLst/>
            </a:prstGeom>
          </p:spPr>
        </p:pic>
        <p:pic>
          <p:nvPicPr>
            <p:cNvPr id="23" name="Picture 22">
              <a:extLst>
                <a:ext uri="{FF2B5EF4-FFF2-40B4-BE49-F238E27FC236}">
                  <a16:creationId xmlns:a16="http://schemas.microsoft.com/office/drawing/2014/main" id="{61FA03D3-CE8B-BB45-A239-73748002BE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20903" y="4013013"/>
              <a:ext cx="1585734" cy="1142019"/>
            </a:xfrm>
            <a:prstGeom prst="rect">
              <a:avLst/>
            </a:prstGeom>
          </p:spPr>
        </p:pic>
        <p:sp>
          <p:nvSpPr>
            <p:cNvPr id="24" name="Rectangle 23">
              <a:extLst>
                <a:ext uri="{FF2B5EF4-FFF2-40B4-BE49-F238E27FC236}">
                  <a16:creationId xmlns:a16="http://schemas.microsoft.com/office/drawing/2014/main" id="{B1913E55-4B63-C543-ACE7-F176B6070468}"/>
                </a:ext>
              </a:extLst>
            </p:cNvPr>
            <p:cNvSpPr/>
            <p:nvPr/>
          </p:nvSpPr>
          <p:spPr>
            <a:xfrm>
              <a:off x="561600" y="3655746"/>
              <a:ext cx="6240162" cy="2360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1111E22-181A-2B45-905A-9F0FC8C48667}"/>
                </a:ext>
              </a:extLst>
            </p:cNvPr>
            <p:cNvSpPr txBox="1"/>
            <p:nvPr/>
          </p:nvSpPr>
          <p:spPr>
            <a:xfrm>
              <a:off x="2501613" y="3680460"/>
              <a:ext cx="2244525" cy="369332"/>
            </a:xfrm>
            <a:prstGeom prst="rect">
              <a:avLst/>
            </a:prstGeom>
            <a:noFill/>
          </p:spPr>
          <p:txBody>
            <a:bodyPr wrap="none" rtlCol="0">
              <a:spAutoFit/>
            </a:bodyPr>
            <a:lstStyle/>
            <a:p>
              <a:r>
                <a:rPr lang="en-US" b="1" dirty="0"/>
                <a:t>Cloud-based Learning</a:t>
              </a:r>
            </a:p>
          </p:txBody>
        </p:sp>
        <p:sp>
          <p:nvSpPr>
            <p:cNvPr id="26" name="Up Arrow 25">
              <a:extLst>
                <a:ext uri="{FF2B5EF4-FFF2-40B4-BE49-F238E27FC236}">
                  <a16:creationId xmlns:a16="http://schemas.microsoft.com/office/drawing/2014/main" id="{5668096B-A6D9-4644-9DD5-9B98B0C0F36A}"/>
                </a:ext>
              </a:extLst>
            </p:cNvPr>
            <p:cNvSpPr/>
            <p:nvPr/>
          </p:nvSpPr>
          <p:spPr>
            <a:xfrm flipH="1">
              <a:off x="1290649" y="5093248"/>
              <a:ext cx="123567" cy="2718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Up Arrow 26">
              <a:extLst>
                <a:ext uri="{FF2B5EF4-FFF2-40B4-BE49-F238E27FC236}">
                  <a16:creationId xmlns:a16="http://schemas.microsoft.com/office/drawing/2014/main" id="{B515DB5A-CB06-4649-A008-C3AE2F6D50E6}"/>
                </a:ext>
              </a:extLst>
            </p:cNvPr>
            <p:cNvSpPr/>
            <p:nvPr/>
          </p:nvSpPr>
          <p:spPr>
            <a:xfrm flipH="1">
              <a:off x="2765222" y="5093248"/>
              <a:ext cx="123567" cy="2718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Up Arrow 27">
              <a:extLst>
                <a:ext uri="{FF2B5EF4-FFF2-40B4-BE49-F238E27FC236}">
                  <a16:creationId xmlns:a16="http://schemas.microsoft.com/office/drawing/2014/main" id="{2D1CBB03-7EA4-CB40-A7AE-6A22A6BB787A}"/>
                </a:ext>
              </a:extLst>
            </p:cNvPr>
            <p:cNvSpPr/>
            <p:nvPr/>
          </p:nvSpPr>
          <p:spPr>
            <a:xfrm flipH="1">
              <a:off x="4235676" y="5093248"/>
              <a:ext cx="123567" cy="2718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Up Arrow 28">
              <a:extLst>
                <a:ext uri="{FF2B5EF4-FFF2-40B4-BE49-F238E27FC236}">
                  <a16:creationId xmlns:a16="http://schemas.microsoft.com/office/drawing/2014/main" id="{EF571568-209E-784F-9D2E-E4B229F83757}"/>
                </a:ext>
              </a:extLst>
            </p:cNvPr>
            <p:cNvSpPr/>
            <p:nvPr/>
          </p:nvSpPr>
          <p:spPr>
            <a:xfrm flipH="1">
              <a:off x="5693774" y="5093248"/>
              <a:ext cx="123567" cy="2718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A42127F9-272B-444A-AC04-6564B1BA3E41}"/>
              </a:ext>
            </a:extLst>
          </p:cNvPr>
          <p:cNvGrpSpPr/>
          <p:nvPr/>
        </p:nvGrpSpPr>
        <p:grpSpPr>
          <a:xfrm>
            <a:off x="557482" y="1042527"/>
            <a:ext cx="6240162" cy="2360141"/>
            <a:chOff x="557482" y="982567"/>
            <a:chExt cx="6240162" cy="2360141"/>
          </a:xfrm>
        </p:grpSpPr>
        <p:pic>
          <p:nvPicPr>
            <p:cNvPr id="9" name="Picture 8">
              <a:extLst>
                <a:ext uri="{FF2B5EF4-FFF2-40B4-BE49-F238E27FC236}">
                  <a16:creationId xmlns:a16="http://schemas.microsoft.com/office/drawing/2014/main" id="{3E55E42E-838A-0640-AF27-4F769E8DC7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1957" y="2708052"/>
              <a:ext cx="601047" cy="572873"/>
            </a:xfrm>
            <a:prstGeom prst="rect">
              <a:avLst/>
            </a:prstGeom>
          </p:spPr>
        </p:pic>
        <p:pic>
          <p:nvPicPr>
            <p:cNvPr id="10" name="Picture 9">
              <a:extLst>
                <a:ext uri="{FF2B5EF4-FFF2-40B4-BE49-F238E27FC236}">
                  <a16:creationId xmlns:a16="http://schemas.microsoft.com/office/drawing/2014/main" id="{A4A47D19-4D68-A54A-B6EE-1AA9113B04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31105" y="2708052"/>
              <a:ext cx="601047" cy="572873"/>
            </a:xfrm>
            <a:prstGeom prst="rect">
              <a:avLst/>
            </a:prstGeom>
          </p:spPr>
        </p:pic>
        <p:pic>
          <p:nvPicPr>
            <p:cNvPr id="11" name="Picture 10">
              <a:extLst>
                <a:ext uri="{FF2B5EF4-FFF2-40B4-BE49-F238E27FC236}">
                  <a16:creationId xmlns:a16="http://schemas.microsoft.com/office/drawing/2014/main" id="{7769CD5C-7830-7F47-B661-AB2E3E8790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5936" y="2708052"/>
              <a:ext cx="601047" cy="572873"/>
            </a:xfrm>
            <a:prstGeom prst="rect">
              <a:avLst/>
            </a:prstGeom>
          </p:spPr>
        </p:pic>
        <p:pic>
          <p:nvPicPr>
            <p:cNvPr id="12" name="Picture 11">
              <a:extLst>
                <a:ext uri="{FF2B5EF4-FFF2-40B4-BE49-F238E27FC236}">
                  <a16:creationId xmlns:a16="http://schemas.microsoft.com/office/drawing/2014/main" id="{7FF6ED14-AE98-2348-B34D-7D1D5FF493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80962" y="2708052"/>
              <a:ext cx="601047" cy="572873"/>
            </a:xfrm>
            <a:prstGeom prst="rect">
              <a:avLst/>
            </a:prstGeom>
          </p:spPr>
        </p:pic>
        <p:pic>
          <p:nvPicPr>
            <p:cNvPr id="13" name="Picture 12">
              <a:extLst>
                <a:ext uri="{FF2B5EF4-FFF2-40B4-BE49-F238E27FC236}">
                  <a16:creationId xmlns:a16="http://schemas.microsoft.com/office/drawing/2014/main" id="{9DF66D18-0F13-2F46-AAE0-B11FF797F5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15454" y="1339834"/>
              <a:ext cx="1585734" cy="1142019"/>
            </a:xfrm>
            <a:prstGeom prst="rect">
              <a:avLst/>
            </a:prstGeom>
          </p:spPr>
        </p:pic>
        <p:sp>
          <p:nvSpPr>
            <p:cNvPr id="14" name="Rectangle 13">
              <a:extLst>
                <a:ext uri="{FF2B5EF4-FFF2-40B4-BE49-F238E27FC236}">
                  <a16:creationId xmlns:a16="http://schemas.microsoft.com/office/drawing/2014/main" id="{4056B7A7-28CD-0146-9153-DCB42F324F83}"/>
                </a:ext>
              </a:extLst>
            </p:cNvPr>
            <p:cNvSpPr/>
            <p:nvPr/>
          </p:nvSpPr>
          <p:spPr>
            <a:xfrm>
              <a:off x="557482" y="982567"/>
              <a:ext cx="6240162" cy="2360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CFDBBEF-DDBF-4E4D-BEB5-1423A7C06A92}"/>
                </a:ext>
              </a:extLst>
            </p:cNvPr>
            <p:cNvSpPr txBox="1"/>
            <p:nvPr/>
          </p:nvSpPr>
          <p:spPr>
            <a:xfrm>
              <a:off x="1066147" y="1019638"/>
              <a:ext cx="5363841" cy="369332"/>
            </a:xfrm>
            <a:prstGeom prst="rect">
              <a:avLst/>
            </a:prstGeom>
            <a:noFill/>
          </p:spPr>
          <p:txBody>
            <a:bodyPr wrap="none" rtlCol="0">
              <a:spAutoFit/>
            </a:bodyPr>
            <a:lstStyle/>
            <a:p>
              <a:r>
                <a:rPr lang="en-US" b="1" dirty="0"/>
                <a:t>Online Training Offered on Institutional/Public Servers</a:t>
              </a:r>
            </a:p>
          </p:txBody>
        </p:sp>
        <p:sp>
          <p:nvSpPr>
            <p:cNvPr id="30" name="Up Arrow 29">
              <a:extLst>
                <a:ext uri="{FF2B5EF4-FFF2-40B4-BE49-F238E27FC236}">
                  <a16:creationId xmlns:a16="http://schemas.microsoft.com/office/drawing/2014/main" id="{ED929196-C7A0-BD4E-AAAD-CAC5384B7DD3}"/>
                </a:ext>
              </a:extLst>
            </p:cNvPr>
            <p:cNvSpPr/>
            <p:nvPr/>
          </p:nvSpPr>
          <p:spPr>
            <a:xfrm rot="3536325" flipH="1">
              <a:off x="2058984" y="1799112"/>
              <a:ext cx="166990" cy="13341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Up Arrow 30">
              <a:extLst>
                <a:ext uri="{FF2B5EF4-FFF2-40B4-BE49-F238E27FC236}">
                  <a16:creationId xmlns:a16="http://schemas.microsoft.com/office/drawing/2014/main" id="{F0BAC7BD-C7D7-244C-93AE-A14B8A31CA66}"/>
                </a:ext>
              </a:extLst>
            </p:cNvPr>
            <p:cNvSpPr/>
            <p:nvPr/>
          </p:nvSpPr>
          <p:spPr>
            <a:xfrm rot="1159739" flipH="1">
              <a:off x="2853549" y="2404501"/>
              <a:ext cx="157934" cy="3557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Up Arrow 31">
              <a:extLst>
                <a:ext uri="{FF2B5EF4-FFF2-40B4-BE49-F238E27FC236}">
                  <a16:creationId xmlns:a16="http://schemas.microsoft.com/office/drawing/2014/main" id="{9A2A5A36-D407-0B40-BB8B-EA9A62ECEC19}"/>
                </a:ext>
              </a:extLst>
            </p:cNvPr>
            <p:cNvSpPr/>
            <p:nvPr/>
          </p:nvSpPr>
          <p:spPr>
            <a:xfrm rot="19190188" flipH="1">
              <a:off x="4048695" y="2280933"/>
              <a:ext cx="152030" cy="5129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Up Arrow 32">
              <a:extLst>
                <a:ext uri="{FF2B5EF4-FFF2-40B4-BE49-F238E27FC236}">
                  <a16:creationId xmlns:a16="http://schemas.microsoft.com/office/drawing/2014/main" id="{A27F143E-2BE0-A846-BBAD-2A4C15466E8B}"/>
                </a:ext>
              </a:extLst>
            </p:cNvPr>
            <p:cNvSpPr/>
            <p:nvPr/>
          </p:nvSpPr>
          <p:spPr>
            <a:xfrm rot="17507304" flipH="1">
              <a:off x="4858357" y="1759076"/>
              <a:ext cx="158562" cy="13801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4A77D654-5625-A844-8DD0-9E62EDBBA178}"/>
              </a:ext>
            </a:extLst>
          </p:cNvPr>
          <p:cNvSpPr txBox="1"/>
          <p:nvPr/>
        </p:nvSpPr>
        <p:spPr>
          <a:xfrm>
            <a:off x="7016339" y="991368"/>
            <a:ext cx="4269435" cy="2308324"/>
          </a:xfrm>
          <a:prstGeom prst="rect">
            <a:avLst/>
          </a:prstGeom>
          <a:noFill/>
        </p:spPr>
        <p:txBody>
          <a:bodyPr wrap="square" rtlCol="0">
            <a:spAutoFit/>
          </a:bodyPr>
          <a:lstStyle/>
          <a:p>
            <a:r>
              <a:rPr lang="en-US" u="sng" dirty="0"/>
              <a:t>Institutional Servers</a:t>
            </a:r>
          </a:p>
          <a:p>
            <a:endParaRPr lang="en-US" dirty="0"/>
          </a:p>
          <a:p>
            <a:r>
              <a:rPr lang="en-US" dirty="0"/>
              <a:t>Access to servers limited</a:t>
            </a:r>
          </a:p>
          <a:p>
            <a:r>
              <a:rPr lang="en-US" dirty="0"/>
              <a:t>Need to install software and backup data</a:t>
            </a:r>
          </a:p>
          <a:p>
            <a:r>
              <a:rPr lang="en-US" dirty="0"/>
              <a:t>Limited computing and storage capacity</a:t>
            </a:r>
          </a:p>
          <a:p>
            <a:r>
              <a:rPr lang="en-US" dirty="0"/>
              <a:t>Institution must support staff, maintenance, security, etc.</a:t>
            </a:r>
          </a:p>
          <a:p>
            <a:endParaRPr lang="en-US" dirty="0"/>
          </a:p>
        </p:txBody>
      </p:sp>
      <p:sp>
        <p:nvSpPr>
          <p:cNvPr id="65" name="TextBox 64">
            <a:extLst>
              <a:ext uri="{FF2B5EF4-FFF2-40B4-BE49-F238E27FC236}">
                <a16:creationId xmlns:a16="http://schemas.microsoft.com/office/drawing/2014/main" id="{80CE8C69-5F73-FE4E-B932-BFF354304944}"/>
              </a:ext>
            </a:extLst>
          </p:cNvPr>
          <p:cNvSpPr txBox="1"/>
          <p:nvPr/>
        </p:nvSpPr>
        <p:spPr>
          <a:xfrm>
            <a:off x="7016339" y="3420167"/>
            <a:ext cx="5019464" cy="2031325"/>
          </a:xfrm>
          <a:prstGeom prst="rect">
            <a:avLst/>
          </a:prstGeom>
          <a:noFill/>
        </p:spPr>
        <p:txBody>
          <a:bodyPr wrap="square" rtlCol="0">
            <a:spAutoFit/>
          </a:bodyPr>
          <a:lstStyle/>
          <a:p>
            <a:r>
              <a:rPr lang="en-US" u="sng" dirty="0"/>
              <a:t>Cloud Servers</a:t>
            </a:r>
          </a:p>
          <a:p>
            <a:endParaRPr lang="en-US" dirty="0"/>
          </a:p>
          <a:p>
            <a:r>
              <a:rPr lang="en-US" dirty="0"/>
              <a:t>Easy access via cloud user accounts</a:t>
            </a:r>
          </a:p>
          <a:p>
            <a:r>
              <a:rPr lang="en-US" dirty="0"/>
              <a:t>Capable of serving large number of students</a:t>
            </a:r>
          </a:p>
          <a:p>
            <a:r>
              <a:rPr lang="en-US" dirty="0"/>
              <a:t>Maintenance, security, enhancement, etc. managed   </a:t>
            </a:r>
          </a:p>
          <a:p>
            <a:r>
              <a:rPr lang="en-US" dirty="0"/>
              <a:t>by cloud provider</a:t>
            </a:r>
          </a:p>
          <a:p>
            <a:endParaRPr lang="en-US" dirty="0"/>
          </a:p>
        </p:txBody>
      </p:sp>
      <p:sp>
        <p:nvSpPr>
          <p:cNvPr id="66" name="Title 1">
            <a:extLst>
              <a:ext uri="{FF2B5EF4-FFF2-40B4-BE49-F238E27FC236}">
                <a16:creationId xmlns:a16="http://schemas.microsoft.com/office/drawing/2014/main" id="{201FFFA1-AD2B-1D44-8264-3B435B4577BC}"/>
              </a:ext>
            </a:extLst>
          </p:cNvPr>
          <p:cNvSpPr>
            <a:spLocks noGrp="1"/>
          </p:cNvSpPr>
          <p:nvPr>
            <p:ph type="title"/>
          </p:nvPr>
        </p:nvSpPr>
        <p:spPr/>
        <p:txBody>
          <a:bodyPr/>
          <a:lstStyle/>
          <a:p>
            <a:pPr algn="ctr"/>
            <a:r>
              <a:rPr lang="en-US" sz="3200" dirty="0">
                <a:latin typeface="+mj-lt"/>
              </a:rPr>
              <a:t>Institutional Versus Cloud-Based Learning</a:t>
            </a:r>
          </a:p>
        </p:txBody>
      </p:sp>
      <p:cxnSp>
        <p:nvCxnSpPr>
          <p:cNvPr id="34" name="Straight Connector 33">
            <a:extLst>
              <a:ext uri="{FF2B5EF4-FFF2-40B4-BE49-F238E27FC236}">
                <a16:creationId xmlns:a16="http://schemas.microsoft.com/office/drawing/2014/main" id="{6A37A224-8038-354D-89E7-ED298E2858F1}"/>
              </a:ext>
            </a:extLst>
          </p:cNvPr>
          <p:cNvCxnSpPr/>
          <p:nvPr/>
        </p:nvCxnSpPr>
        <p:spPr>
          <a:xfrm>
            <a:off x="729525" y="843643"/>
            <a:ext cx="1085502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94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A9B34-C96E-1942-87A8-BC62844D25B0}"/>
              </a:ext>
            </a:extLst>
          </p:cNvPr>
          <p:cNvSpPr>
            <a:spLocks noGrp="1"/>
          </p:cNvSpPr>
          <p:nvPr>
            <p:ph type="title"/>
          </p:nvPr>
        </p:nvSpPr>
        <p:spPr>
          <a:xfrm>
            <a:off x="-57808" y="242922"/>
            <a:ext cx="12307615" cy="642867"/>
          </a:xfrm>
        </p:spPr>
        <p:txBody>
          <a:bodyPr/>
          <a:lstStyle/>
          <a:p>
            <a:pPr algn="ctr"/>
            <a:r>
              <a:rPr lang="en-US" sz="3200" dirty="0">
                <a:latin typeface="+mj-lt"/>
              </a:rPr>
              <a:t>Pilots: Building Cloud-based Learning Modules</a:t>
            </a:r>
          </a:p>
        </p:txBody>
      </p:sp>
      <p:sp>
        <p:nvSpPr>
          <p:cNvPr id="3" name="Slide Number Placeholder 2">
            <a:extLst>
              <a:ext uri="{FF2B5EF4-FFF2-40B4-BE49-F238E27FC236}">
                <a16:creationId xmlns:a16="http://schemas.microsoft.com/office/drawing/2014/main" id="{37495EEA-6F47-2F41-A2AF-0B2BF65D8781}"/>
              </a:ext>
            </a:extLst>
          </p:cNvPr>
          <p:cNvSpPr>
            <a:spLocks noGrp="1"/>
          </p:cNvSpPr>
          <p:nvPr>
            <p:ph type="sldNum" sz="quarter" idx="11"/>
          </p:nvPr>
        </p:nvSpPr>
        <p:spPr/>
        <p:txBody>
          <a:bodyPr/>
          <a:lstStyle/>
          <a:p>
            <a:fld id="{0E672CBA-1F15-4F34-9466-2A2663F0CC35}" type="slidenum">
              <a:rPr lang="en-US" smtClean="0"/>
              <a:pPr/>
              <a:t>13</a:t>
            </a:fld>
            <a:endParaRPr lang="en-US"/>
          </a:p>
        </p:txBody>
      </p:sp>
      <p:sp>
        <p:nvSpPr>
          <p:cNvPr id="5" name="Footer Placeholder 4">
            <a:extLst>
              <a:ext uri="{FF2B5EF4-FFF2-40B4-BE49-F238E27FC236}">
                <a16:creationId xmlns:a16="http://schemas.microsoft.com/office/drawing/2014/main" id="{6D83CB05-FED7-F147-8904-A2D7565A066D}"/>
              </a:ext>
            </a:extLst>
          </p:cNvPr>
          <p:cNvSpPr>
            <a:spLocks noGrp="1"/>
          </p:cNvSpPr>
          <p:nvPr>
            <p:ph type="ftr" sz="quarter" idx="3"/>
          </p:nvPr>
        </p:nvSpPr>
        <p:spPr/>
        <p:txBody>
          <a:bodyPr/>
          <a:lstStyle/>
          <a:p>
            <a:endParaRPr lang="en-US"/>
          </a:p>
        </p:txBody>
      </p:sp>
      <p:sp>
        <p:nvSpPr>
          <p:cNvPr id="37" name="TextBox 36">
            <a:extLst>
              <a:ext uri="{FF2B5EF4-FFF2-40B4-BE49-F238E27FC236}">
                <a16:creationId xmlns:a16="http://schemas.microsoft.com/office/drawing/2014/main" id="{822714D8-7D1C-2446-98F7-222E0C434CB8}"/>
              </a:ext>
            </a:extLst>
          </p:cNvPr>
          <p:cNvSpPr txBox="1"/>
          <p:nvPr/>
        </p:nvSpPr>
        <p:spPr>
          <a:xfrm>
            <a:off x="2400806" y="4226673"/>
            <a:ext cx="5223641" cy="1569660"/>
          </a:xfrm>
          <a:prstGeom prst="rect">
            <a:avLst/>
          </a:prstGeom>
          <a:noFill/>
        </p:spPr>
        <p:txBody>
          <a:bodyPr wrap="square" rtlCol="0">
            <a:spAutoFit/>
          </a:bodyPr>
          <a:lstStyle/>
          <a:p>
            <a:pPr algn="ctr"/>
            <a:r>
              <a:rPr lang="en-US" sz="2400" u="sng" dirty="0">
                <a:solidFill>
                  <a:srgbClr val="FF0000"/>
                </a:solidFill>
              </a:rPr>
              <a:t>Train-the-Trainer: </a:t>
            </a:r>
          </a:p>
          <a:p>
            <a:pPr algn="ctr"/>
            <a:r>
              <a:rPr lang="en-US" sz="2400" dirty="0">
                <a:solidFill>
                  <a:srgbClr val="FF0000"/>
                </a:solidFill>
              </a:rPr>
              <a:t>NIGMS-supported investigators gain programing skills to develop cloud-based training materials </a:t>
            </a:r>
          </a:p>
        </p:txBody>
      </p:sp>
      <p:sp>
        <p:nvSpPr>
          <p:cNvPr id="24" name="Frame 23">
            <a:extLst>
              <a:ext uri="{FF2B5EF4-FFF2-40B4-BE49-F238E27FC236}">
                <a16:creationId xmlns:a16="http://schemas.microsoft.com/office/drawing/2014/main" id="{A8494A6A-A887-744D-8B8E-0982B2FC9AF5}"/>
              </a:ext>
            </a:extLst>
          </p:cNvPr>
          <p:cNvSpPr/>
          <p:nvPr/>
        </p:nvSpPr>
        <p:spPr>
          <a:xfrm>
            <a:off x="8252441" y="2344376"/>
            <a:ext cx="914400" cy="914400"/>
          </a:xfrm>
          <a:prstGeom prst="fram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DDD4FC4C-4D97-6347-BA33-100C06C6C0A9}"/>
              </a:ext>
            </a:extLst>
          </p:cNvPr>
          <p:cNvSpPr/>
          <p:nvPr/>
        </p:nvSpPr>
        <p:spPr>
          <a:xfrm>
            <a:off x="3266687" y="1364108"/>
            <a:ext cx="3432575" cy="228305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5A626282-3D23-7047-80E9-86E1B3BE4D7B}"/>
              </a:ext>
            </a:extLst>
          </p:cNvPr>
          <p:cNvSpPr/>
          <p:nvPr/>
        </p:nvSpPr>
        <p:spPr>
          <a:xfrm>
            <a:off x="2157797" y="2217441"/>
            <a:ext cx="914341" cy="484632"/>
          </a:xfrm>
          <a:prstGeom prst="rightArrow">
            <a:avLst/>
          </a:prstGeom>
          <a:gradFill flip="none" rotWithShape="1">
            <a:gsLst>
              <a:gs pos="0">
                <a:schemeClr val="accent1">
                  <a:lumMod val="67000"/>
                </a:schemeClr>
              </a:gs>
              <a:gs pos="36000">
                <a:schemeClr val="accent1">
                  <a:lumMod val="97000"/>
                  <a:lumOff val="3000"/>
                </a:schemeClr>
              </a:gs>
              <a:gs pos="100000">
                <a:schemeClr val="accent1">
                  <a:lumMod val="40000"/>
                  <a:lumOff val="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E35079BC-BD09-8544-87E1-9D54CBA5C337}"/>
              </a:ext>
            </a:extLst>
          </p:cNvPr>
          <p:cNvSpPr/>
          <p:nvPr/>
        </p:nvSpPr>
        <p:spPr>
          <a:xfrm>
            <a:off x="6836596" y="2217441"/>
            <a:ext cx="1185518" cy="484632"/>
          </a:xfrm>
          <a:prstGeom prst="rightArrow">
            <a:avLst/>
          </a:prstGeom>
          <a:gradFill flip="none" rotWithShape="1">
            <a:gsLst>
              <a:gs pos="0">
                <a:schemeClr val="accent1">
                  <a:lumMod val="67000"/>
                </a:schemeClr>
              </a:gs>
              <a:gs pos="36000">
                <a:schemeClr val="accent1">
                  <a:lumMod val="97000"/>
                  <a:lumOff val="3000"/>
                </a:schemeClr>
              </a:gs>
              <a:gs pos="95000">
                <a:schemeClr val="accent1">
                  <a:lumMod val="40000"/>
                  <a:lumOff val="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FF3EB8A-3B0D-D640-A123-446906C0D0FD}"/>
              </a:ext>
            </a:extLst>
          </p:cNvPr>
          <p:cNvSpPr/>
          <p:nvPr/>
        </p:nvSpPr>
        <p:spPr>
          <a:xfrm>
            <a:off x="723304" y="1530472"/>
            <a:ext cx="1214010" cy="189961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7B9783E-57ED-1042-9483-BEDDCAE8EA56}"/>
              </a:ext>
            </a:extLst>
          </p:cNvPr>
          <p:cNvSpPr/>
          <p:nvPr/>
        </p:nvSpPr>
        <p:spPr>
          <a:xfrm>
            <a:off x="8159447" y="1530472"/>
            <a:ext cx="1249860" cy="2030579"/>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01CB6C9-82BB-804B-BD60-CD4C93210857}"/>
              </a:ext>
            </a:extLst>
          </p:cNvPr>
          <p:cNvSpPr/>
          <p:nvPr/>
        </p:nvSpPr>
        <p:spPr>
          <a:xfrm>
            <a:off x="8160434" y="1401440"/>
            <a:ext cx="1248873" cy="2031325"/>
          </a:xfrm>
          <a:prstGeom prst="rect">
            <a:avLst/>
          </a:prstGeom>
        </p:spPr>
        <p:txBody>
          <a:bodyPr wrap="square">
            <a:spAutoFit/>
          </a:bodyPr>
          <a:lstStyle/>
          <a:p>
            <a:pPr algn="ctr">
              <a:buClr>
                <a:srgbClr val="000000"/>
              </a:buClr>
            </a:pPr>
            <a:endParaRPr lang="en-US">
              <a:latin typeface="Arial"/>
              <a:ea typeface="Arial"/>
              <a:cs typeface="Arial"/>
              <a:sym typeface="Arial"/>
            </a:endParaRPr>
          </a:p>
          <a:p>
            <a:pPr algn="ctr">
              <a:buClr>
                <a:srgbClr val="000000"/>
              </a:buClr>
            </a:pPr>
            <a:r>
              <a:rPr lang="en-US">
                <a:ea typeface="Arial"/>
                <a:cs typeface="Arial"/>
                <a:sym typeface="Arial"/>
              </a:rPr>
              <a:t>Instruction Video</a:t>
            </a:r>
          </a:p>
          <a:p>
            <a:pPr algn="ctr">
              <a:buClr>
                <a:srgbClr val="000000"/>
              </a:buClr>
            </a:pPr>
            <a:r>
              <a:rPr lang="en-US">
                <a:ea typeface="Arial"/>
                <a:cs typeface="Arial"/>
                <a:sym typeface="Arial"/>
              </a:rPr>
              <a:t>Interactive </a:t>
            </a:r>
          </a:p>
          <a:p>
            <a:pPr algn="ctr">
              <a:buClr>
                <a:srgbClr val="000000"/>
              </a:buClr>
            </a:pPr>
            <a:r>
              <a:rPr lang="en-US">
                <a:ea typeface="Arial"/>
                <a:cs typeface="Arial"/>
                <a:sym typeface="Arial"/>
              </a:rPr>
              <a:t>Demos </a:t>
            </a:r>
          </a:p>
          <a:p>
            <a:pPr algn="ctr">
              <a:buClr>
                <a:srgbClr val="000000"/>
              </a:buClr>
            </a:pPr>
            <a:r>
              <a:rPr lang="en-US">
                <a:ea typeface="Arial"/>
                <a:cs typeface="Arial"/>
                <a:sym typeface="Arial"/>
              </a:rPr>
              <a:t>&amp; </a:t>
            </a:r>
          </a:p>
          <a:p>
            <a:pPr algn="ctr">
              <a:buClr>
                <a:srgbClr val="000000"/>
              </a:buClr>
            </a:pPr>
            <a:r>
              <a:rPr lang="en-US">
                <a:ea typeface="Arial"/>
                <a:cs typeface="Arial"/>
                <a:sym typeface="Arial"/>
              </a:rPr>
              <a:t>Practicum</a:t>
            </a:r>
            <a:endParaRPr lang="en-US"/>
          </a:p>
        </p:txBody>
      </p:sp>
      <p:sp>
        <p:nvSpPr>
          <p:cNvPr id="33" name="TextBox 32">
            <a:extLst>
              <a:ext uri="{FF2B5EF4-FFF2-40B4-BE49-F238E27FC236}">
                <a16:creationId xmlns:a16="http://schemas.microsoft.com/office/drawing/2014/main" id="{1216103D-2300-184C-A37E-7168ECDE20C2}"/>
              </a:ext>
            </a:extLst>
          </p:cNvPr>
          <p:cNvSpPr txBox="1"/>
          <p:nvPr/>
        </p:nvSpPr>
        <p:spPr>
          <a:xfrm>
            <a:off x="733532" y="1994971"/>
            <a:ext cx="1238031" cy="1200329"/>
          </a:xfrm>
          <a:prstGeom prst="rect">
            <a:avLst/>
          </a:prstGeom>
          <a:noFill/>
        </p:spPr>
        <p:txBody>
          <a:bodyPr wrap="none" rtlCol="0">
            <a:spAutoFit/>
          </a:bodyPr>
          <a:lstStyle/>
          <a:p>
            <a:pPr algn="ctr"/>
            <a:r>
              <a:rPr lang="en-US"/>
              <a:t>Genomics/</a:t>
            </a:r>
          </a:p>
          <a:p>
            <a:pPr algn="ctr"/>
            <a:r>
              <a:rPr lang="en-US"/>
              <a:t>Proteomics</a:t>
            </a:r>
          </a:p>
          <a:p>
            <a:pPr algn="ctr"/>
            <a:r>
              <a:rPr lang="en-US"/>
              <a:t>Curricula </a:t>
            </a:r>
          </a:p>
          <a:p>
            <a:pPr algn="ctr"/>
            <a:r>
              <a:rPr lang="en-US"/>
              <a:t>by PIs</a:t>
            </a:r>
          </a:p>
        </p:txBody>
      </p:sp>
      <p:sp>
        <p:nvSpPr>
          <p:cNvPr id="35" name="TextBox 34">
            <a:extLst>
              <a:ext uri="{FF2B5EF4-FFF2-40B4-BE49-F238E27FC236}">
                <a16:creationId xmlns:a16="http://schemas.microsoft.com/office/drawing/2014/main" id="{D202D79A-51BD-5E4B-9FEA-D3AFBDB16E71}"/>
              </a:ext>
            </a:extLst>
          </p:cNvPr>
          <p:cNvSpPr txBox="1"/>
          <p:nvPr/>
        </p:nvSpPr>
        <p:spPr>
          <a:xfrm>
            <a:off x="7837643" y="1152258"/>
            <a:ext cx="1893468" cy="369332"/>
          </a:xfrm>
          <a:prstGeom prst="rect">
            <a:avLst/>
          </a:prstGeom>
          <a:noFill/>
        </p:spPr>
        <p:txBody>
          <a:bodyPr wrap="none" rtlCol="0">
            <a:spAutoFit/>
          </a:bodyPr>
          <a:lstStyle/>
          <a:p>
            <a:pPr algn="ctr"/>
            <a:r>
              <a:rPr lang="en-US" b="1">
                <a:solidFill>
                  <a:srgbClr val="FF0000"/>
                </a:solidFill>
                <a:ea typeface="Arial"/>
                <a:cs typeface="Arial"/>
                <a:sym typeface="Arial"/>
              </a:rPr>
              <a:t>Learning Modules</a:t>
            </a:r>
          </a:p>
        </p:txBody>
      </p:sp>
      <p:sp>
        <p:nvSpPr>
          <p:cNvPr id="25" name="Right Arrow 24">
            <a:extLst>
              <a:ext uri="{FF2B5EF4-FFF2-40B4-BE49-F238E27FC236}">
                <a16:creationId xmlns:a16="http://schemas.microsoft.com/office/drawing/2014/main" id="{A1211156-C077-484C-BC1A-F64BEFDEADD4}"/>
              </a:ext>
            </a:extLst>
          </p:cNvPr>
          <p:cNvSpPr/>
          <p:nvPr/>
        </p:nvSpPr>
        <p:spPr>
          <a:xfrm>
            <a:off x="9598959" y="2247237"/>
            <a:ext cx="914341" cy="484632"/>
          </a:xfrm>
          <a:prstGeom prst="rightArrow">
            <a:avLst/>
          </a:prstGeom>
          <a:gradFill flip="none" rotWithShape="1">
            <a:gsLst>
              <a:gs pos="0">
                <a:schemeClr val="accent1">
                  <a:lumMod val="67000"/>
                </a:schemeClr>
              </a:gs>
              <a:gs pos="50000">
                <a:schemeClr val="accent1">
                  <a:lumMod val="97000"/>
                  <a:lumOff val="3000"/>
                </a:schemeClr>
              </a:gs>
              <a:gs pos="100000">
                <a:schemeClr val="accent1">
                  <a:lumMod val="40000"/>
                  <a:lumOff val="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46E67E-3FEC-4A42-B594-B2E078524995}"/>
              </a:ext>
            </a:extLst>
          </p:cNvPr>
          <p:cNvSpPr txBox="1"/>
          <p:nvPr/>
        </p:nvSpPr>
        <p:spPr>
          <a:xfrm>
            <a:off x="10554654" y="2293325"/>
            <a:ext cx="1002390" cy="369332"/>
          </a:xfrm>
          <a:prstGeom prst="rect">
            <a:avLst/>
          </a:prstGeom>
          <a:noFill/>
        </p:spPr>
        <p:txBody>
          <a:bodyPr wrap="none" rtlCol="0">
            <a:spAutoFit/>
          </a:bodyPr>
          <a:lstStyle/>
          <a:p>
            <a:pPr algn="ctr"/>
            <a:r>
              <a:rPr lang="en-US" b="1">
                <a:solidFill>
                  <a:srgbClr val="FF0000"/>
                </a:solidFill>
                <a:ea typeface="Arial"/>
                <a:cs typeface="Arial"/>
                <a:sym typeface="Arial"/>
              </a:rPr>
              <a:t>Sandbox</a:t>
            </a:r>
          </a:p>
        </p:txBody>
      </p:sp>
      <p:sp>
        <p:nvSpPr>
          <p:cNvPr id="34" name="TextBox 33">
            <a:extLst>
              <a:ext uri="{FF2B5EF4-FFF2-40B4-BE49-F238E27FC236}">
                <a16:creationId xmlns:a16="http://schemas.microsoft.com/office/drawing/2014/main" id="{D8FC4B4E-4D7F-6A46-AAAC-4097EFFC81B1}"/>
              </a:ext>
            </a:extLst>
          </p:cNvPr>
          <p:cNvSpPr txBox="1"/>
          <p:nvPr/>
        </p:nvSpPr>
        <p:spPr>
          <a:xfrm>
            <a:off x="3313464" y="1402069"/>
            <a:ext cx="3398326" cy="2123658"/>
          </a:xfrm>
          <a:prstGeom prst="rect">
            <a:avLst/>
          </a:prstGeom>
          <a:noFill/>
        </p:spPr>
        <p:txBody>
          <a:bodyPr wrap="square" rtlCol="0">
            <a:spAutoFit/>
          </a:bodyPr>
          <a:lstStyle/>
          <a:p>
            <a:pPr algn="ctr"/>
            <a:r>
              <a:rPr lang="en-US" sz="2200" dirty="0"/>
              <a:t>Cloud engineers, through a three-month Professional Service Engagement, guided the PIs to convert the training materials into cloud-based Workflows</a:t>
            </a:r>
          </a:p>
        </p:txBody>
      </p:sp>
    </p:spTree>
    <p:extLst>
      <p:ext uri="{BB962C8B-B14F-4D97-AF65-F5344CB8AC3E}">
        <p14:creationId xmlns:p14="http://schemas.microsoft.com/office/powerpoint/2010/main" val="253690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5"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512C10-9143-466A-860D-F05BBEC663A2}"/>
              </a:ext>
            </a:extLst>
          </p:cNvPr>
          <p:cNvSpPr>
            <a:spLocks noGrp="1"/>
          </p:cNvSpPr>
          <p:nvPr>
            <p:ph type="sldNum" sz="quarter" idx="11"/>
          </p:nvPr>
        </p:nvSpPr>
        <p:spPr/>
        <p:txBody>
          <a:bodyPr/>
          <a:lstStyle/>
          <a:p>
            <a:fld id="{0E672CBA-1F15-4F34-9466-2A2663F0CC35}" type="slidenum">
              <a:rPr lang="en-US" smtClean="0"/>
              <a:pPr/>
              <a:t>14</a:t>
            </a:fld>
            <a:endParaRPr lang="en-US"/>
          </a:p>
        </p:txBody>
      </p:sp>
      <p:sp>
        <p:nvSpPr>
          <p:cNvPr id="5" name="Footer Placeholder 4">
            <a:extLst>
              <a:ext uri="{FF2B5EF4-FFF2-40B4-BE49-F238E27FC236}">
                <a16:creationId xmlns:a16="http://schemas.microsoft.com/office/drawing/2014/main" id="{D4BAEBF6-197F-406F-A499-E6B13FB345B9}"/>
              </a:ext>
            </a:extLst>
          </p:cNvPr>
          <p:cNvSpPr>
            <a:spLocks noGrp="1"/>
          </p:cNvSpPr>
          <p:nvPr>
            <p:ph type="ftr" sz="quarter" idx="3"/>
          </p:nvPr>
        </p:nvSpPr>
        <p:spPr/>
        <p:txBody>
          <a:bodyPr/>
          <a:lstStyle/>
          <a:p>
            <a:endParaRPr lang="en-US"/>
          </a:p>
        </p:txBody>
      </p:sp>
      <p:sp>
        <p:nvSpPr>
          <p:cNvPr id="6" name="Rectangle: Rounded Corners 5">
            <a:extLst>
              <a:ext uri="{FF2B5EF4-FFF2-40B4-BE49-F238E27FC236}">
                <a16:creationId xmlns:a16="http://schemas.microsoft.com/office/drawing/2014/main" id="{33245EE4-8240-4D12-BFB9-4986F2AC8415}"/>
              </a:ext>
            </a:extLst>
          </p:cNvPr>
          <p:cNvSpPr/>
          <p:nvPr/>
        </p:nvSpPr>
        <p:spPr>
          <a:xfrm>
            <a:off x="530021" y="1075470"/>
            <a:ext cx="11153979" cy="642867"/>
          </a:xfrm>
          <a:prstGeom prst="roundRect">
            <a:avLst/>
          </a:prstGeom>
          <a:gradFill>
            <a:gsLst>
              <a:gs pos="45000">
                <a:srgbClr val="5485BF"/>
              </a:gs>
              <a:gs pos="0">
                <a:srgbClr val="315683"/>
              </a:gs>
              <a:gs pos="100000">
                <a:schemeClr val="accent1">
                  <a:lumMod val="40000"/>
                  <a:lumOff val="60000"/>
                </a:schemeClr>
              </a:gs>
            </a:gsLst>
          </a:gradFill>
          <a:ln>
            <a:solidFill>
              <a:srgbClr val="002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NIGMS Biomed Research Learning Sandbox </a:t>
            </a:r>
          </a:p>
        </p:txBody>
      </p:sp>
      <p:sp>
        <p:nvSpPr>
          <p:cNvPr id="7" name="Rectangle: Rounded Corners 6">
            <a:extLst>
              <a:ext uri="{FF2B5EF4-FFF2-40B4-BE49-F238E27FC236}">
                <a16:creationId xmlns:a16="http://schemas.microsoft.com/office/drawing/2014/main" id="{B895312E-DC8F-4B10-972E-AA755240BA6A}"/>
              </a:ext>
            </a:extLst>
          </p:cNvPr>
          <p:cNvSpPr/>
          <p:nvPr/>
        </p:nvSpPr>
        <p:spPr>
          <a:xfrm>
            <a:off x="3231355" y="1726379"/>
            <a:ext cx="949485" cy="2301596"/>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 name="Rectangle: Rounded Corners 9">
            <a:extLst>
              <a:ext uri="{FF2B5EF4-FFF2-40B4-BE49-F238E27FC236}">
                <a16:creationId xmlns:a16="http://schemas.microsoft.com/office/drawing/2014/main" id="{10437089-D67C-4B6E-BBBE-1387D34692A4}"/>
              </a:ext>
            </a:extLst>
          </p:cNvPr>
          <p:cNvSpPr/>
          <p:nvPr/>
        </p:nvSpPr>
        <p:spPr>
          <a:xfrm>
            <a:off x="1886069" y="1726379"/>
            <a:ext cx="949485" cy="2301596"/>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855E032C-29AC-4E99-B863-B9B2E0016E06}"/>
              </a:ext>
            </a:extLst>
          </p:cNvPr>
          <p:cNvSpPr txBox="1"/>
          <p:nvPr/>
        </p:nvSpPr>
        <p:spPr>
          <a:xfrm>
            <a:off x="1867227" y="1988987"/>
            <a:ext cx="1008609" cy="830997"/>
          </a:xfrm>
          <a:prstGeom prst="rect">
            <a:avLst/>
          </a:prstGeom>
          <a:noFill/>
        </p:spPr>
        <p:txBody>
          <a:bodyPr wrap="none" rtlCol="0">
            <a:spAutoFit/>
          </a:bodyPr>
          <a:lstStyle/>
          <a:p>
            <a:pPr algn="ctr"/>
            <a:r>
              <a:rPr lang="en-US" sz="1600" err="1">
                <a:solidFill>
                  <a:schemeClr val="bg1"/>
                </a:solidFill>
              </a:rPr>
              <a:t>MassSpec</a:t>
            </a:r>
            <a:endParaRPr lang="en-US" sz="1600">
              <a:solidFill>
                <a:schemeClr val="bg1"/>
              </a:solidFill>
            </a:endParaRPr>
          </a:p>
          <a:p>
            <a:pPr algn="ctr"/>
            <a:r>
              <a:rPr lang="en-US" sz="1600">
                <a:solidFill>
                  <a:schemeClr val="bg1"/>
                </a:solidFill>
              </a:rPr>
              <a:t>Data</a:t>
            </a:r>
          </a:p>
          <a:p>
            <a:pPr algn="ctr"/>
            <a:r>
              <a:rPr lang="en-US" sz="1600">
                <a:solidFill>
                  <a:schemeClr val="bg1"/>
                </a:solidFill>
              </a:rPr>
              <a:t>Analysis</a:t>
            </a:r>
          </a:p>
        </p:txBody>
      </p:sp>
      <p:sp>
        <p:nvSpPr>
          <p:cNvPr id="12" name="TextBox 11">
            <a:extLst>
              <a:ext uri="{FF2B5EF4-FFF2-40B4-BE49-F238E27FC236}">
                <a16:creationId xmlns:a16="http://schemas.microsoft.com/office/drawing/2014/main" id="{C8632467-1815-41B3-BCD9-35511EBAA1DC}"/>
              </a:ext>
            </a:extLst>
          </p:cNvPr>
          <p:cNvSpPr txBox="1"/>
          <p:nvPr/>
        </p:nvSpPr>
        <p:spPr>
          <a:xfrm>
            <a:off x="3257255" y="2100497"/>
            <a:ext cx="960648" cy="1569660"/>
          </a:xfrm>
          <a:prstGeom prst="rect">
            <a:avLst/>
          </a:prstGeom>
          <a:noFill/>
        </p:spPr>
        <p:txBody>
          <a:bodyPr wrap="none" rtlCol="0">
            <a:spAutoFit/>
          </a:bodyPr>
          <a:lstStyle/>
          <a:p>
            <a:pPr algn="ctr"/>
            <a:r>
              <a:rPr lang="en-US" sz="1600">
                <a:solidFill>
                  <a:schemeClr val="bg1"/>
                </a:solidFill>
              </a:rPr>
              <a:t>RNA-Seq </a:t>
            </a:r>
          </a:p>
          <a:p>
            <a:pPr algn="ctr"/>
            <a:r>
              <a:rPr lang="en-US" sz="1600">
                <a:solidFill>
                  <a:schemeClr val="bg1"/>
                </a:solidFill>
              </a:rPr>
              <a:t>Analysis</a:t>
            </a:r>
          </a:p>
          <a:p>
            <a:pPr algn="ctr"/>
            <a:endParaRPr lang="en-US" sz="1600">
              <a:solidFill>
                <a:schemeClr val="bg1"/>
              </a:solidFill>
            </a:endParaRPr>
          </a:p>
          <a:p>
            <a:pPr algn="ctr"/>
            <a:r>
              <a:rPr lang="en-US" sz="1600">
                <a:solidFill>
                  <a:schemeClr val="bg1"/>
                </a:solidFill>
              </a:rPr>
              <a:t>Univ of </a:t>
            </a:r>
          </a:p>
          <a:p>
            <a:pPr algn="ctr"/>
            <a:r>
              <a:rPr lang="en-US" sz="1600">
                <a:solidFill>
                  <a:schemeClr val="bg1"/>
                </a:solidFill>
              </a:rPr>
              <a:t>Maine,</a:t>
            </a:r>
          </a:p>
          <a:p>
            <a:pPr algn="ctr"/>
            <a:r>
              <a:rPr lang="en-US" sz="1600">
                <a:solidFill>
                  <a:schemeClr val="bg1"/>
                </a:solidFill>
              </a:rPr>
              <a:t>MDIBL </a:t>
            </a:r>
          </a:p>
        </p:txBody>
      </p:sp>
      <p:sp>
        <p:nvSpPr>
          <p:cNvPr id="13" name="TextBox 12">
            <a:extLst>
              <a:ext uri="{FF2B5EF4-FFF2-40B4-BE49-F238E27FC236}">
                <a16:creationId xmlns:a16="http://schemas.microsoft.com/office/drawing/2014/main" id="{358C1A8A-0B67-4E52-932B-4DBE34C810C8}"/>
              </a:ext>
            </a:extLst>
          </p:cNvPr>
          <p:cNvSpPr txBox="1"/>
          <p:nvPr/>
        </p:nvSpPr>
        <p:spPr>
          <a:xfrm>
            <a:off x="605461" y="3164548"/>
            <a:ext cx="781029" cy="646331"/>
          </a:xfrm>
          <a:prstGeom prst="rect">
            <a:avLst/>
          </a:prstGeom>
          <a:noFill/>
        </p:spPr>
        <p:txBody>
          <a:bodyPr wrap="square" rtlCol="0">
            <a:spAutoFit/>
          </a:bodyPr>
          <a:lstStyle/>
          <a:p>
            <a:r>
              <a:rPr lang="en-US"/>
              <a:t>Maine</a:t>
            </a:r>
          </a:p>
          <a:p>
            <a:r>
              <a:rPr lang="en-US"/>
              <a:t>INBRE</a:t>
            </a:r>
          </a:p>
        </p:txBody>
      </p:sp>
      <p:sp>
        <p:nvSpPr>
          <p:cNvPr id="14" name="TextBox 13">
            <a:extLst>
              <a:ext uri="{FF2B5EF4-FFF2-40B4-BE49-F238E27FC236}">
                <a16:creationId xmlns:a16="http://schemas.microsoft.com/office/drawing/2014/main" id="{40C3BA84-7C9B-48E1-BA3F-BF724C037D0E}"/>
              </a:ext>
            </a:extLst>
          </p:cNvPr>
          <p:cNvSpPr txBox="1"/>
          <p:nvPr/>
        </p:nvSpPr>
        <p:spPr>
          <a:xfrm>
            <a:off x="1871641" y="2971903"/>
            <a:ext cx="928139" cy="830997"/>
          </a:xfrm>
          <a:prstGeom prst="rect">
            <a:avLst/>
          </a:prstGeom>
          <a:noFill/>
        </p:spPr>
        <p:txBody>
          <a:bodyPr wrap="none" rtlCol="0">
            <a:spAutoFit/>
          </a:bodyPr>
          <a:lstStyle/>
          <a:p>
            <a:pPr algn="ctr"/>
            <a:r>
              <a:rPr lang="en-US" sz="1600">
                <a:solidFill>
                  <a:schemeClr val="bg1"/>
                </a:solidFill>
              </a:rPr>
              <a:t>Univ of </a:t>
            </a:r>
          </a:p>
          <a:p>
            <a:pPr algn="ctr"/>
            <a:r>
              <a:rPr lang="en-US" sz="1600">
                <a:solidFill>
                  <a:schemeClr val="bg1"/>
                </a:solidFill>
              </a:rPr>
              <a:t>Arkansas</a:t>
            </a:r>
          </a:p>
          <a:p>
            <a:pPr algn="ctr"/>
            <a:r>
              <a:rPr lang="en-US" sz="1600">
                <a:solidFill>
                  <a:schemeClr val="bg1"/>
                </a:solidFill>
              </a:rPr>
              <a:t>Med Sci</a:t>
            </a:r>
          </a:p>
        </p:txBody>
      </p:sp>
      <p:sp>
        <p:nvSpPr>
          <p:cNvPr id="19" name="Rectangle: Rounded Corners 18">
            <a:extLst>
              <a:ext uri="{FF2B5EF4-FFF2-40B4-BE49-F238E27FC236}">
                <a16:creationId xmlns:a16="http://schemas.microsoft.com/office/drawing/2014/main" id="{F9470943-EB75-4BCA-8670-89B8C0CABB4B}"/>
              </a:ext>
            </a:extLst>
          </p:cNvPr>
          <p:cNvSpPr/>
          <p:nvPr/>
        </p:nvSpPr>
        <p:spPr>
          <a:xfrm>
            <a:off x="526355" y="1735538"/>
            <a:ext cx="949485" cy="2301596"/>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sp>
        <p:nvSpPr>
          <p:cNvPr id="30" name="Rectangle: Rounded Corners 29">
            <a:extLst>
              <a:ext uri="{FF2B5EF4-FFF2-40B4-BE49-F238E27FC236}">
                <a16:creationId xmlns:a16="http://schemas.microsoft.com/office/drawing/2014/main" id="{E3FF7F5D-0297-47A6-915E-EF5BCC8369E9}"/>
              </a:ext>
            </a:extLst>
          </p:cNvPr>
          <p:cNvSpPr/>
          <p:nvPr/>
        </p:nvSpPr>
        <p:spPr>
          <a:xfrm>
            <a:off x="4813209" y="1732881"/>
            <a:ext cx="949485" cy="230159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sp>
        <p:nvSpPr>
          <p:cNvPr id="36" name="Rectangle: Rounded Corners 35">
            <a:extLst>
              <a:ext uri="{FF2B5EF4-FFF2-40B4-BE49-F238E27FC236}">
                <a16:creationId xmlns:a16="http://schemas.microsoft.com/office/drawing/2014/main" id="{5A3F2EDB-3ED0-4EC6-8072-9ED850FC0311}"/>
              </a:ext>
            </a:extLst>
          </p:cNvPr>
          <p:cNvSpPr/>
          <p:nvPr/>
        </p:nvSpPr>
        <p:spPr>
          <a:xfrm>
            <a:off x="6158495" y="1731493"/>
            <a:ext cx="949485" cy="230159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2</a:t>
            </a:r>
            <a:endParaRPr lang="en-US" sz="1400"/>
          </a:p>
        </p:txBody>
      </p:sp>
      <p:sp>
        <p:nvSpPr>
          <p:cNvPr id="37" name="Rectangle: Rounded Corners 36">
            <a:extLst>
              <a:ext uri="{FF2B5EF4-FFF2-40B4-BE49-F238E27FC236}">
                <a16:creationId xmlns:a16="http://schemas.microsoft.com/office/drawing/2014/main" id="{10B36AA4-1C7A-4228-B64C-2753DF71D24E}"/>
              </a:ext>
            </a:extLst>
          </p:cNvPr>
          <p:cNvSpPr/>
          <p:nvPr/>
        </p:nvSpPr>
        <p:spPr>
          <a:xfrm>
            <a:off x="7503781" y="1732881"/>
            <a:ext cx="949485" cy="230159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rPr>
              <a:t>3</a:t>
            </a:r>
            <a:endParaRPr lang="en-US" sz="1400" b="1"/>
          </a:p>
        </p:txBody>
      </p:sp>
      <p:sp>
        <p:nvSpPr>
          <p:cNvPr id="42" name="Rectangle: Rounded Corners 41">
            <a:extLst>
              <a:ext uri="{FF2B5EF4-FFF2-40B4-BE49-F238E27FC236}">
                <a16:creationId xmlns:a16="http://schemas.microsoft.com/office/drawing/2014/main" id="{233D88B1-13A3-4F70-B61A-C89D8249BD62}"/>
              </a:ext>
            </a:extLst>
          </p:cNvPr>
          <p:cNvSpPr/>
          <p:nvPr/>
        </p:nvSpPr>
        <p:spPr>
          <a:xfrm>
            <a:off x="477899" y="4179882"/>
            <a:ext cx="1099900" cy="642867"/>
          </a:xfrm>
          <a:prstGeom prst="roundRect">
            <a:avLst/>
          </a:prstGeom>
          <a:gradFill>
            <a:gsLst>
              <a:gs pos="0">
                <a:srgbClr val="315683"/>
              </a:gs>
              <a:gs pos="50000">
                <a:srgbClr val="315683"/>
              </a:gs>
              <a:gs pos="100000">
                <a:schemeClr val="accent1">
                  <a:lumMod val="40000"/>
                  <a:lumOff val="60000"/>
                </a:schemeClr>
              </a:gs>
            </a:gsLst>
          </a:gradFill>
          <a:ln>
            <a:solidFill>
              <a:srgbClr val="002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t>By NIH STRIDES</a:t>
            </a:r>
          </a:p>
        </p:txBody>
      </p:sp>
      <p:sp>
        <p:nvSpPr>
          <p:cNvPr id="43" name="Title 5">
            <a:extLst>
              <a:ext uri="{FF2B5EF4-FFF2-40B4-BE49-F238E27FC236}">
                <a16:creationId xmlns:a16="http://schemas.microsoft.com/office/drawing/2014/main" id="{BA500592-B9C9-4B9E-9F83-7AAE5193F694}"/>
              </a:ext>
            </a:extLst>
          </p:cNvPr>
          <p:cNvSpPr>
            <a:spLocks noGrp="1"/>
          </p:cNvSpPr>
          <p:nvPr>
            <p:ph type="title"/>
          </p:nvPr>
        </p:nvSpPr>
        <p:spPr>
          <a:xfrm>
            <a:off x="609600" y="274639"/>
            <a:ext cx="11074400" cy="670863"/>
          </a:xfrm>
        </p:spPr>
        <p:txBody>
          <a:bodyPr/>
          <a:lstStyle/>
          <a:p>
            <a:pPr algn="ctr"/>
            <a:r>
              <a:rPr lang="en-US" sz="3200" b="1">
                <a:latin typeface="+mn-lt"/>
              </a:rPr>
              <a:t>An NIGMS “Sandbox” with Multiple L</a:t>
            </a:r>
            <a:r>
              <a:rPr lang="en-US" sz="3200">
                <a:latin typeface="+mn-lt"/>
              </a:rPr>
              <a:t>earning</a:t>
            </a:r>
            <a:r>
              <a:rPr lang="en-US" sz="3200" b="1">
                <a:latin typeface="+mn-lt"/>
              </a:rPr>
              <a:t> Modules  </a:t>
            </a:r>
            <a:endParaRPr lang="en-US" sz="3200"/>
          </a:p>
        </p:txBody>
      </p:sp>
      <p:sp>
        <p:nvSpPr>
          <p:cNvPr id="44" name="Rectangle: Rounded Corners 43">
            <a:extLst>
              <a:ext uri="{FF2B5EF4-FFF2-40B4-BE49-F238E27FC236}">
                <a16:creationId xmlns:a16="http://schemas.microsoft.com/office/drawing/2014/main" id="{D9FFAFC7-DAF3-4D65-BD40-2C153F449F6E}"/>
              </a:ext>
            </a:extLst>
          </p:cNvPr>
          <p:cNvSpPr/>
          <p:nvPr/>
        </p:nvSpPr>
        <p:spPr>
          <a:xfrm>
            <a:off x="8929561" y="1709383"/>
            <a:ext cx="949485" cy="230159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rPr>
              <a:t>4</a:t>
            </a:r>
            <a:endParaRPr lang="en-US" sz="1400" b="1"/>
          </a:p>
        </p:txBody>
      </p:sp>
      <p:sp>
        <p:nvSpPr>
          <p:cNvPr id="45" name="Rectangle: Rounded Corners 44">
            <a:extLst>
              <a:ext uri="{FF2B5EF4-FFF2-40B4-BE49-F238E27FC236}">
                <a16:creationId xmlns:a16="http://schemas.microsoft.com/office/drawing/2014/main" id="{B48C2D1D-31B0-413F-A3C1-885C0476C7B7}"/>
              </a:ext>
            </a:extLst>
          </p:cNvPr>
          <p:cNvSpPr/>
          <p:nvPr/>
        </p:nvSpPr>
        <p:spPr>
          <a:xfrm>
            <a:off x="10516584" y="1700261"/>
            <a:ext cx="949485" cy="230159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rPr>
              <a:t>5</a:t>
            </a:r>
            <a:endParaRPr lang="en-US" sz="1400" b="1"/>
          </a:p>
        </p:txBody>
      </p:sp>
      <p:sp>
        <p:nvSpPr>
          <p:cNvPr id="46" name="Rectangle: Rounded Corners 45">
            <a:extLst>
              <a:ext uri="{FF2B5EF4-FFF2-40B4-BE49-F238E27FC236}">
                <a16:creationId xmlns:a16="http://schemas.microsoft.com/office/drawing/2014/main" id="{9784520E-2172-4A27-9D1F-67AB5D62835C}"/>
              </a:ext>
            </a:extLst>
          </p:cNvPr>
          <p:cNvSpPr/>
          <p:nvPr/>
        </p:nvSpPr>
        <p:spPr>
          <a:xfrm>
            <a:off x="1871641" y="4204023"/>
            <a:ext cx="2309199" cy="594584"/>
          </a:xfrm>
          <a:prstGeom prst="roundRect">
            <a:avLst/>
          </a:prstGeom>
          <a:gradFill>
            <a:gsLst>
              <a:gs pos="50000">
                <a:srgbClr val="5485BF"/>
              </a:gs>
              <a:gs pos="0">
                <a:srgbClr val="315683"/>
              </a:gs>
              <a:gs pos="100000">
                <a:schemeClr val="accent1">
                  <a:lumMod val="40000"/>
                  <a:lumOff val="60000"/>
                </a:schemeClr>
              </a:gs>
            </a:gsLst>
          </a:gradFill>
          <a:ln>
            <a:solidFill>
              <a:srgbClr val="002A5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t>By NIGMS Pilots </a:t>
            </a:r>
          </a:p>
        </p:txBody>
      </p:sp>
      <p:sp>
        <p:nvSpPr>
          <p:cNvPr id="47" name="TextBox 46">
            <a:extLst>
              <a:ext uri="{FF2B5EF4-FFF2-40B4-BE49-F238E27FC236}">
                <a16:creationId xmlns:a16="http://schemas.microsoft.com/office/drawing/2014/main" id="{881AC74C-5542-44B9-9EDD-5A04D09523CC}"/>
              </a:ext>
            </a:extLst>
          </p:cNvPr>
          <p:cNvSpPr txBox="1"/>
          <p:nvPr/>
        </p:nvSpPr>
        <p:spPr>
          <a:xfrm>
            <a:off x="445109" y="2184679"/>
            <a:ext cx="1091927" cy="1384995"/>
          </a:xfrm>
          <a:prstGeom prst="rect">
            <a:avLst/>
          </a:prstGeom>
          <a:noFill/>
        </p:spPr>
        <p:txBody>
          <a:bodyPr wrap="square" rtlCol="0">
            <a:spAutoFit/>
          </a:bodyPr>
          <a:lstStyle/>
          <a:p>
            <a:pPr algn="ctr"/>
            <a:r>
              <a:rPr lang="en-US" sz="1400" dirty="0"/>
              <a:t>Basics of </a:t>
            </a:r>
          </a:p>
          <a:p>
            <a:pPr algn="ctr"/>
            <a:r>
              <a:rPr lang="en-US" sz="1400" dirty="0"/>
              <a:t>Cloud </a:t>
            </a:r>
          </a:p>
          <a:p>
            <a:pPr algn="ctr"/>
            <a:r>
              <a:rPr lang="en-US" sz="1400" dirty="0"/>
              <a:t>Computing</a:t>
            </a:r>
          </a:p>
          <a:p>
            <a:pPr algn="ctr"/>
            <a:r>
              <a:rPr lang="en-US" sz="1400" dirty="0"/>
              <a:t>(Google /</a:t>
            </a:r>
          </a:p>
          <a:p>
            <a:pPr algn="ctr"/>
            <a:r>
              <a:rPr lang="en-US" sz="1400" dirty="0"/>
              <a:t>Amazon/ MS Azure )</a:t>
            </a:r>
          </a:p>
        </p:txBody>
      </p:sp>
      <p:sp>
        <p:nvSpPr>
          <p:cNvPr id="49" name="TextBox 48">
            <a:extLst>
              <a:ext uri="{FF2B5EF4-FFF2-40B4-BE49-F238E27FC236}">
                <a16:creationId xmlns:a16="http://schemas.microsoft.com/office/drawing/2014/main" id="{14CBA620-0252-4C79-98E8-6B2572B94E22}"/>
              </a:ext>
            </a:extLst>
          </p:cNvPr>
          <p:cNvSpPr txBox="1"/>
          <p:nvPr/>
        </p:nvSpPr>
        <p:spPr>
          <a:xfrm>
            <a:off x="4796770" y="2695742"/>
            <a:ext cx="949486" cy="307777"/>
          </a:xfrm>
          <a:prstGeom prst="rect">
            <a:avLst/>
          </a:prstGeom>
          <a:noFill/>
        </p:spPr>
        <p:txBody>
          <a:bodyPr wrap="square">
            <a:spAutoFit/>
          </a:bodyPr>
          <a:lstStyle/>
          <a:p>
            <a:pPr algn="ctr"/>
            <a:r>
              <a:rPr lang="en-US" sz="1400" b="1"/>
              <a:t>1</a:t>
            </a:r>
          </a:p>
        </p:txBody>
      </p:sp>
      <p:sp>
        <p:nvSpPr>
          <p:cNvPr id="50" name="Rectangle: Rounded Corners 49">
            <a:extLst>
              <a:ext uri="{FF2B5EF4-FFF2-40B4-BE49-F238E27FC236}">
                <a16:creationId xmlns:a16="http://schemas.microsoft.com/office/drawing/2014/main" id="{A9F913D5-BBE1-4DCF-8099-585C7A6760E5}"/>
              </a:ext>
            </a:extLst>
          </p:cNvPr>
          <p:cNvSpPr/>
          <p:nvPr/>
        </p:nvSpPr>
        <p:spPr>
          <a:xfrm>
            <a:off x="4813209" y="4238026"/>
            <a:ext cx="6652859" cy="592948"/>
          </a:xfrm>
          <a:prstGeom prst="roundRect">
            <a:avLst/>
          </a:prstGeom>
          <a:gradFill>
            <a:gsLst>
              <a:gs pos="50000">
                <a:srgbClr val="5485BF"/>
              </a:gs>
              <a:gs pos="0">
                <a:srgbClr val="315683"/>
              </a:gs>
              <a:gs pos="100000">
                <a:schemeClr val="accent1">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t>New Learning Modules </a:t>
            </a:r>
          </a:p>
        </p:txBody>
      </p:sp>
      <p:sp>
        <p:nvSpPr>
          <p:cNvPr id="24" name="TextBox 23">
            <a:extLst>
              <a:ext uri="{FF2B5EF4-FFF2-40B4-BE49-F238E27FC236}">
                <a16:creationId xmlns:a16="http://schemas.microsoft.com/office/drawing/2014/main" id="{27C0745C-65A6-CF43-BE85-FD768C1CCA9A}"/>
              </a:ext>
            </a:extLst>
          </p:cNvPr>
          <p:cNvSpPr txBox="1"/>
          <p:nvPr/>
        </p:nvSpPr>
        <p:spPr>
          <a:xfrm>
            <a:off x="641925" y="5176575"/>
            <a:ext cx="11033139" cy="769441"/>
          </a:xfrm>
          <a:prstGeom prst="rect">
            <a:avLst/>
          </a:prstGeom>
          <a:noFill/>
          <a:ln>
            <a:solidFill>
              <a:schemeClr val="accent1">
                <a:shade val="95000"/>
                <a:satMod val="105000"/>
              </a:schemeClr>
            </a:solidFill>
          </a:ln>
        </p:spPr>
        <p:txBody>
          <a:bodyPr wrap="square" rtlCol="0">
            <a:spAutoFit/>
          </a:bodyPr>
          <a:lstStyle/>
          <a:p>
            <a:r>
              <a:rPr lang="en-US" sz="2200" dirty="0"/>
              <a:t>Work in Progress: 	1. Funding 10 INBRE and MSI teams to build additional learning modules</a:t>
            </a:r>
          </a:p>
          <a:p>
            <a:r>
              <a:rPr lang="en-US" sz="2200" dirty="0"/>
              <a:t>					2. Developing a platform to deploy the Sandbox</a:t>
            </a:r>
          </a:p>
        </p:txBody>
      </p:sp>
    </p:spTree>
    <p:extLst>
      <p:ext uri="{BB962C8B-B14F-4D97-AF65-F5344CB8AC3E}">
        <p14:creationId xmlns:p14="http://schemas.microsoft.com/office/powerpoint/2010/main" val="162397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2C28AE-CCC2-0E4D-A7B2-99DE8A814C5B}"/>
              </a:ext>
            </a:extLst>
          </p:cNvPr>
          <p:cNvSpPr>
            <a:spLocks noGrp="1"/>
          </p:cNvSpPr>
          <p:nvPr>
            <p:ph type="sldNum" sz="quarter" idx="11"/>
          </p:nvPr>
        </p:nvSpPr>
        <p:spPr/>
        <p:txBody>
          <a:bodyPr/>
          <a:lstStyle/>
          <a:p>
            <a:fld id="{0E672CBA-1F15-4F34-9466-2A2663F0CC35}" type="slidenum">
              <a:rPr lang="en-US" smtClean="0"/>
              <a:pPr/>
              <a:t>15</a:t>
            </a:fld>
            <a:endParaRPr lang="en-US"/>
          </a:p>
        </p:txBody>
      </p:sp>
      <p:sp>
        <p:nvSpPr>
          <p:cNvPr id="3" name="Title 2">
            <a:extLst>
              <a:ext uri="{FF2B5EF4-FFF2-40B4-BE49-F238E27FC236}">
                <a16:creationId xmlns:a16="http://schemas.microsoft.com/office/drawing/2014/main" id="{C6C9780A-DC33-014C-9FCC-9E32513AACCC}"/>
              </a:ext>
            </a:extLst>
          </p:cNvPr>
          <p:cNvSpPr>
            <a:spLocks noGrp="1"/>
          </p:cNvSpPr>
          <p:nvPr>
            <p:ph type="title"/>
          </p:nvPr>
        </p:nvSpPr>
        <p:spPr>
          <a:xfrm>
            <a:off x="24305" y="183916"/>
            <a:ext cx="13415920" cy="642867"/>
          </a:xfrm>
        </p:spPr>
        <p:txBody>
          <a:bodyPr/>
          <a:lstStyle/>
          <a:p>
            <a:r>
              <a:rPr lang="en-US" sz="2800" dirty="0">
                <a:latin typeface="+mj-lt"/>
              </a:rPr>
              <a:t>Bottleneck Halted Growth at IDeA National Resource for Quantitative Proteomics</a:t>
            </a:r>
            <a:br>
              <a:rPr lang="en-US" sz="2800" dirty="0">
                <a:latin typeface="+mj-lt"/>
              </a:rPr>
            </a:br>
            <a:endParaRPr lang="en-US" sz="2800" dirty="0">
              <a:latin typeface="+mj-lt"/>
            </a:endParaRPr>
          </a:p>
        </p:txBody>
      </p:sp>
      <p:sp>
        <p:nvSpPr>
          <p:cNvPr id="5" name="Footer Placeholder 4">
            <a:extLst>
              <a:ext uri="{FF2B5EF4-FFF2-40B4-BE49-F238E27FC236}">
                <a16:creationId xmlns:a16="http://schemas.microsoft.com/office/drawing/2014/main" id="{0DF1F0FE-7351-D245-AC4C-45B97A22629E}"/>
              </a:ext>
            </a:extLst>
          </p:cNvPr>
          <p:cNvSpPr>
            <a:spLocks noGrp="1"/>
          </p:cNvSpPr>
          <p:nvPr>
            <p:ph type="ftr" sz="quarter" idx="3"/>
          </p:nvPr>
        </p:nvSpPr>
        <p:spPr/>
        <p:txBody>
          <a:bodyPr/>
          <a:lstStyle/>
          <a:p>
            <a:endParaRPr lang="en-US"/>
          </a:p>
        </p:txBody>
      </p:sp>
      <p:pic>
        <p:nvPicPr>
          <p:cNvPr id="6" name="Picture 5">
            <a:extLst>
              <a:ext uri="{FF2B5EF4-FFF2-40B4-BE49-F238E27FC236}">
                <a16:creationId xmlns:a16="http://schemas.microsoft.com/office/drawing/2014/main" id="{F636CBA5-A1B2-9C40-9EDD-DEBBAB16B8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866" y="779137"/>
            <a:ext cx="3800251" cy="5814721"/>
          </a:xfrm>
          <a:prstGeom prst="rect">
            <a:avLst/>
          </a:prstGeom>
        </p:spPr>
      </p:pic>
      <p:pic>
        <p:nvPicPr>
          <p:cNvPr id="7" name="Picture 6">
            <a:extLst>
              <a:ext uri="{FF2B5EF4-FFF2-40B4-BE49-F238E27FC236}">
                <a16:creationId xmlns:a16="http://schemas.microsoft.com/office/drawing/2014/main" id="{04A0B541-23BC-FE45-8D14-9F62AE413366}"/>
              </a:ext>
            </a:extLst>
          </p:cNvPr>
          <p:cNvPicPr/>
          <p:nvPr/>
        </p:nvPicPr>
        <p:blipFill rotWithShape="1">
          <a:blip r:embed="rId4" cstate="print">
            <a:extLst>
              <a:ext uri="{28A0092B-C50C-407E-A947-70E740481C1C}">
                <a14:useLocalDpi xmlns:a14="http://schemas.microsoft.com/office/drawing/2010/main"/>
              </a:ext>
            </a:extLst>
          </a:blip>
          <a:srcRect l="35020" t="62907" r="34026" b="5941"/>
          <a:stretch/>
        </p:blipFill>
        <p:spPr bwMode="auto">
          <a:xfrm>
            <a:off x="4886792" y="1261612"/>
            <a:ext cx="4557009" cy="2632079"/>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B3CA83A2-4BD9-CA42-B5B8-A86FA123455A}"/>
              </a:ext>
            </a:extLst>
          </p:cNvPr>
          <p:cNvSpPr txBox="1"/>
          <p:nvPr/>
        </p:nvSpPr>
        <p:spPr>
          <a:xfrm>
            <a:off x="4982197" y="5072430"/>
            <a:ext cx="7014677" cy="1015663"/>
          </a:xfrm>
          <a:prstGeom prst="rect">
            <a:avLst/>
          </a:prstGeom>
          <a:noFill/>
        </p:spPr>
        <p:txBody>
          <a:bodyPr wrap="none" rtlCol="0">
            <a:spAutoFit/>
          </a:bodyPr>
          <a:lstStyle/>
          <a:p>
            <a:pPr marL="285750" indent="-285750">
              <a:buFont typeface="Arial" panose="020B0604020202020204" pitchFamily="34" charset="0"/>
              <a:buChar char="•"/>
            </a:pPr>
            <a:r>
              <a:rPr lang="en-US" sz="2000">
                <a:solidFill>
                  <a:schemeClr val="accent1">
                    <a:lumMod val="50000"/>
                  </a:schemeClr>
                </a:solidFill>
                <a:cs typeface="Segoe UI" panose="020B0502040204020203" pitchFamily="34" charset="0"/>
              </a:rPr>
              <a:t>Time needed for data processing, delivery, and consultation</a:t>
            </a:r>
          </a:p>
          <a:p>
            <a:pPr marL="285750" indent="-285750">
              <a:buFont typeface="Arial" panose="020B0604020202020204" pitchFamily="34" charset="0"/>
              <a:buChar char="•"/>
            </a:pPr>
            <a:r>
              <a:rPr lang="en-US" sz="2000">
                <a:solidFill>
                  <a:schemeClr val="accent1">
                    <a:lumMod val="50000"/>
                  </a:schemeClr>
                </a:solidFill>
                <a:cs typeface="Segoe UI" panose="020B0502040204020203" pitchFamily="34" charset="0"/>
              </a:rPr>
              <a:t>Staff effort/time for data processing, delivery, and consultation</a:t>
            </a:r>
          </a:p>
          <a:p>
            <a:pPr marL="285750" indent="-285750">
              <a:buFont typeface="Arial" panose="020B0604020202020204" pitchFamily="34" charset="0"/>
              <a:buChar char="•"/>
            </a:pPr>
            <a:r>
              <a:rPr lang="en-US" sz="2000">
                <a:solidFill>
                  <a:schemeClr val="accent1">
                    <a:lumMod val="50000"/>
                  </a:schemeClr>
                </a:solidFill>
                <a:cs typeface="Segoe UI" panose="020B0502040204020203" pitchFamily="34" charset="0"/>
              </a:rPr>
              <a:t>Cost of computational infrastructure and data storage  </a:t>
            </a:r>
          </a:p>
        </p:txBody>
      </p:sp>
      <p:pic>
        <p:nvPicPr>
          <p:cNvPr id="10" name="Picture 9">
            <a:extLst>
              <a:ext uri="{FF2B5EF4-FFF2-40B4-BE49-F238E27FC236}">
                <a16:creationId xmlns:a16="http://schemas.microsoft.com/office/drawing/2014/main" id="{4626CD80-AA17-224B-A970-0DD7CDC67124}"/>
              </a:ext>
            </a:extLst>
          </p:cNvPr>
          <p:cNvPicPr/>
          <p:nvPr/>
        </p:nvPicPr>
        <p:blipFill rotWithShape="1">
          <a:blip r:embed="rId5" cstate="print">
            <a:extLst>
              <a:ext uri="{28A0092B-C50C-407E-A947-70E740481C1C}">
                <a14:useLocalDpi xmlns:a14="http://schemas.microsoft.com/office/drawing/2010/main"/>
              </a:ext>
            </a:extLst>
          </a:blip>
          <a:srcRect l="16114" t="20843" r="21714" b="61218"/>
          <a:stretch/>
        </p:blipFill>
        <p:spPr bwMode="auto">
          <a:xfrm>
            <a:off x="4991538" y="3985616"/>
            <a:ext cx="6639344" cy="741926"/>
          </a:xfrm>
          <a:prstGeom prst="rect">
            <a:avLst/>
          </a:prstGeom>
          <a:ln>
            <a:noFill/>
          </a:ln>
          <a:extLst>
            <a:ext uri="{53640926-AAD7-44D8-BBD7-CCE9431645EC}">
              <a14:shadowObscured xmlns:a14="http://schemas.microsoft.com/office/drawing/2010/main"/>
            </a:ext>
          </a:extLst>
        </p:spPr>
      </p:pic>
      <p:sp>
        <p:nvSpPr>
          <p:cNvPr id="4" name="Right Brace 3">
            <a:extLst>
              <a:ext uri="{FF2B5EF4-FFF2-40B4-BE49-F238E27FC236}">
                <a16:creationId xmlns:a16="http://schemas.microsoft.com/office/drawing/2014/main" id="{A762440B-009E-D441-BB3B-506F79A73AAE}"/>
              </a:ext>
            </a:extLst>
          </p:cNvPr>
          <p:cNvSpPr/>
          <p:nvPr/>
        </p:nvSpPr>
        <p:spPr>
          <a:xfrm>
            <a:off x="3222890" y="4991727"/>
            <a:ext cx="374753"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6A6F7076-FBC7-824A-B377-33600FFC81C1}"/>
              </a:ext>
            </a:extLst>
          </p:cNvPr>
          <p:cNvSpPr/>
          <p:nvPr/>
        </p:nvSpPr>
        <p:spPr>
          <a:xfrm>
            <a:off x="3569587" y="5304459"/>
            <a:ext cx="1420197" cy="369332"/>
          </a:xfrm>
          <a:prstGeom prst="rect">
            <a:avLst/>
          </a:prstGeom>
        </p:spPr>
        <p:txBody>
          <a:bodyPr wrap="none">
            <a:spAutoFit/>
          </a:bodyPr>
          <a:lstStyle/>
          <a:p>
            <a:r>
              <a:rPr lang="en-US" b="1">
                <a:solidFill>
                  <a:schemeClr val="accent1">
                    <a:lumMod val="50000"/>
                  </a:schemeClr>
                </a:solidFill>
                <a:latin typeface="Segoe UI" panose="020B0502040204020203" pitchFamily="34" charset="0"/>
                <a:cs typeface="Segoe UI" panose="020B0502040204020203" pitchFamily="34" charset="0"/>
              </a:rPr>
              <a:t>Bottleneck:</a:t>
            </a:r>
          </a:p>
        </p:txBody>
      </p:sp>
      <p:cxnSp>
        <p:nvCxnSpPr>
          <p:cNvPr id="12" name="Straight Connector 11">
            <a:extLst>
              <a:ext uri="{FF2B5EF4-FFF2-40B4-BE49-F238E27FC236}">
                <a16:creationId xmlns:a16="http://schemas.microsoft.com/office/drawing/2014/main" id="{BFBF4BA3-834B-604C-8FD1-31F12FFA6AEC}"/>
              </a:ext>
            </a:extLst>
          </p:cNvPr>
          <p:cNvCxnSpPr/>
          <p:nvPr/>
        </p:nvCxnSpPr>
        <p:spPr>
          <a:xfrm>
            <a:off x="729525" y="733281"/>
            <a:ext cx="1085502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02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495EEA-6F47-2F41-A2AF-0B2BF65D8781}"/>
              </a:ext>
            </a:extLst>
          </p:cNvPr>
          <p:cNvSpPr>
            <a:spLocks noGrp="1"/>
          </p:cNvSpPr>
          <p:nvPr>
            <p:ph type="sldNum" sz="quarter" idx="11"/>
          </p:nvPr>
        </p:nvSpPr>
        <p:spPr/>
        <p:txBody>
          <a:bodyPr/>
          <a:lstStyle/>
          <a:p>
            <a:fld id="{0E672CBA-1F15-4F34-9466-2A2663F0CC35}" type="slidenum">
              <a:rPr lang="en-US" smtClean="0"/>
              <a:pPr/>
              <a:t>16</a:t>
            </a:fld>
            <a:endParaRPr lang="en-US"/>
          </a:p>
        </p:txBody>
      </p:sp>
      <p:sp>
        <p:nvSpPr>
          <p:cNvPr id="5" name="Footer Placeholder 4">
            <a:extLst>
              <a:ext uri="{FF2B5EF4-FFF2-40B4-BE49-F238E27FC236}">
                <a16:creationId xmlns:a16="http://schemas.microsoft.com/office/drawing/2014/main" id="{6D83CB05-FED7-F147-8904-A2D7565A066D}"/>
              </a:ext>
            </a:extLst>
          </p:cNvPr>
          <p:cNvSpPr>
            <a:spLocks noGrp="1"/>
          </p:cNvSpPr>
          <p:nvPr>
            <p:ph type="ftr" sz="quarter" idx="3"/>
          </p:nvPr>
        </p:nvSpPr>
        <p:spPr/>
        <p:txBody>
          <a:bodyPr/>
          <a:lstStyle/>
          <a:p>
            <a:endParaRPr lang="en-US"/>
          </a:p>
        </p:txBody>
      </p:sp>
      <p:sp>
        <p:nvSpPr>
          <p:cNvPr id="37" name="TextBox 36">
            <a:extLst>
              <a:ext uri="{FF2B5EF4-FFF2-40B4-BE49-F238E27FC236}">
                <a16:creationId xmlns:a16="http://schemas.microsoft.com/office/drawing/2014/main" id="{822714D8-7D1C-2446-98F7-222E0C434CB8}"/>
              </a:ext>
            </a:extLst>
          </p:cNvPr>
          <p:cNvSpPr txBox="1"/>
          <p:nvPr/>
        </p:nvSpPr>
        <p:spPr>
          <a:xfrm>
            <a:off x="2795916" y="4380778"/>
            <a:ext cx="5755761" cy="1569660"/>
          </a:xfrm>
          <a:prstGeom prst="rect">
            <a:avLst/>
          </a:prstGeom>
          <a:noFill/>
        </p:spPr>
        <p:txBody>
          <a:bodyPr wrap="square" rtlCol="0">
            <a:spAutoFit/>
          </a:bodyPr>
          <a:lstStyle/>
          <a:p>
            <a:pPr algn="ctr"/>
            <a:r>
              <a:rPr lang="en-US" sz="2400" u="sng" dirty="0">
                <a:solidFill>
                  <a:srgbClr val="FF0000"/>
                </a:solidFill>
              </a:rPr>
              <a:t>Train-the-Trainer: </a:t>
            </a:r>
          </a:p>
          <a:p>
            <a:pPr algn="ctr"/>
            <a:r>
              <a:rPr lang="en-US" sz="2400" dirty="0">
                <a:solidFill>
                  <a:srgbClr val="FF0000"/>
                </a:solidFill>
              </a:rPr>
              <a:t>GM-supported investigators gain programing skills to develop similar packages and help establish their institutions’ Cloud accounts</a:t>
            </a:r>
          </a:p>
        </p:txBody>
      </p:sp>
      <p:sp>
        <p:nvSpPr>
          <p:cNvPr id="24" name="Frame 23">
            <a:extLst>
              <a:ext uri="{FF2B5EF4-FFF2-40B4-BE49-F238E27FC236}">
                <a16:creationId xmlns:a16="http://schemas.microsoft.com/office/drawing/2014/main" id="{A8494A6A-A887-744D-8B8E-0982B2FC9AF5}"/>
              </a:ext>
            </a:extLst>
          </p:cNvPr>
          <p:cNvSpPr/>
          <p:nvPr/>
        </p:nvSpPr>
        <p:spPr>
          <a:xfrm>
            <a:off x="8822066" y="2449306"/>
            <a:ext cx="914400" cy="914400"/>
          </a:xfrm>
          <a:prstGeom prst="fram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DDD4FC4C-4D97-6347-BA33-100C06C6C0A9}"/>
              </a:ext>
            </a:extLst>
          </p:cNvPr>
          <p:cNvSpPr/>
          <p:nvPr/>
        </p:nvSpPr>
        <p:spPr>
          <a:xfrm>
            <a:off x="4115557" y="1314260"/>
            <a:ext cx="3096114" cy="294659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5A626282-3D23-7047-80E9-86E1B3BE4D7B}"/>
              </a:ext>
            </a:extLst>
          </p:cNvPr>
          <p:cNvSpPr/>
          <p:nvPr/>
        </p:nvSpPr>
        <p:spPr>
          <a:xfrm>
            <a:off x="2622492" y="2322371"/>
            <a:ext cx="1092455" cy="484632"/>
          </a:xfrm>
          <a:prstGeom prst="rightArrow">
            <a:avLst/>
          </a:prstGeom>
          <a:gradFill flip="none" rotWithShape="1">
            <a:gsLst>
              <a:gs pos="0">
                <a:schemeClr val="accent1">
                  <a:lumMod val="67000"/>
                </a:schemeClr>
              </a:gs>
              <a:gs pos="36000">
                <a:schemeClr val="accent1">
                  <a:lumMod val="97000"/>
                  <a:lumOff val="3000"/>
                </a:schemeClr>
              </a:gs>
              <a:gs pos="100000">
                <a:schemeClr val="accent1">
                  <a:lumMod val="40000"/>
                  <a:lumOff val="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E35079BC-BD09-8544-87E1-9D54CBA5C337}"/>
              </a:ext>
            </a:extLst>
          </p:cNvPr>
          <p:cNvSpPr/>
          <p:nvPr/>
        </p:nvSpPr>
        <p:spPr>
          <a:xfrm>
            <a:off x="7406221" y="2322371"/>
            <a:ext cx="1185518" cy="484632"/>
          </a:xfrm>
          <a:prstGeom prst="rightArrow">
            <a:avLst/>
          </a:prstGeom>
          <a:gradFill flip="none" rotWithShape="1">
            <a:gsLst>
              <a:gs pos="0">
                <a:schemeClr val="accent1">
                  <a:lumMod val="67000"/>
                </a:schemeClr>
              </a:gs>
              <a:gs pos="36000">
                <a:schemeClr val="accent1">
                  <a:lumMod val="97000"/>
                  <a:lumOff val="3000"/>
                </a:schemeClr>
              </a:gs>
              <a:gs pos="95000">
                <a:schemeClr val="accent1">
                  <a:lumMod val="40000"/>
                  <a:lumOff val="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FF3EB8A-3B0D-D640-A123-446906C0D0FD}"/>
              </a:ext>
            </a:extLst>
          </p:cNvPr>
          <p:cNvSpPr/>
          <p:nvPr/>
        </p:nvSpPr>
        <p:spPr>
          <a:xfrm>
            <a:off x="1292929" y="1635402"/>
            <a:ext cx="1214010" cy="189961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7B9783E-57ED-1042-9483-BEDDCAE8EA56}"/>
              </a:ext>
            </a:extLst>
          </p:cNvPr>
          <p:cNvSpPr/>
          <p:nvPr/>
        </p:nvSpPr>
        <p:spPr>
          <a:xfrm>
            <a:off x="8669112" y="1635402"/>
            <a:ext cx="2039646" cy="236572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16103D-2300-184C-A37E-7168ECDE20C2}"/>
              </a:ext>
            </a:extLst>
          </p:cNvPr>
          <p:cNvSpPr txBox="1"/>
          <p:nvPr/>
        </p:nvSpPr>
        <p:spPr>
          <a:xfrm>
            <a:off x="1303157" y="2099901"/>
            <a:ext cx="1238031" cy="923330"/>
          </a:xfrm>
          <a:prstGeom prst="rect">
            <a:avLst/>
          </a:prstGeom>
          <a:noFill/>
        </p:spPr>
        <p:txBody>
          <a:bodyPr wrap="none" rtlCol="0">
            <a:spAutoFit/>
          </a:bodyPr>
          <a:lstStyle/>
          <a:p>
            <a:pPr algn="ctr"/>
            <a:r>
              <a:rPr lang="en-US"/>
              <a:t>Proteomics</a:t>
            </a:r>
          </a:p>
          <a:p>
            <a:pPr algn="ctr"/>
            <a:r>
              <a:rPr lang="en-US"/>
              <a:t>analytic </a:t>
            </a:r>
          </a:p>
          <a:p>
            <a:pPr algn="ctr"/>
            <a:r>
              <a:rPr lang="en-US"/>
              <a:t>pipeline</a:t>
            </a:r>
          </a:p>
        </p:txBody>
      </p:sp>
      <p:sp>
        <p:nvSpPr>
          <p:cNvPr id="31" name="TextBox 30">
            <a:extLst>
              <a:ext uri="{FF2B5EF4-FFF2-40B4-BE49-F238E27FC236}">
                <a16:creationId xmlns:a16="http://schemas.microsoft.com/office/drawing/2014/main" id="{BD46E67E-3FEC-4A42-B594-B2E078524995}"/>
              </a:ext>
            </a:extLst>
          </p:cNvPr>
          <p:cNvSpPr txBox="1"/>
          <p:nvPr/>
        </p:nvSpPr>
        <p:spPr>
          <a:xfrm>
            <a:off x="8669112" y="1692800"/>
            <a:ext cx="2039646" cy="2308324"/>
          </a:xfrm>
          <a:prstGeom prst="rect">
            <a:avLst/>
          </a:prstGeom>
          <a:noFill/>
        </p:spPr>
        <p:txBody>
          <a:bodyPr wrap="square" rtlCol="0">
            <a:spAutoFit/>
          </a:bodyPr>
          <a:lstStyle/>
          <a:p>
            <a:pPr algn="ctr"/>
            <a:r>
              <a:rPr lang="en-US" sz="2400">
                <a:ea typeface="Arial"/>
                <a:cs typeface="Arial"/>
                <a:sym typeface="Arial"/>
              </a:rPr>
              <a:t>Migrate the Pipeline to the institution’s own Cloud account for operation</a:t>
            </a:r>
          </a:p>
        </p:txBody>
      </p:sp>
      <p:sp>
        <p:nvSpPr>
          <p:cNvPr id="34" name="TextBox 33">
            <a:extLst>
              <a:ext uri="{FF2B5EF4-FFF2-40B4-BE49-F238E27FC236}">
                <a16:creationId xmlns:a16="http://schemas.microsoft.com/office/drawing/2014/main" id="{D8FC4B4E-4D7F-6A46-AAAC-4097EFFC81B1}"/>
              </a:ext>
            </a:extLst>
          </p:cNvPr>
          <p:cNvSpPr txBox="1"/>
          <p:nvPr/>
        </p:nvSpPr>
        <p:spPr>
          <a:xfrm>
            <a:off x="4122299" y="1314261"/>
            <a:ext cx="3089372" cy="3046988"/>
          </a:xfrm>
          <a:prstGeom prst="rect">
            <a:avLst/>
          </a:prstGeom>
          <a:noFill/>
        </p:spPr>
        <p:txBody>
          <a:bodyPr wrap="square" rtlCol="0">
            <a:spAutoFit/>
          </a:bodyPr>
          <a:lstStyle/>
          <a:p>
            <a:pPr algn="ctr"/>
            <a:r>
              <a:rPr lang="en-US" sz="2400" dirty="0"/>
              <a:t>Cloud engineers, through a five-month Professional Service Engagement, guided the PIs to develop</a:t>
            </a:r>
          </a:p>
          <a:p>
            <a:pPr algn="ctr"/>
            <a:r>
              <a:rPr lang="en-US" sz="2400" dirty="0"/>
              <a:t> a Cloud-based, automated analytic pipeline</a:t>
            </a:r>
          </a:p>
        </p:txBody>
      </p:sp>
      <p:sp>
        <p:nvSpPr>
          <p:cNvPr id="22" name="Title 2">
            <a:extLst>
              <a:ext uri="{FF2B5EF4-FFF2-40B4-BE49-F238E27FC236}">
                <a16:creationId xmlns:a16="http://schemas.microsoft.com/office/drawing/2014/main" id="{4ABAB5F5-0D4F-904F-97E6-775446381CAB}"/>
              </a:ext>
            </a:extLst>
          </p:cNvPr>
          <p:cNvSpPr>
            <a:spLocks noGrp="1"/>
          </p:cNvSpPr>
          <p:nvPr>
            <p:ph type="title"/>
          </p:nvPr>
        </p:nvSpPr>
        <p:spPr>
          <a:xfrm>
            <a:off x="459700" y="274639"/>
            <a:ext cx="11582400" cy="642867"/>
          </a:xfrm>
        </p:spPr>
        <p:txBody>
          <a:bodyPr/>
          <a:lstStyle/>
          <a:p>
            <a:r>
              <a:rPr lang="en-US" dirty="0">
                <a:latin typeface="+mj-lt"/>
              </a:rPr>
              <a:t>Migrating Research Functions to the Cloud: Lift-and</a:t>
            </a:r>
            <a:r>
              <a:rPr lang="en-US" i="1" dirty="0">
                <a:latin typeface="+mj-lt"/>
              </a:rPr>
              <a:t>-</a:t>
            </a:r>
            <a:r>
              <a:rPr lang="en-US" dirty="0">
                <a:latin typeface="+mj-lt"/>
              </a:rPr>
              <a:t>Shift</a:t>
            </a:r>
            <a:br>
              <a:rPr lang="en-US" dirty="0"/>
            </a:br>
            <a:endParaRPr lang="en-US" dirty="0"/>
          </a:p>
        </p:txBody>
      </p:sp>
      <p:sp>
        <p:nvSpPr>
          <p:cNvPr id="7" name="TextBox 6">
            <a:extLst>
              <a:ext uri="{FF2B5EF4-FFF2-40B4-BE49-F238E27FC236}">
                <a16:creationId xmlns:a16="http://schemas.microsoft.com/office/drawing/2014/main" id="{165BF73D-D84F-8B42-85C7-B9D900001C92}"/>
              </a:ext>
            </a:extLst>
          </p:cNvPr>
          <p:cNvSpPr txBox="1"/>
          <p:nvPr/>
        </p:nvSpPr>
        <p:spPr>
          <a:xfrm>
            <a:off x="2822394" y="1869068"/>
            <a:ext cx="595035" cy="461665"/>
          </a:xfrm>
          <a:prstGeom prst="rect">
            <a:avLst/>
          </a:prstGeom>
          <a:noFill/>
        </p:spPr>
        <p:txBody>
          <a:bodyPr wrap="none" rtlCol="0">
            <a:spAutoFit/>
          </a:bodyPr>
          <a:lstStyle/>
          <a:p>
            <a:r>
              <a:rPr lang="en-US" sz="2400" b="1"/>
              <a:t>Lift</a:t>
            </a:r>
          </a:p>
        </p:txBody>
      </p:sp>
      <p:sp>
        <p:nvSpPr>
          <p:cNvPr id="36" name="TextBox 35">
            <a:extLst>
              <a:ext uri="{FF2B5EF4-FFF2-40B4-BE49-F238E27FC236}">
                <a16:creationId xmlns:a16="http://schemas.microsoft.com/office/drawing/2014/main" id="{1E1D0325-1F29-A94D-890A-71F287AFC2E3}"/>
              </a:ext>
            </a:extLst>
          </p:cNvPr>
          <p:cNvSpPr txBox="1"/>
          <p:nvPr/>
        </p:nvSpPr>
        <p:spPr>
          <a:xfrm>
            <a:off x="7612281" y="1890502"/>
            <a:ext cx="776175" cy="461665"/>
          </a:xfrm>
          <a:prstGeom prst="rect">
            <a:avLst/>
          </a:prstGeom>
          <a:noFill/>
        </p:spPr>
        <p:txBody>
          <a:bodyPr wrap="none" rtlCol="0">
            <a:spAutoFit/>
          </a:bodyPr>
          <a:lstStyle/>
          <a:p>
            <a:r>
              <a:rPr lang="en-US" sz="2400" b="1"/>
              <a:t>Shift</a:t>
            </a:r>
          </a:p>
        </p:txBody>
      </p:sp>
    </p:spTree>
    <p:extLst>
      <p:ext uri="{BB962C8B-B14F-4D97-AF65-F5344CB8AC3E}">
        <p14:creationId xmlns:p14="http://schemas.microsoft.com/office/powerpoint/2010/main" val="3789542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700" y="1010327"/>
            <a:ext cx="11232628" cy="5529719"/>
          </a:xfrm>
          <a:prstGeom prst="rect">
            <a:avLst/>
          </a:prstGeom>
        </p:spPr>
        <p:txBody>
          <a:bodyPr wrap="square">
            <a:spAutoFit/>
          </a:bodyPr>
          <a:lstStyle/>
          <a:p>
            <a:pPr marL="285750" indent="-285750" algn="just">
              <a:lnSpc>
                <a:spcPct val="107000"/>
              </a:lnSpc>
              <a:buFont typeface="Arial" panose="020B0604020202020204" pitchFamily="34" charset="0"/>
              <a:buChar char="•"/>
            </a:pPr>
            <a:r>
              <a:rPr lang="en-US" sz="2400" b="1" dirty="0">
                <a:solidFill>
                  <a:srgbClr val="244E8C"/>
                </a:solidFill>
                <a:ea typeface="Segoe UI" panose="020B0502040204020203" pitchFamily="34" charset="0"/>
                <a:cs typeface="Segoe UI" panose="020B0502040204020203" pitchFamily="34" charset="0"/>
              </a:rPr>
              <a:t>Goal</a:t>
            </a:r>
            <a:r>
              <a:rPr lang="en-US" sz="2400" dirty="0">
                <a:solidFill>
                  <a:srgbClr val="244E8C"/>
                </a:solidFill>
                <a:ea typeface="Segoe UI" panose="020B0502040204020203" pitchFamily="34" charset="0"/>
                <a:cs typeface="Segoe UI" panose="020B0502040204020203" pitchFamily="34" charset="0"/>
              </a:rPr>
              <a:t>: Work with Google and NIH STRIDES to lift-and-shift proteomics pipeline to the cloud for automated data analysis, delivery, consulting, and data storage</a:t>
            </a:r>
          </a:p>
          <a:p>
            <a:pPr marL="285750" indent="-285750" algn="just">
              <a:lnSpc>
                <a:spcPct val="107000"/>
              </a:lnSpc>
              <a:buFont typeface="Arial" panose="020B0604020202020204" pitchFamily="34" charset="0"/>
              <a:buChar char="•"/>
            </a:pPr>
            <a:r>
              <a:rPr lang="en-US" sz="2400" b="1" dirty="0">
                <a:solidFill>
                  <a:srgbClr val="244E8C"/>
                </a:solidFill>
                <a:ea typeface="Segoe UI" panose="020B0502040204020203" pitchFamily="34" charset="0"/>
                <a:cs typeface="Segoe UI" panose="020B0502040204020203" pitchFamily="34" charset="0"/>
              </a:rPr>
              <a:t>Outcomes</a:t>
            </a:r>
          </a:p>
          <a:p>
            <a:pPr marL="1200150" lvl="2" indent="-285750" algn="just">
              <a:lnSpc>
                <a:spcPct val="107000"/>
              </a:lnSpc>
              <a:buFont typeface="Arial" panose="020B0604020202020204" pitchFamily="34" charset="0"/>
              <a:buChar char="•"/>
            </a:pPr>
            <a:r>
              <a:rPr lang="en-US" sz="2400" dirty="0">
                <a:solidFill>
                  <a:srgbClr val="244E8C"/>
                </a:solidFill>
                <a:ea typeface="Segoe UI" panose="020B0502040204020203" pitchFamily="34" charset="0"/>
                <a:cs typeface="Segoe UI" panose="020B0502040204020203" pitchFamily="34" charset="0"/>
              </a:rPr>
              <a:t>Led to the establishment of UAMS’ own GCP account</a:t>
            </a:r>
          </a:p>
          <a:p>
            <a:pPr marL="1200150" lvl="2" indent="-285750" algn="just">
              <a:lnSpc>
                <a:spcPct val="107000"/>
              </a:lnSpc>
              <a:buFont typeface="Arial" panose="020B0604020202020204" pitchFamily="34" charset="0"/>
              <a:buChar char="•"/>
            </a:pPr>
            <a:r>
              <a:rPr lang="en-US" sz="2400" dirty="0">
                <a:solidFill>
                  <a:srgbClr val="244E8C"/>
                </a:solidFill>
                <a:ea typeface="Segoe UI" panose="020B0502040204020203" pitchFamily="34" charset="0"/>
                <a:cs typeface="Segoe UI" panose="020B0502040204020203" pitchFamily="34" charset="0"/>
              </a:rPr>
              <a:t>System launched January 1, 2022</a:t>
            </a:r>
          </a:p>
          <a:p>
            <a:pPr marL="1200150" lvl="2" indent="-285750" algn="just">
              <a:lnSpc>
                <a:spcPct val="107000"/>
              </a:lnSpc>
              <a:buFont typeface="Arial" panose="020B0604020202020204" pitchFamily="34" charset="0"/>
              <a:buChar char="•"/>
            </a:pPr>
            <a:r>
              <a:rPr lang="en-US" sz="2400" dirty="0">
                <a:solidFill>
                  <a:srgbClr val="244E8C"/>
                </a:solidFill>
                <a:ea typeface="Segoe UI" panose="020B0502040204020203" pitchFamily="34" charset="0"/>
                <a:cs typeface="Segoe UI" panose="020B0502040204020203" pitchFamily="34" charset="0"/>
              </a:rPr>
              <a:t>Delivered 43 projects through </a:t>
            </a:r>
            <a:r>
              <a:rPr lang="en-US" sz="2400" dirty="0" err="1">
                <a:solidFill>
                  <a:srgbClr val="244E8C"/>
                </a:solidFill>
                <a:ea typeface="Segoe UI" panose="020B0502040204020203" pitchFamily="34" charset="0"/>
                <a:cs typeface="Segoe UI" panose="020B0502040204020203" pitchFamily="34" charset="0"/>
              </a:rPr>
              <a:t>signURL</a:t>
            </a:r>
            <a:r>
              <a:rPr lang="en-US" sz="2400" dirty="0">
                <a:solidFill>
                  <a:srgbClr val="244E8C"/>
                </a:solidFill>
                <a:ea typeface="Segoe UI" panose="020B0502040204020203" pitchFamily="34" charset="0"/>
                <a:cs typeface="Segoe UI" panose="020B0502040204020203" pitchFamily="34" charset="0"/>
              </a:rPr>
              <a:t> link using GCP workflow since launch</a:t>
            </a:r>
          </a:p>
          <a:p>
            <a:pPr marL="1200150" lvl="2" indent="-285750" algn="just">
              <a:lnSpc>
                <a:spcPct val="107000"/>
              </a:lnSpc>
              <a:buFont typeface="Arial" panose="020B0604020202020204" pitchFamily="34" charset="0"/>
              <a:buChar char="•"/>
            </a:pPr>
            <a:r>
              <a:rPr lang="en-US" sz="2400" dirty="0">
                <a:solidFill>
                  <a:srgbClr val="244E8C"/>
                </a:solidFill>
                <a:ea typeface="Segoe UI" panose="020B0502040204020203" pitchFamily="34" charset="0"/>
                <a:cs typeface="Segoe UI" panose="020B0502040204020203" pitchFamily="34" charset="0"/>
              </a:rPr>
              <a:t>Multi-plex 5 data searches at a time (previously one at a time)</a:t>
            </a:r>
          </a:p>
          <a:p>
            <a:pPr marL="1200150" lvl="2" indent="-285750" algn="just">
              <a:lnSpc>
                <a:spcPct val="107000"/>
              </a:lnSpc>
              <a:buFont typeface="Arial" panose="020B0604020202020204" pitchFamily="34" charset="0"/>
              <a:buChar char="•"/>
            </a:pPr>
            <a:r>
              <a:rPr lang="en-US" sz="2400" dirty="0">
                <a:solidFill>
                  <a:srgbClr val="244E8C"/>
                </a:solidFill>
                <a:ea typeface="Segoe UI" panose="020B0502040204020203" pitchFamily="34" charset="0"/>
                <a:cs typeface="Segoe UI" panose="020B0502040204020203" pitchFamily="34" charset="0"/>
              </a:rPr>
              <a:t>Automated data analysis 6-times faster than previous method</a:t>
            </a:r>
          </a:p>
          <a:p>
            <a:pPr marL="1200150" lvl="2" indent="-285750" algn="just">
              <a:lnSpc>
                <a:spcPct val="107000"/>
              </a:lnSpc>
              <a:buFont typeface="Arial" panose="020B0604020202020204" pitchFamily="34" charset="0"/>
              <a:buChar char="•"/>
            </a:pPr>
            <a:r>
              <a:rPr lang="en-US" sz="2400" dirty="0">
                <a:solidFill>
                  <a:srgbClr val="244E8C"/>
                </a:solidFill>
                <a:ea typeface="Segoe UI" panose="020B0502040204020203" pitchFamily="34" charset="0"/>
                <a:cs typeface="Segoe UI" panose="020B0502040204020203" pitchFamily="34" charset="0"/>
              </a:rPr>
              <a:t>Leveraging 5TB of cloud data</a:t>
            </a:r>
          </a:p>
          <a:p>
            <a:pPr lvl="1" algn="just">
              <a:lnSpc>
                <a:spcPct val="107000"/>
              </a:lnSpc>
            </a:pPr>
            <a:endParaRPr lang="en-US" sz="2400" dirty="0">
              <a:solidFill>
                <a:srgbClr val="244E8C"/>
              </a:solidFill>
              <a:ea typeface="Segoe UI" panose="020B0502040204020203" pitchFamily="34" charset="0"/>
              <a:cs typeface="Segoe UI" panose="020B0502040204020203" pitchFamily="34" charset="0"/>
            </a:endParaRPr>
          </a:p>
          <a:p>
            <a:r>
              <a:rPr lang="en-US" sz="2400" dirty="0"/>
              <a:t>“This cloud environment has been absolutely transformative for our resource. I couldn’t be more pleased” </a:t>
            </a:r>
          </a:p>
          <a:p>
            <a:r>
              <a:rPr lang="en-US" sz="2400" i="1" dirty="0"/>
              <a:t>  Alan Tackett, PhD, PI</a:t>
            </a:r>
            <a:endParaRPr lang="en-US" sz="2400" dirty="0"/>
          </a:p>
          <a:p>
            <a:pPr algn="just">
              <a:lnSpc>
                <a:spcPct val="107000"/>
              </a:lnSpc>
            </a:pPr>
            <a:endParaRPr lang="en-US" sz="2400" dirty="0">
              <a:solidFill>
                <a:srgbClr val="244E8C"/>
              </a:solidFill>
              <a:ea typeface="Segoe UI" panose="020B0502040204020203" pitchFamily="34" charset="0"/>
              <a:cs typeface="Segoe UI" panose="020B0502040204020203" pitchFamily="34" charset="0"/>
            </a:endParaRPr>
          </a:p>
        </p:txBody>
      </p:sp>
      <p:sp>
        <p:nvSpPr>
          <p:cNvPr id="14" name="Title 2">
            <a:extLst>
              <a:ext uri="{FF2B5EF4-FFF2-40B4-BE49-F238E27FC236}">
                <a16:creationId xmlns:a16="http://schemas.microsoft.com/office/drawing/2014/main" id="{1A5E9696-F25D-9F45-BC8F-27E68327D387}"/>
              </a:ext>
            </a:extLst>
          </p:cNvPr>
          <p:cNvSpPr txBox="1">
            <a:spLocks/>
          </p:cNvSpPr>
          <p:nvPr/>
        </p:nvSpPr>
        <p:spPr>
          <a:xfrm>
            <a:off x="459700" y="274639"/>
            <a:ext cx="11582400" cy="642867"/>
          </a:xfrm>
        </p:spPr>
        <p:txBody>
          <a:bodyPr anchor="b"/>
          <a:lstStyle>
            <a:lvl1pPr algn="ctr" defTabSz="457200" rtl="0" eaLnBrk="1" latinLnBrk="0" hangingPunct="1">
              <a:spcBef>
                <a:spcPct val="0"/>
              </a:spcBef>
              <a:buNone/>
              <a:defRPr sz="6000" kern="1200">
                <a:solidFill>
                  <a:schemeClr val="tx1"/>
                </a:solidFill>
                <a:latin typeface="+mj-lt"/>
                <a:ea typeface="+mj-ea"/>
                <a:cs typeface="+mj-cs"/>
              </a:defRPr>
            </a:lvl1pPr>
          </a:lstStyle>
          <a:p>
            <a:br>
              <a:rPr lang="en-US"/>
            </a:br>
            <a:endParaRPr lang="en-US"/>
          </a:p>
        </p:txBody>
      </p:sp>
      <p:sp>
        <p:nvSpPr>
          <p:cNvPr id="2" name="TextBox 1">
            <a:extLst>
              <a:ext uri="{FF2B5EF4-FFF2-40B4-BE49-F238E27FC236}">
                <a16:creationId xmlns:a16="http://schemas.microsoft.com/office/drawing/2014/main" id="{9024FCCE-3FC1-3246-A3FE-ED78F8FC0B35}"/>
              </a:ext>
            </a:extLst>
          </p:cNvPr>
          <p:cNvSpPr txBox="1"/>
          <p:nvPr/>
        </p:nvSpPr>
        <p:spPr>
          <a:xfrm>
            <a:off x="1947525" y="361776"/>
            <a:ext cx="8825108" cy="584775"/>
          </a:xfrm>
          <a:prstGeom prst="rect">
            <a:avLst/>
          </a:prstGeom>
          <a:noFill/>
        </p:spPr>
        <p:txBody>
          <a:bodyPr wrap="none" rtlCol="0">
            <a:spAutoFit/>
          </a:bodyPr>
          <a:lstStyle/>
          <a:p>
            <a:r>
              <a:rPr lang="en-US" sz="3200" b="1" dirty="0">
                <a:solidFill>
                  <a:srgbClr val="4963AE"/>
                </a:solidFill>
                <a:latin typeface="+mj-lt"/>
              </a:rPr>
              <a:t>Transformative Impact of the Lift-and-Shift Project </a:t>
            </a:r>
          </a:p>
        </p:txBody>
      </p:sp>
      <p:cxnSp>
        <p:nvCxnSpPr>
          <p:cNvPr id="5" name="Straight Connector 4">
            <a:extLst>
              <a:ext uri="{FF2B5EF4-FFF2-40B4-BE49-F238E27FC236}">
                <a16:creationId xmlns:a16="http://schemas.microsoft.com/office/drawing/2014/main" id="{303C3A23-0783-654E-922A-8B8ABAAADB6F}"/>
              </a:ext>
            </a:extLst>
          </p:cNvPr>
          <p:cNvCxnSpPr/>
          <p:nvPr/>
        </p:nvCxnSpPr>
        <p:spPr>
          <a:xfrm>
            <a:off x="729525" y="938239"/>
            <a:ext cx="1085502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78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CE94D8-F29B-4227-9E56-5EB2244ADAA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8300" y="0"/>
            <a:ext cx="10957547" cy="6831098"/>
          </a:xfrm>
          <a:prstGeom prst="rect">
            <a:avLst/>
          </a:prstGeom>
        </p:spPr>
      </p:pic>
      <p:sp>
        <p:nvSpPr>
          <p:cNvPr id="10" name="Title 1">
            <a:extLst>
              <a:ext uri="{FF2B5EF4-FFF2-40B4-BE49-F238E27FC236}">
                <a16:creationId xmlns:a16="http://schemas.microsoft.com/office/drawing/2014/main" id="{D8419221-B984-4374-A55F-F169BF1505B9}"/>
              </a:ext>
            </a:extLst>
          </p:cNvPr>
          <p:cNvSpPr>
            <a:spLocks noGrp="1"/>
          </p:cNvSpPr>
          <p:nvPr>
            <p:ph type="title"/>
          </p:nvPr>
        </p:nvSpPr>
        <p:spPr>
          <a:xfrm>
            <a:off x="2052895" y="1061155"/>
            <a:ext cx="8753475" cy="1335247"/>
          </a:xfrm>
        </p:spPr>
        <p:txBody>
          <a:bodyPr>
            <a:normAutofit/>
          </a:bodyPr>
          <a:lstStyle/>
          <a:p>
            <a:r>
              <a:rPr lang="en-US" sz="2400" b="1" dirty="0"/>
              <a:t>NIGMS Administers ~1,900 Training, Workforce Development, Diversity and Capacity Building Awards at ~400 institutions</a:t>
            </a:r>
            <a:br>
              <a:rPr lang="en-US" sz="2400" b="1" dirty="0"/>
            </a:br>
            <a:r>
              <a:rPr lang="en-US" sz="2400" b="1" dirty="0"/>
              <a:t>~$900 million per year</a:t>
            </a:r>
          </a:p>
        </p:txBody>
      </p:sp>
      <p:sp>
        <p:nvSpPr>
          <p:cNvPr id="3" name="Footer Placeholder 2">
            <a:extLst>
              <a:ext uri="{FF2B5EF4-FFF2-40B4-BE49-F238E27FC236}">
                <a16:creationId xmlns:a16="http://schemas.microsoft.com/office/drawing/2014/main" id="{618DDD6D-4516-4FD5-B1F5-035247D3DB1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34" charset="0"/>
                <a:ea typeface="+mn-ea"/>
                <a:cs typeface="Arial" pitchFamily="34" charset="0"/>
              </a:rPr>
              <a:t>STRIDES 2020</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 name="Slide Number Placeholder 3">
            <a:extLst>
              <a:ext uri="{FF2B5EF4-FFF2-40B4-BE49-F238E27FC236}">
                <a16:creationId xmlns:a16="http://schemas.microsoft.com/office/drawing/2014/main" id="{A86416FE-50CE-4CAD-86E2-BA4ECCC1C12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266DF2-924C-4FEE-9D29-20E5C3AF7EE2}"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13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 name="Rectangle 59">
            <a:extLst>
              <a:ext uri="{FF2B5EF4-FFF2-40B4-BE49-F238E27FC236}">
                <a16:creationId xmlns:a16="http://schemas.microsoft.com/office/drawing/2014/main" id="{B16E73D1-CA7E-CD4D-AE52-0B4CAC13EFAB}"/>
              </a:ext>
            </a:extLst>
          </p:cNvPr>
          <p:cNvSpPr>
            <a:spLocks noChangeArrowheads="1"/>
          </p:cNvSpPr>
          <p:nvPr/>
        </p:nvSpPr>
        <p:spPr bwMode="auto">
          <a:xfrm>
            <a:off x="10668001" y="5097179"/>
            <a:ext cx="1282261" cy="349188"/>
          </a:xfrm>
          <a:prstGeom prst="rect">
            <a:avLst/>
          </a:prstGeom>
          <a:solidFill>
            <a:schemeClr val="accent6">
              <a:lumMod val="60000"/>
              <a:lumOff val="40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212468" y="46138"/>
            <a:ext cx="11760834"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NIGMS Training, Workforce Development, and Diversity Programs</a:t>
            </a:r>
          </a:p>
        </p:txBody>
      </p:sp>
      <p:sp>
        <p:nvSpPr>
          <p:cNvPr id="7" name="Slide Number Placeholder 6">
            <a:extLst>
              <a:ext uri="{FF2B5EF4-FFF2-40B4-BE49-F238E27FC236}">
                <a16:creationId xmlns:a16="http://schemas.microsoft.com/office/drawing/2014/main" id="{6CB99537-C7F9-48E1-AA54-00C98B09E62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266DF2-924C-4FEE-9D29-20E5C3AF7EE2}" type="slidenum">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6" name="Slide Number Placeholder 6">
            <a:extLst>
              <a:ext uri="{FF2B5EF4-FFF2-40B4-BE49-F238E27FC236}">
                <a16:creationId xmlns:a16="http://schemas.microsoft.com/office/drawing/2014/main" id="{6387D883-6330-4107-8263-197669151D96}"/>
              </a:ext>
            </a:extLst>
          </p:cNvPr>
          <p:cNvSpPr txBox="1">
            <a:spLocks/>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18266DF2-924C-4FEE-9D29-20E5C3AF7EE2}"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34" name="Group 33">
            <a:extLst>
              <a:ext uri="{FF2B5EF4-FFF2-40B4-BE49-F238E27FC236}">
                <a16:creationId xmlns:a16="http://schemas.microsoft.com/office/drawing/2014/main" id="{3990AB43-12EB-4392-A229-6B284D26A303}"/>
              </a:ext>
            </a:extLst>
          </p:cNvPr>
          <p:cNvGrpSpPr/>
          <p:nvPr/>
        </p:nvGrpSpPr>
        <p:grpSpPr>
          <a:xfrm>
            <a:off x="9080055" y="4309936"/>
            <a:ext cx="1581591" cy="349188"/>
            <a:chOff x="10071248" y="4891662"/>
            <a:chExt cx="2071706" cy="342900"/>
          </a:xfrm>
        </p:grpSpPr>
        <p:sp>
          <p:nvSpPr>
            <p:cNvPr id="96" name="Rectangle 71">
              <a:extLst>
                <a:ext uri="{FF2B5EF4-FFF2-40B4-BE49-F238E27FC236}">
                  <a16:creationId xmlns:a16="http://schemas.microsoft.com/office/drawing/2014/main" id="{1C045785-95A5-4C11-AD01-F47086D40FFC}"/>
                </a:ext>
              </a:extLst>
            </p:cNvPr>
            <p:cNvSpPr>
              <a:spLocks noChangeArrowheads="1"/>
            </p:cNvSpPr>
            <p:nvPr/>
          </p:nvSpPr>
          <p:spPr bwMode="auto">
            <a:xfrm>
              <a:off x="10071248" y="4891662"/>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97" name="Rectangle 108">
              <a:extLst>
                <a:ext uri="{FF2B5EF4-FFF2-40B4-BE49-F238E27FC236}">
                  <a16:creationId xmlns:a16="http://schemas.microsoft.com/office/drawing/2014/main" id="{D039E025-6BD9-476C-900B-E47899F76367}"/>
                </a:ext>
              </a:extLst>
            </p:cNvPr>
            <p:cNvSpPr>
              <a:spLocks noChangeArrowheads="1"/>
            </p:cNvSpPr>
            <p:nvPr/>
          </p:nvSpPr>
          <p:spPr bwMode="auto">
            <a:xfrm>
              <a:off x="10819362" y="4955390"/>
              <a:ext cx="575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IRACDA</a:t>
              </a:r>
              <a:endParaRPr kumimoji="0" lang="en-US" alt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21" name="Group 20">
            <a:extLst>
              <a:ext uri="{FF2B5EF4-FFF2-40B4-BE49-F238E27FC236}">
                <a16:creationId xmlns:a16="http://schemas.microsoft.com/office/drawing/2014/main" id="{63FA3F85-041F-4DBE-A764-290A51C73E7F}"/>
              </a:ext>
            </a:extLst>
          </p:cNvPr>
          <p:cNvGrpSpPr/>
          <p:nvPr/>
        </p:nvGrpSpPr>
        <p:grpSpPr>
          <a:xfrm>
            <a:off x="5891655" y="2389551"/>
            <a:ext cx="3197032" cy="360108"/>
            <a:chOff x="5874263" y="3198723"/>
            <a:chExt cx="4187752" cy="353623"/>
          </a:xfrm>
        </p:grpSpPr>
        <p:sp>
          <p:nvSpPr>
            <p:cNvPr id="90" name="Rectangle 59">
              <a:extLst>
                <a:ext uri="{FF2B5EF4-FFF2-40B4-BE49-F238E27FC236}">
                  <a16:creationId xmlns:a16="http://schemas.microsoft.com/office/drawing/2014/main" id="{8D2A77CA-E4C3-4049-953C-943936533534}"/>
                </a:ext>
              </a:extLst>
            </p:cNvPr>
            <p:cNvSpPr>
              <a:spLocks noChangeArrowheads="1"/>
            </p:cNvSpPr>
            <p:nvPr/>
          </p:nvSpPr>
          <p:spPr bwMode="auto">
            <a:xfrm>
              <a:off x="5874263" y="3205084"/>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98" name="TextBox 97">
              <a:extLst>
                <a:ext uri="{FF2B5EF4-FFF2-40B4-BE49-F238E27FC236}">
                  <a16:creationId xmlns:a16="http://schemas.microsoft.com/office/drawing/2014/main" id="{6F4BA484-036E-4A53-A71A-F4304D241DD5}"/>
                </a:ext>
              </a:extLst>
            </p:cNvPr>
            <p:cNvSpPr txBox="1"/>
            <p:nvPr/>
          </p:nvSpPr>
          <p:spPr>
            <a:xfrm>
              <a:off x="7379779" y="3198723"/>
              <a:ext cx="1176718" cy="35362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G-RISE</a:t>
              </a:r>
            </a:p>
          </p:txBody>
        </p:sp>
      </p:grpSp>
      <p:grpSp>
        <p:nvGrpSpPr>
          <p:cNvPr id="25" name="Group 24">
            <a:extLst>
              <a:ext uri="{FF2B5EF4-FFF2-40B4-BE49-F238E27FC236}">
                <a16:creationId xmlns:a16="http://schemas.microsoft.com/office/drawing/2014/main" id="{7406E32B-1858-463B-A519-D1C06C2F887D}"/>
              </a:ext>
            </a:extLst>
          </p:cNvPr>
          <p:cNvGrpSpPr/>
          <p:nvPr/>
        </p:nvGrpSpPr>
        <p:grpSpPr>
          <a:xfrm>
            <a:off x="4297789" y="3901024"/>
            <a:ext cx="571466" cy="349188"/>
            <a:chOff x="3773964" y="4642596"/>
            <a:chExt cx="748556" cy="342900"/>
          </a:xfrm>
        </p:grpSpPr>
        <p:sp>
          <p:nvSpPr>
            <p:cNvPr id="93" name="Rectangle 62">
              <a:extLst>
                <a:ext uri="{FF2B5EF4-FFF2-40B4-BE49-F238E27FC236}">
                  <a16:creationId xmlns:a16="http://schemas.microsoft.com/office/drawing/2014/main" id="{37A4072E-698A-4BDA-BB0F-B7DD62AE98E8}"/>
                </a:ext>
              </a:extLst>
            </p:cNvPr>
            <p:cNvSpPr>
              <a:spLocks noChangeArrowheads="1"/>
            </p:cNvSpPr>
            <p:nvPr/>
          </p:nvSpPr>
          <p:spPr bwMode="auto">
            <a:xfrm>
              <a:off x="3807347" y="4642596"/>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96E86AB5-B9F4-4D0D-8417-65657C2BBA3B}"/>
                </a:ext>
              </a:extLst>
            </p:cNvPr>
            <p:cNvSpPr txBox="1"/>
            <p:nvPr/>
          </p:nvSpPr>
          <p:spPr>
            <a:xfrm>
              <a:off x="3773964" y="4660158"/>
              <a:ext cx="748556"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PREP</a:t>
              </a:r>
            </a:p>
          </p:txBody>
        </p:sp>
      </p:grpSp>
      <p:grpSp>
        <p:nvGrpSpPr>
          <p:cNvPr id="27" name="Group 26">
            <a:extLst>
              <a:ext uri="{FF2B5EF4-FFF2-40B4-BE49-F238E27FC236}">
                <a16:creationId xmlns:a16="http://schemas.microsoft.com/office/drawing/2014/main" id="{2E8C1D26-E816-42D6-9405-B649B5230BAB}"/>
              </a:ext>
            </a:extLst>
          </p:cNvPr>
          <p:cNvGrpSpPr/>
          <p:nvPr/>
        </p:nvGrpSpPr>
        <p:grpSpPr>
          <a:xfrm>
            <a:off x="2155644" y="3529301"/>
            <a:ext cx="2140454" cy="349188"/>
            <a:chOff x="1019801" y="3913240"/>
            <a:chExt cx="2803754" cy="342900"/>
          </a:xfrm>
        </p:grpSpPr>
        <p:sp>
          <p:nvSpPr>
            <p:cNvPr id="94" name="Rectangle 64">
              <a:extLst>
                <a:ext uri="{FF2B5EF4-FFF2-40B4-BE49-F238E27FC236}">
                  <a16:creationId xmlns:a16="http://schemas.microsoft.com/office/drawing/2014/main" id="{116F036C-28DD-444D-8219-36C6CF9F5D80}"/>
                </a:ext>
              </a:extLst>
            </p:cNvPr>
            <p:cNvSpPr>
              <a:spLocks noChangeArrowheads="1"/>
            </p:cNvSpPr>
            <p:nvPr/>
          </p:nvSpPr>
          <p:spPr bwMode="auto">
            <a:xfrm>
              <a:off x="1019801" y="3913240"/>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542EF16D-DB45-4A77-962C-876B0BB85AEA}"/>
                </a:ext>
              </a:extLst>
            </p:cNvPr>
            <p:cNvSpPr txBox="1"/>
            <p:nvPr/>
          </p:nvSpPr>
          <p:spPr>
            <a:xfrm>
              <a:off x="1994346" y="3930802"/>
              <a:ext cx="854665"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MARC</a:t>
              </a:r>
            </a:p>
          </p:txBody>
        </p:sp>
      </p:grpSp>
      <p:grpSp>
        <p:nvGrpSpPr>
          <p:cNvPr id="22" name="Group 21">
            <a:extLst>
              <a:ext uri="{FF2B5EF4-FFF2-40B4-BE49-F238E27FC236}">
                <a16:creationId xmlns:a16="http://schemas.microsoft.com/office/drawing/2014/main" id="{D15D8D1C-88F9-4E82-9A38-57147CD6D547}"/>
              </a:ext>
            </a:extLst>
          </p:cNvPr>
          <p:cNvGrpSpPr/>
          <p:nvPr/>
        </p:nvGrpSpPr>
        <p:grpSpPr>
          <a:xfrm>
            <a:off x="2144830" y="2772581"/>
            <a:ext cx="2141763" cy="377993"/>
            <a:chOff x="1018944" y="3205084"/>
            <a:chExt cx="2805469" cy="371186"/>
          </a:xfrm>
        </p:grpSpPr>
        <p:sp>
          <p:nvSpPr>
            <p:cNvPr id="92" name="Rectangle 58">
              <a:extLst>
                <a:ext uri="{FF2B5EF4-FFF2-40B4-BE49-F238E27FC236}">
                  <a16:creationId xmlns:a16="http://schemas.microsoft.com/office/drawing/2014/main" id="{A7393F1F-BA2B-4FD4-893A-8A63DE653AB3}"/>
                </a:ext>
              </a:extLst>
            </p:cNvPr>
            <p:cNvSpPr>
              <a:spLocks noChangeArrowheads="1"/>
            </p:cNvSpPr>
            <p:nvPr/>
          </p:nvSpPr>
          <p:spPr bwMode="auto">
            <a:xfrm>
              <a:off x="1018944" y="3205084"/>
              <a:ext cx="2805469"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49776127-F39E-4104-B7C4-38D0B6C4A28B}"/>
                </a:ext>
              </a:extLst>
            </p:cNvPr>
            <p:cNvSpPr txBox="1"/>
            <p:nvPr/>
          </p:nvSpPr>
          <p:spPr>
            <a:xfrm>
              <a:off x="1825779" y="3222647"/>
              <a:ext cx="1239047" cy="35362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U-RISE</a:t>
              </a:r>
            </a:p>
          </p:txBody>
        </p:sp>
      </p:grpSp>
      <p:grpSp>
        <p:nvGrpSpPr>
          <p:cNvPr id="26" name="Group 25">
            <a:extLst>
              <a:ext uri="{FF2B5EF4-FFF2-40B4-BE49-F238E27FC236}">
                <a16:creationId xmlns:a16="http://schemas.microsoft.com/office/drawing/2014/main" id="{916B9C52-B289-4898-8F8C-2B7AC6FA290E}"/>
              </a:ext>
            </a:extLst>
          </p:cNvPr>
          <p:cNvGrpSpPr/>
          <p:nvPr/>
        </p:nvGrpSpPr>
        <p:grpSpPr>
          <a:xfrm>
            <a:off x="5878532" y="3143500"/>
            <a:ext cx="3177869" cy="349188"/>
            <a:chOff x="5899364" y="3913240"/>
            <a:chExt cx="4162651" cy="342900"/>
          </a:xfrm>
        </p:grpSpPr>
        <p:sp>
          <p:nvSpPr>
            <p:cNvPr id="95" name="Rectangle 65">
              <a:extLst>
                <a:ext uri="{FF2B5EF4-FFF2-40B4-BE49-F238E27FC236}">
                  <a16:creationId xmlns:a16="http://schemas.microsoft.com/office/drawing/2014/main" id="{0258651D-8BF3-4547-9E52-C5E39B0AFC9A}"/>
                </a:ext>
              </a:extLst>
            </p:cNvPr>
            <p:cNvSpPr>
              <a:spLocks noChangeArrowheads="1"/>
            </p:cNvSpPr>
            <p:nvPr/>
          </p:nvSpPr>
          <p:spPr bwMode="auto">
            <a:xfrm>
              <a:off x="5899364" y="3913240"/>
              <a:ext cx="4162651"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C8B71DC2-D62F-4490-B087-38B786363909}"/>
                </a:ext>
              </a:extLst>
            </p:cNvPr>
            <p:cNvSpPr txBox="1"/>
            <p:nvPr/>
          </p:nvSpPr>
          <p:spPr>
            <a:xfrm>
              <a:off x="7540807" y="3930802"/>
              <a:ext cx="854665"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IMSD</a:t>
              </a:r>
            </a:p>
          </p:txBody>
        </p:sp>
      </p:grpSp>
      <p:grpSp>
        <p:nvGrpSpPr>
          <p:cNvPr id="31" name="Group 30">
            <a:extLst>
              <a:ext uri="{FF2B5EF4-FFF2-40B4-BE49-F238E27FC236}">
                <a16:creationId xmlns:a16="http://schemas.microsoft.com/office/drawing/2014/main" id="{E017D875-4A0C-46DB-917E-74D7E26CA3C4}"/>
              </a:ext>
            </a:extLst>
          </p:cNvPr>
          <p:cNvGrpSpPr/>
          <p:nvPr/>
        </p:nvGrpSpPr>
        <p:grpSpPr>
          <a:xfrm>
            <a:off x="5891657" y="3914229"/>
            <a:ext cx="4785672" cy="349188"/>
            <a:chOff x="5874263" y="6161962"/>
            <a:chExt cx="6268691" cy="342900"/>
          </a:xfrm>
        </p:grpSpPr>
        <p:sp>
          <p:nvSpPr>
            <p:cNvPr id="113" name="Rectangle 59">
              <a:extLst>
                <a:ext uri="{FF2B5EF4-FFF2-40B4-BE49-F238E27FC236}">
                  <a16:creationId xmlns:a16="http://schemas.microsoft.com/office/drawing/2014/main" id="{D436E6A2-E9B5-4BDD-9161-659D4C8F9201}"/>
                </a:ext>
              </a:extLst>
            </p:cNvPr>
            <p:cNvSpPr>
              <a:spLocks noChangeArrowheads="1"/>
            </p:cNvSpPr>
            <p:nvPr/>
          </p:nvSpPr>
          <p:spPr bwMode="auto">
            <a:xfrm>
              <a:off x="5874263" y="6161962"/>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14" name="Rectangle 71">
              <a:extLst>
                <a:ext uri="{FF2B5EF4-FFF2-40B4-BE49-F238E27FC236}">
                  <a16:creationId xmlns:a16="http://schemas.microsoft.com/office/drawing/2014/main" id="{311DD144-1758-40C5-832F-798CBE66D944}"/>
                </a:ext>
              </a:extLst>
            </p:cNvPr>
            <p:cNvSpPr>
              <a:spLocks noChangeArrowheads="1"/>
            </p:cNvSpPr>
            <p:nvPr/>
          </p:nvSpPr>
          <p:spPr bwMode="auto">
            <a:xfrm>
              <a:off x="10071248" y="6161962"/>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E6EB4980-E07B-4FA7-8234-1DD060D6A56D}"/>
                </a:ext>
              </a:extLst>
            </p:cNvPr>
            <p:cNvSpPr txBox="1"/>
            <p:nvPr/>
          </p:nvSpPr>
          <p:spPr>
            <a:xfrm>
              <a:off x="9391720" y="6179524"/>
              <a:ext cx="909223"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T32 NRSA</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BBF776F2-B1D6-4BA1-94C5-0C25FF568EE7}"/>
              </a:ext>
            </a:extLst>
          </p:cNvPr>
          <p:cNvGrpSpPr/>
          <p:nvPr/>
        </p:nvGrpSpPr>
        <p:grpSpPr>
          <a:xfrm>
            <a:off x="6970140" y="3525459"/>
            <a:ext cx="3712374" cy="349188"/>
            <a:chOff x="7280162" y="5797889"/>
            <a:chExt cx="4862792" cy="342900"/>
          </a:xfrm>
        </p:grpSpPr>
        <p:sp>
          <p:nvSpPr>
            <p:cNvPr id="116" name="Rectangle 67">
              <a:extLst>
                <a:ext uri="{FF2B5EF4-FFF2-40B4-BE49-F238E27FC236}">
                  <a16:creationId xmlns:a16="http://schemas.microsoft.com/office/drawing/2014/main" id="{90CAFCF0-D6C6-40BD-9BD2-31DE6DFBD9DA}"/>
                </a:ext>
              </a:extLst>
            </p:cNvPr>
            <p:cNvSpPr>
              <a:spLocks noChangeArrowheads="1"/>
            </p:cNvSpPr>
            <p:nvPr/>
          </p:nvSpPr>
          <p:spPr bwMode="auto">
            <a:xfrm>
              <a:off x="7280162" y="5797889"/>
              <a:ext cx="2781853"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17" name="Rectangle 71">
              <a:extLst>
                <a:ext uri="{FF2B5EF4-FFF2-40B4-BE49-F238E27FC236}">
                  <a16:creationId xmlns:a16="http://schemas.microsoft.com/office/drawing/2014/main" id="{4D3F214C-6B46-454E-97CF-979530F72C0F}"/>
                </a:ext>
              </a:extLst>
            </p:cNvPr>
            <p:cNvSpPr>
              <a:spLocks noChangeArrowheads="1"/>
            </p:cNvSpPr>
            <p:nvPr/>
          </p:nvSpPr>
          <p:spPr bwMode="auto">
            <a:xfrm>
              <a:off x="10071248" y="5797889"/>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18" name="Rectangle 104">
              <a:extLst>
                <a:ext uri="{FF2B5EF4-FFF2-40B4-BE49-F238E27FC236}">
                  <a16:creationId xmlns:a16="http://schemas.microsoft.com/office/drawing/2014/main" id="{EC923E84-1906-4640-87FA-C86A60E72DC2}"/>
                </a:ext>
              </a:extLst>
            </p:cNvPr>
            <p:cNvSpPr>
              <a:spLocks noChangeArrowheads="1"/>
            </p:cNvSpPr>
            <p:nvPr/>
          </p:nvSpPr>
          <p:spPr bwMode="auto">
            <a:xfrm>
              <a:off x="9198650" y="5861617"/>
              <a:ext cx="13256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NRSA Fellowships</a:t>
              </a:r>
              <a:endParaRPr kumimoji="0" lang="en-US" alt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32" name="Group 31">
            <a:extLst>
              <a:ext uri="{FF2B5EF4-FFF2-40B4-BE49-F238E27FC236}">
                <a16:creationId xmlns:a16="http://schemas.microsoft.com/office/drawing/2014/main" id="{C3CDE285-3D1C-465E-867C-492917A27C8D}"/>
              </a:ext>
            </a:extLst>
          </p:cNvPr>
          <p:cNvGrpSpPr/>
          <p:nvPr/>
        </p:nvGrpSpPr>
        <p:grpSpPr>
          <a:xfrm>
            <a:off x="9080055" y="4712993"/>
            <a:ext cx="1581591" cy="336346"/>
            <a:chOff x="10071248" y="6526555"/>
            <a:chExt cx="2071706" cy="330289"/>
          </a:xfrm>
        </p:grpSpPr>
        <p:sp>
          <p:nvSpPr>
            <p:cNvPr id="119" name="Rectangle 71">
              <a:extLst>
                <a:ext uri="{FF2B5EF4-FFF2-40B4-BE49-F238E27FC236}">
                  <a16:creationId xmlns:a16="http://schemas.microsoft.com/office/drawing/2014/main" id="{6192CACD-7DC6-4426-A052-2D517F6D8660}"/>
                </a:ext>
              </a:extLst>
            </p:cNvPr>
            <p:cNvSpPr>
              <a:spLocks noChangeArrowheads="1"/>
            </p:cNvSpPr>
            <p:nvPr/>
          </p:nvSpPr>
          <p:spPr bwMode="auto">
            <a:xfrm>
              <a:off x="10071248" y="6526555"/>
              <a:ext cx="2071706" cy="330289"/>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20" name="TextBox 119">
              <a:extLst>
                <a:ext uri="{FF2B5EF4-FFF2-40B4-BE49-F238E27FC236}">
                  <a16:creationId xmlns:a16="http://schemas.microsoft.com/office/drawing/2014/main" id="{029EAC39-592A-4BB5-BC45-D882CF264C0A}"/>
                </a:ext>
              </a:extLst>
            </p:cNvPr>
            <p:cNvSpPr txBox="1"/>
            <p:nvPr/>
          </p:nvSpPr>
          <p:spPr>
            <a:xfrm>
              <a:off x="10522002" y="6537811"/>
              <a:ext cx="881075"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K Awards</a:t>
              </a:r>
            </a:p>
          </p:txBody>
        </p:sp>
      </p:grpSp>
      <p:grpSp>
        <p:nvGrpSpPr>
          <p:cNvPr id="15" name="Group 14">
            <a:extLst>
              <a:ext uri="{FF2B5EF4-FFF2-40B4-BE49-F238E27FC236}">
                <a16:creationId xmlns:a16="http://schemas.microsoft.com/office/drawing/2014/main" id="{49BBA505-6AD6-44DD-849D-F3AD4B2C49AE}"/>
              </a:ext>
            </a:extLst>
          </p:cNvPr>
          <p:cNvGrpSpPr/>
          <p:nvPr/>
        </p:nvGrpSpPr>
        <p:grpSpPr>
          <a:xfrm>
            <a:off x="1394094" y="618246"/>
            <a:ext cx="9279496" cy="532813"/>
            <a:chOff x="25074" y="1474799"/>
            <a:chExt cx="12155095" cy="327422"/>
          </a:xfrm>
        </p:grpSpPr>
        <p:sp>
          <p:nvSpPr>
            <p:cNvPr id="103" name="Rectangle 57">
              <a:extLst>
                <a:ext uri="{FF2B5EF4-FFF2-40B4-BE49-F238E27FC236}">
                  <a16:creationId xmlns:a16="http://schemas.microsoft.com/office/drawing/2014/main" id="{1F7F9415-7141-4293-9F7D-424323418F70}"/>
                </a:ext>
              </a:extLst>
            </p:cNvPr>
            <p:cNvSpPr>
              <a:spLocks noChangeArrowheads="1"/>
            </p:cNvSpPr>
            <p:nvPr/>
          </p:nvSpPr>
          <p:spPr bwMode="auto">
            <a:xfrm>
              <a:off x="10088470" y="1474799"/>
              <a:ext cx="2091699" cy="327422"/>
            </a:xfrm>
            <a:prstGeom prst="rect">
              <a:avLst/>
            </a:pr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04" name="Rectangle 53">
              <a:extLst>
                <a:ext uri="{FF2B5EF4-FFF2-40B4-BE49-F238E27FC236}">
                  <a16:creationId xmlns:a16="http://schemas.microsoft.com/office/drawing/2014/main" id="{4D2813AF-29F7-45E5-9774-6F930952ACE6}"/>
                </a:ext>
              </a:extLst>
            </p:cNvPr>
            <p:cNvSpPr>
              <a:spLocks noChangeArrowheads="1"/>
            </p:cNvSpPr>
            <p:nvPr/>
          </p:nvSpPr>
          <p:spPr bwMode="auto">
            <a:xfrm>
              <a:off x="1025956" y="1474799"/>
              <a:ext cx="2811272" cy="327422"/>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5" name="Rectangle 56">
              <a:extLst>
                <a:ext uri="{FF2B5EF4-FFF2-40B4-BE49-F238E27FC236}">
                  <a16:creationId xmlns:a16="http://schemas.microsoft.com/office/drawing/2014/main" id="{D592EB3C-E95F-4811-9716-E1276C7D6EE0}"/>
                </a:ext>
              </a:extLst>
            </p:cNvPr>
            <p:cNvSpPr>
              <a:spLocks noChangeArrowheads="1"/>
            </p:cNvSpPr>
            <p:nvPr/>
          </p:nvSpPr>
          <p:spPr bwMode="auto">
            <a:xfrm>
              <a:off x="5896340" y="1474799"/>
              <a:ext cx="4200790" cy="327422"/>
            </a:xfrm>
            <a:prstGeom prst="rect">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6" name="Rectangle 54">
              <a:extLst>
                <a:ext uri="{FF2B5EF4-FFF2-40B4-BE49-F238E27FC236}">
                  <a16:creationId xmlns:a16="http://schemas.microsoft.com/office/drawing/2014/main" id="{31078A56-0B29-438C-94EB-6A3593AC0570}"/>
                </a:ext>
              </a:extLst>
            </p:cNvPr>
            <p:cNvSpPr>
              <a:spLocks noChangeArrowheads="1"/>
            </p:cNvSpPr>
            <p:nvPr/>
          </p:nvSpPr>
          <p:spPr bwMode="auto">
            <a:xfrm>
              <a:off x="3807515" y="1474799"/>
              <a:ext cx="693473" cy="327422"/>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7" name="Rectangle 55">
              <a:extLst>
                <a:ext uri="{FF2B5EF4-FFF2-40B4-BE49-F238E27FC236}">
                  <a16:creationId xmlns:a16="http://schemas.microsoft.com/office/drawing/2014/main" id="{582A15C3-91C5-4196-ABF1-3E8E14A44896}"/>
                </a:ext>
              </a:extLst>
            </p:cNvPr>
            <p:cNvSpPr>
              <a:spLocks noChangeArrowheads="1"/>
            </p:cNvSpPr>
            <p:nvPr/>
          </p:nvSpPr>
          <p:spPr bwMode="auto">
            <a:xfrm>
              <a:off x="4489306" y="1474799"/>
              <a:ext cx="1408844" cy="327422"/>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7" name="Rectangle 55">
              <a:extLst>
                <a:ext uri="{FF2B5EF4-FFF2-40B4-BE49-F238E27FC236}">
                  <a16:creationId xmlns:a16="http://schemas.microsoft.com/office/drawing/2014/main" id="{0B2E357E-BBCB-4D31-BB48-7E7EA0CD3BC1}"/>
                </a:ext>
              </a:extLst>
            </p:cNvPr>
            <p:cNvSpPr>
              <a:spLocks noChangeArrowheads="1"/>
            </p:cNvSpPr>
            <p:nvPr/>
          </p:nvSpPr>
          <p:spPr bwMode="auto">
            <a:xfrm>
              <a:off x="25074" y="1474799"/>
              <a:ext cx="1000882" cy="327422"/>
            </a:xfrm>
            <a:prstGeom prst="rect">
              <a:avLst/>
            </a:prstGeom>
            <a:solidFill>
              <a:schemeClr val="accent6">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468CA719-2620-41DF-83D1-F44949DEB238}"/>
              </a:ext>
            </a:extLst>
          </p:cNvPr>
          <p:cNvGrpSpPr/>
          <p:nvPr/>
        </p:nvGrpSpPr>
        <p:grpSpPr>
          <a:xfrm>
            <a:off x="1394826" y="678944"/>
            <a:ext cx="9051078" cy="434123"/>
            <a:chOff x="99213" y="1451573"/>
            <a:chExt cx="11855895" cy="426306"/>
          </a:xfrm>
        </p:grpSpPr>
        <p:sp>
          <p:nvSpPr>
            <p:cNvPr id="108" name="Rectangle 73">
              <a:extLst>
                <a:ext uri="{FF2B5EF4-FFF2-40B4-BE49-F238E27FC236}">
                  <a16:creationId xmlns:a16="http://schemas.microsoft.com/office/drawing/2014/main" id="{A01242F8-8BA4-4A4B-AD24-751963CD4C52}"/>
                </a:ext>
              </a:extLst>
            </p:cNvPr>
            <p:cNvSpPr>
              <a:spLocks noChangeArrowheads="1"/>
            </p:cNvSpPr>
            <p:nvPr/>
          </p:nvSpPr>
          <p:spPr bwMode="auto">
            <a:xfrm>
              <a:off x="3785650" y="1454749"/>
              <a:ext cx="845961" cy="4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Post-</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bac</a:t>
              </a:r>
              <a:endParaRPr kumimoji="0" lang="en-US" alt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9" name="TextBox 108">
              <a:extLst>
                <a:ext uri="{FF2B5EF4-FFF2-40B4-BE49-F238E27FC236}">
                  <a16:creationId xmlns:a16="http://schemas.microsoft.com/office/drawing/2014/main" id="{AC4852C7-CF73-4D9B-9415-83ADB94E4B01}"/>
                </a:ext>
              </a:extLst>
            </p:cNvPr>
            <p:cNvSpPr txBox="1"/>
            <p:nvPr/>
          </p:nvSpPr>
          <p:spPr>
            <a:xfrm>
              <a:off x="1574047" y="1484622"/>
              <a:ext cx="1715097"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Undergraduate</a:t>
              </a:r>
            </a:p>
          </p:txBody>
        </p:sp>
        <p:sp>
          <p:nvSpPr>
            <p:cNvPr id="110" name="TextBox 109">
              <a:extLst>
                <a:ext uri="{FF2B5EF4-FFF2-40B4-BE49-F238E27FC236}">
                  <a16:creationId xmlns:a16="http://schemas.microsoft.com/office/drawing/2014/main" id="{FE2DEF99-7125-4322-9684-405CB174535D}"/>
                </a:ext>
              </a:extLst>
            </p:cNvPr>
            <p:cNvSpPr txBox="1"/>
            <p:nvPr/>
          </p:nvSpPr>
          <p:spPr>
            <a:xfrm>
              <a:off x="4467828" y="1484622"/>
              <a:ext cx="1585870"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Graduate MS</a:t>
              </a:r>
            </a:p>
          </p:txBody>
        </p:sp>
        <p:sp>
          <p:nvSpPr>
            <p:cNvPr id="111" name="TextBox 110">
              <a:extLst>
                <a:ext uri="{FF2B5EF4-FFF2-40B4-BE49-F238E27FC236}">
                  <a16:creationId xmlns:a16="http://schemas.microsoft.com/office/drawing/2014/main" id="{D5D24CD2-9094-428D-B072-3709663804D8}"/>
                </a:ext>
              </a:extLst>
            </p:cNvPr>
            <p:cNvSpPr txBox="1"/>
            <p:nvPr/>
          </p:nvSpPr>
          <p:spPr>
            <a:xfrm>
              <a:off x="7201133" y="1484622"/>
              <a:ext cx="1596762"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Graduate PhD</a:t>
              </a:r>
            </a:p>
          </p:txBody>
        </p:sp>
        <p:sp>
          <p:nvSpPr>
            <p:cNvPr id="112" name="TextBox 111">
              <a:extLst>
                <a:ext uri="{FF2B5EF4-FFF2-40B4-BE49-F238E27FC236}">
                  <a16:creationId xmlns:a16="http://schemas.microsoft.com/office/drawing/2014/main" id="{488A3A01-CAD8-4AEE-B44F-5922D55084AD}"/>
                </a:ext>
              </a:extLst>
            </p:cNvPr>
            <p:cNvSpPr txBox="1"/>
            <p:nvPr/>
          </p:nvSpPr>
          <p:spPr>
            <a:xfrm>
              <a:off x="10465628" y="1498875"/>
              <a:ext cx="1489480"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Postdoctoral</a:t>
              </a:r>
            </a:p>
          </p:txBody>
        </p:sp>
        <p:sp>
          <p:nvSpPr>
            <p:cNvPr id="128" name="Rectangle 73">
              <a:extLst>
                <a:ext uri="{FF2B5EF4-FFF2-40B4-BE49-F238E27FC236}">
                  <a16:creationId xmlns:a16="http://schemas.microsoft.com/office/drawing/2014/main" id="{887F3B89-3AFC-4925-A73B-42EC776C0FD4}"/>
                </a:ext>
              </a:extLst>
            </p:cNvPr>
            <p:cNvSpPr>
              <a:spLocks noChangeArrowheads="1"/>
            </p:cNvSpPr>
            <p:nvPr/>
          </p:nvSpPr>
          <p:spPr bwMode="auto">
            <a:xfrm>
              <a:off x="99213" y="1451573"/>
              <a:ext cx="967709" cy="36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Community College</a:t>
              </a:r>
              <a:endParaRPr kumimoji="0" lang="en-US" altLang="en-US" sz="1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64" name="Rectangle 62">
            <a:extLst>
              <a:ext uri="{FF2B5EF4-FFF2-40B4-BE49-F238E27FC236}">
                <a16:creationId xmlns:a16="http://schemas.microsoft.com/office/drawing/2014/main" id="{CCD45B05-F702-4D47-8EAD-4FC9EA12DF8C}"/>
              </a:ext>
            </a:extLst>
          </p:cNvPr>
          <p:cNvSpPr>
            <a:spLocks noChangeArrowheads="1"/>
          </p:cNvSpPr>
          <p:nvPr/>
        </p:nvSpPr>
        <p:spPr bwMode="auto">
          <a:xfrm>
            <a:off x="2164315" y="3146981"/>
            <a:ext cx="520496" cy="349188"/>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29" name="Rectangle 55">
            <a:extLst>
              <a:ext uri="{FF2B5EF4-FFF2-40B4-BE49-F238E27FC236}">
                <a16:creationId xmlns:a16="http://schemas.microsoft.com/office/drawing/2014/main" id="{8974E24A-8E8B-479C-BF85-D32DB4A045B5}"/>
              </a:ext>
            </a:extLst>
          </p:cNvPr>
          <p:cNvSpPr>
            <a:spLocks noChangeArrowheads="1"/>
          </p:cNvSpPr>
          <p:nvPr/>
        </p:nvSpPr>
        <p:spPr bwMode="auto">
          <a:xfrm>
            <a:off x="1390583" y="3154862"/>
            <a:ext cx="764098" cy="333426"/>
          </a:xfrm>
          <a:prstGeom prst="rect">
            <a:avLst/>
          </a:prstGeom>
          <a:solidFill>
            <a:schemeClr val="accent6">
              <a:lumMod val="75000"/>
            </a:schemeClr>
          </a:solidFill>
          <a:ln>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0" name="TextBox 129">
            <a:extLst>
              <a:ext uri="{FF2B5EF4-FFF2-40B4-BE49-F238E27FC236}">
                <a16:creationId xmlns:a16="http://schemas.microsoft.com/office/drawing/2014/main" id="{4242C2AF-6A1E-475A-904D-C276459DCCDA}"/>
              </a:ext>
            </a:extLst>
          </p:cNvPr>
          <p:cNvSpPr txBox="1"/>
          <p:nvPr/>
        </p:nvSpPr>
        <p:spPr>
          <a:xfrm>
            <a:off x="1342578" y="3098711"/>
            <a:ext cx="1413260" cy="5401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Bridges to the Baccalaureate</a:t>
            </a:r>
          </a:p>
        </p:txBody>
      </p:sp>
      <p:grpSp>
        <p:nvGrpSpPr>
          <p:cNvPr id="24" name="Group 23">
            <a:extLst>
              <a:ext uri="{FF2B5EF4-FFF2-40B4-BE49-F238E27FC236}">
                <a16:creationId xmlns:a16="http://schemas.microsoft.com/office/drawing/2014/main" id="{7EC60CCD-390D-43AA-9480-26474302DD56}"/>
              </a:ext>
            </a:extLst>
          </p:cNvPr>
          <p:cNvGrpSpPr/>
          <p:nvPr/>
        </p:nvGrpSpPr>
        <p:grpSpPr>
          <a:xfrm>
            <a:off x="4553032" y="2768021"/>
            <a:ext cx="2140454" cy="349187"/>
            <a:chOff x="4115408" y="4275256"/>
            <a:chExt cx="2803754" cy="342900"/>
          </a:xfrm>
        </p:grpSpPr>
        <p:sp>
          <p:nvSpPr>
            <p:cNvPr id="91" name="Rectangle 90">
              <a:extLst>
                <a:ext uri="{FF2B5EF4-FFF2-40B4-BE49-F238E27FC236}">
                  <a16:creationId xmlns:a16="http://schemas.microsoft.com/office/drawing/2014/main" id="{6CD30429-6033-4F55-B3FA-D082E10FDFF8}"/>
                </a:ext>
              </a:extLst>
            </p:cNvPr>
            <p:cNvSpPr/>
            <p:nvPr/>
          </p:nvSpPr>
          <p:spPr>
            <a:xfrm>
              <a:off x="4492949" y="4275256"/>
              <a:ext cx="1398547"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1" name="Rectangle 62">
              <a:extLst>
                <a:ext uri="{FF2B5EF4-FFF2-40B4-BE49-F238E27FC236}">
                  <a16:creationId xmlns:a16="http://schemas.microsoft.com/office/drawing/2014/main" id="{7D8E663B-1EFE-4381-BBF3-C6777C2E804F}"/>
                </a:ext>
              </a:extLst>
            </p:cNvPr>
            <p:cNvSpPr>
              <a:spLocks noChangeArrowheads="1"/>
            </p:cNvSpPr>
            <p:nvPr/>
          </p:nvSpPr>
          <p:spPr bwMode="auto">
            <a:xfrm>
              <a:off x="5875107" y="4275256"/>
              <a:ext cx="681791"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32" name="TextBox 131">
              <a:extLst>
                <a:ext uri="{FF2B5EF4-FFF2-40B4-BE49-F238E27FC236}">
                  <a16:creationId xmlns:a16="http://schemas.microsoft.com/office/drawing/2014/main" id="{582291B0-4467-4541-9446-F209FE016B93}"/>
                </a:ext>
              </a:extLst>
            </p:cNvPr>
            <p:cNvSpPr txBox="1"/>
            <p:nvPr/>
          </p:nvSpPr>
          <p:spPr>
            <a:xfrm>
              <a:off x="4115408" y="4296347"/>
              <a:ext cx="2803754" cy="27201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Bridges to the Doctorate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F062B93C-2554-4163-B568-D8A74FAABDAB}"/>
              </a:ext>
            </a:extLst>
          </p:cNvPr>
          <p:cNvGrpSpPr/>
          <p:nvPr/>
        </p:nvGrpSpPr>
        <p:grpSpPr>
          <a:xfrm>
            <a:off x="9080051" y="5094556"/>
            <a:ext cx="2234836" cy="349188"/>
            <a:chOff x="10071248" y="5316678"/>
            <a:chExt cx="2927385" cy="342900"/>
          </a:xfrm>
        </p:grpSpPr>
        <p:sp>
          <p:nvSpPr>
            <p:cNvPr id="145" name="Rectangle 71">
              <a:extLst>
                <a:ext uri="{FF2B5EF4-FFF2-40B4-BE49-F238E27FC236}">
                  <a16:creationId xmlns:a16="http://schemas.microsoft.com/office/drawing/2014/main" id="{3871A1A4-178C-4404-998C-58AC9A98ED5F}"/>
                </a:ext>
              </a:extLst>
            </p:cNvPr>
            <p:cNvSpPr>
              <a:spLocks noChangeArrowheads="1"/>
            </p:cNvSpPr>
            <p:nvPr/>
          </p:nvSpPr>
          <p:spPr bwMode="auto">
            <a:xfrm>
              <a:off x="10071248" y="5316678"/>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46" name="Rectangle 108">
              <a:extLst>
                <a:ext uri="{FF2B5EF4-FFF2-40B4-BE49-F238E27FC236}">
                  <a16:creationId xmlns:a16="http://schemas.microsoft.com/office/drawing/2014/main" id="{6558A70F-D80B-41C6-8860-7731FE51DCD2}"/>
                </a:ext>
              </a:extLst>
            </p:cNvPr>
            <p:cNvSpPr>
              <a:spLocks noChangeArrowheads="1"/>
            </p:cNvSpPr>
            <p:nvPr/>
          </p:nvSpPr>
          <p:spPr bwMode="auto">
            <a:xfrm>
              <a:off x="11032860" y="5370086"/>
              <a:ext cx="1965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MOSAIC – New!</a:t>
              </a:r>
              <a:endParaRPr kumimoji="0" lang="en-US" alt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6" name="Group 5">
            <a:extLst>
              <a:ext uri="{FF2B5EF4-FFF2-40B4-BE49-F238E27FC236}">
                <a16:creationId xmlns:a16="http://schemas.microsoft.com/office/drawing/2014/main" id="{B4CCE876-39F5-4141-B9D2-B9411D84062B}"/>
              </a:ext>
            </a:extLst>
          </p:cNvPr>
          <p:cNvGrpSpPr/>
          <p:nvPr/>
        </p:nvGrpSpPr>
        <p:grpSpPr>
          <a:xfrm>
            <a:off x="1398778" y="1255775"/>
            <a:ext cx="9248552" cy="349188"/>
            <a:chOff x="28392" y="1684094"/>
            <a:chExt cx="12114562" cy="342900"/>
          </a:xfrm>
        </p:grpSpPr>
        <p:grpSp>
          <p:nvGrpSpPr>
            <p:cNvPr id="19" name="Group 18">
              <a:extLst>
                <a:ext uri="{FF2B5EF4-FFF2-40B4-BE49-F238E27FC236}">
                  <a16:creationId xmlns:a16="http://schemas.microsoft.com/office/drawing/2014/main" id="{AF09EE4E-86A6-474C-9C6A-AEE08F16ABC6}"/>
                </a:ext>
              </a:extLst>
            </p:cNvPr>
            <p:cNvGrpSpPr/>
            <p:nvPr/>
          </p:nvGrpSpPr>
          <p:grpSpPr>
            <a:xfrm>
              <a:off x="1019801" y="1684094"/>
              <a:ext cx="11123153" cy="342900"/>
              <a:chOff x="1019801" y="2526164"/>
              <a:chExt cx="11123153" cy="342900"/>
            </a:xfrm>
          </p:grpSpPr>
          <p:sp>
            <p:nvSpPr>
              <p:cNvPr id="139" name="Rectangle 59">
                <a:extLst>
                  <a:ext uri="{FF2B5EF4-FFF2-40B4-BE49-F238E27FC236}">
                    <a16:creationId xmlns:a16="http://schemas.microsoft.com/office/drawing/2014/main" id="{32A2FA9C-62ED-42D4-8E95-7F9582D2FF3A}"/>
                  </a:ext>
                </a:extLst>
              </p:cNvPr>
              <p:cNvSpPr>
                <a:spLocks noChangeArrowheads="1"/>
              </p:cNvSpPr>
              <p:nvPr/>
            </p:nvSpPr>
            <p:spPr bwMode="auto">
              <a:xfrm>
                <a:off x="5874263" y="2526164"/>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963ECE2E-D219-42C2-A86C-A89F5B7B70D8}"/>
                  </a:ext>
                </a:extLst>
              </p:cNvPr>
              <p:cNvSpPr/>
              <p:nvPr/>
            </p:nvSpPr>
            <p:spPr>
              <a:xfrm>
                <a:off x="4488706" y="2526164"/>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1" name="Rectangle 62">
                <a:extLst>
                  <a:ext uri="{FF2B5EF4-FFF2-40B4-BE49-F238E27FC236}">
                    <a16:creationId xmlns:a16="http://schemas.microsoft.com/office/drawing/2014/main" id="{820C9642-4CB2-46DB-8F30-FC6EA6B83358}"/>
                  </a:ext>
                </a:extLst>
              </p:cNvPr>
              <p:cNvSpPr>
                <a:spLocks noChangeArrowheads="1"/>
              </p:cNvSpPr>
              <p:nvPr/>
            </p:nvSpPr>
            <p:spPr bwMode="auto">
              <a:xfrm>
                <a:off x="3807347" y="2526164"/>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42" name="Rectangle 64">
                <a:extLst>
                  <a:ext uri="{FF2B5EF4-FFF2-40B4-BE49-F238E27FC236}">
                    <a16:creationId xmlns:a16="http://schemas.microsoft.com/office/drawing/2014/main" id="{8549E87C-FDF2-4CF2-AA2F-3A322E44B9DD}"/>
                  </a:ext>
                </a:extLst>
              </p:cNvPr>
              <p:cNvSpPr>
                <a:spLocks noChangeArrowheads="1"/>
              </p:cNvSpPr>
              <p:nvPr/>
            </p:nvSpPr>
            <p:spPr bwMode="auto">
              <a:xfrm>
                <a:off x="1019801" y="2526164"/>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43" name="Rectangle 71">
                <a:extLst>
                  <a:ext uri="{FF2B5EF4-FFF2-40B4-BE49-F238E27FC236}">
                    <a16:creationId xmlns:a16="http://schemas.microsoft.com/office/drawing/2014/main" id="{B547DDB6-F84D-4DA4-BA96-40AB3D63380E}"/>
                  </a:ext>
                </a:extLst>
              </p:cNvPr>
              <p:cNvSpPr>
                <a:spLocks noChangeArrowheads="1"/>
              </p:cNvSpPr>
              <p:nvPr/>
            </p:nvSpPr>
            <p:spPr bwMode="auto">
              <a:xfrm>
                <a:off x="10071248" y="2526164"/>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44" name="TextBox 143">
                <a:extLst>
                  <a:ext uri="{FF2B5EF4-FFF2-40B4-BE49-F238E27FC236}">
                    <a16:creationId xmlns:a16="http://schemas.microsoft.com/office/drawing/2014/main" id="{56593D2A-52CD-4C4B-9A4A-A928C773305B}"/>
                  </a:ext>
                </a:extLst>
              </p:cNvPr>
              <p:cNvSpPr txBox="1"/>
              <p:nvPr/>
            </p:nvSpPr>
            <p:spPr>
              <a:xfrm>
                <a:off x="3864236" y="2542134"/>
                <a:ext cx="3961341"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Innovative Programs to Enhance Research Training</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5" name="Rectangle 64">
              <a:extLst>
                <a:ext uri="{FF2B5EF4-FFF2-40B4-BE49-F238E27FC236}">
                  <a16:creationId xmlns:a16="http://schemas.microsoft.com/office/drawing/2014/main" id="{368BEF25-5C7C-4852-B4C0-5714E8CB7688}"/>
                </a:ext>
              </a:extLst>
            </p:cNvPr>
            <p:cNvSpPr>
              <a:spLocks noChangeArrowheads="1"/>
            </p:cNvSpPr>
            <p:nvPr/>
          </p:nvSpPr>
          <p:spPr bwMode="auto">
            <a:xfrm>
              <a:off x="28392" y="1684094"/>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7D4E6436-0EB7-4D04-A27A-ADB9A70858CA}"/>
              </a:ext>
            </a:extLst>
          </p:cNvPr>
          <p:cNvGrpSpPr/>
          <p:nvPr/>
        </p:nvGrpSpPr>
        <p:grpSpPr>
          <a:xfrm>
            <a:off x="1398778" y="1636022"/>
            <a:ext cx="9248552" cy="349188"/>
            <a:chOff x="28392" y="2072416"/>
            <a:chExt cx="12114562" cy="342900"/>
          </a:xfrm>
        </p:grpSpPr>
        <p:grpSp>
          <p:nvGrpSpPr>
            <p:cNvPr id="35" name="Group 34">
              <a:extLst>
                <a:ext uri="{FF2B5EF4-FFF2-40B4-BE49-F238E27FC236}">
                  <a16:creationId xmlns:a16="http://schemas.microsoft.com/office/drawing/2014/main" id="{7320FCF0-089C-46BA-93AC-2F47ECA60E0C}"/>
                </a:ext>
              </a:extLst>
            </p:cNvPr>
            <p:cNvGrpSpPr/>
            <p:nvPr/>
          </p:nvGrpSpPr>
          <p:grpSpPr>
            <a:xfrm>
              <a:off x="1019801" y="2072416"/>
              <a:ext cx="11123153" cy="342900"/>
              <a:chOff x="1019801" y="2109782"/>
              <a:chExt cx="11123153" cy="342900"/>
            </a:xfrm>
          </p:grpSpPr>
          <p:grpSp>
            <p:nvGrpSpPr>
              <p:cNvPr id="18" name="Group 17">
                <a:extLst>
                  <a:ext uri="{FF2B5EF4-FFF2-40B4-BE49-F238E27FC236}">
                    <a16:creationId xmlns:a16="http://schemas.microsoft.com/office/drawing/2014/main" id="{A8C874FC-3CBD-4ED7-BB9E-6393B0CCD815}"/>
                  </a:ext>
                </a:extLst>
              </p:cNvPr>
              <p:cNvGrpSpPr/>
              <p:nvPr/>
            </p:nvGrpSpPr>
            <p:grpSpPr>
              <a:xfrm>
                <a:off x="1019801" y="2109782"/>
                <a:ext cx="11123153" cy="342900"/>
                <a:chOff x="1019801" y="2166116"/>
                <a:chExt cx="11123153" cy="342900"/>
              </a:xfrm>
            </p:grpSpPr>
            <p:sp>
              <p:nvSpPr>
                <p:cNvPr id="133" name="Rectangle 59">
                  <a:extLst>
                    <a:ext uri="{FF2B5EF4-FFF2-40B4-BE49-F238E27FC236}">
                      <a16:creationId xmlns:a16="http://schemas.microsoft.com/office/drawing/2014/main" id="{D46075C7-E5C4-4F2D-ACD5-53218EFA7CC6}"/>
                    </a:ext>
                  </a:extLst>
                </p:cNvPr>
                <p:cNvSpPr>
                  <a:spLocks noChangeArrowheads="1"/>
                </p:cNvSpPr>
                <p:nvPr/>
              </p:nvSpPr>
              <p:spPr bwMode="auto">
                <a:xfrm>
                  <a:off x="5874263" y="2166116"/>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34" name="Rectangle 133">
                  <a:extLst>
                    <a:ext uri="{FF2B5EF4-FFF2-40B4-BE49-F238E27FC236}">
                      <a16:creationId xmlns:a16="http://schemas.microsoft.com/office/drawing/2014/main" id="{29B2AC69-0F5D-4C7A-ADEA-32278BD4C7A3}"/>
                    </a:ext>
                  </a:extLst>
                </p:cNvPr>
                <p:cNvSpPr/>
                <p:nvPr/>
              </p:nvSpPr>
              <p:spPr>
                <a:xfrm>
                  <a:off x="4488706" y="2166116"/>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5" name="Rectangle 62">
                  <a:extLst>
                    <a:ext uri="{FF2B5EF4-FFF2-40B4-BE49-F238E27FC236}">
                      <a16:creationId xmlns:a16="http://schemas.microsoft.com/office/drawing/2014/main" id="{D4F99767-0DBF-428F-8BFD-827A32D065E0}"/>
                    </a:ext>
                  </a:extLst>
                </p:cNvPr>
                <p:cNvSpPr>
                  <a:spLocks noChangeArrowheads="1"/>
                </p:cNvSpPr>
                <p:nvPr/>
              </p:nvSpPr>
              <p:spPr bwMode="auto">
                <a:xfrm>
                  <a:off x="3807347" y="2166116"/>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36" name="Rectangle 64">
                  <a:extLst>
                    <a:ext uri="{FF2B5EF4-FFF2-40B4-BE49-F238E27FC236}">
                      <a16:creationId xmlns:a16="http://schemas.microsoft.com/office/drawing/2014/main" id="{92BC01D3-63EC-448A-A9EF-3A79868E9332}"/>
                    </a:ext>
                  </a:extLst>
                </p:cNvPr>
                <p:cNvSpPr>
                  <a:spLocks noChangeArrowheads="1"/>
                </p:cNvSpPr>
                <p:nvPr/>
              </p:nvSpPr>
              <p:spPr bwMode="auto">
                <a:xfrm>
                  <a:off x="1019801" y="2166116"/>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37" name="Rectangle 71">
                  <a:extLst>
                    <a:ext uri="{FF2B5EF4-FFF2-40B4-BE49-F238E27FC236}">
                      <a16:creationId xmlns:a16="http://schemas.microsoft.com/office/drawing/2014/main" id="{25766915-B3EC-4D42-9000-6B9DB03BFE8C}"/>
                    </a:ext>
                  </a:extLst>
                </p:cNvPr>
                <p:cNvSpPr>
                  <a:spLocks noChangeArrowheads="1"/>
                </p:cNvSpPr>
                <p:nvPr/>
              </p:nvSpPr>
              <p:spPr bwMode="auto">
                <a:xfrm>
                  <a:off x="10071248" y="2166116"/>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sp>
            <p:nvSpPr>
              <p:cNvPr id="138" name="TextBox 137">
                <a:extLst>
                  <a:ext uri="{FF2B5EF4-FFF2-40B4-BE49-F238E27FC236}">
                    <a16:creationId xmlns:a16="http://schemas.microsoft.com/office/drawing/2014/main" id="{4E2F155E-EA50-46F8-A3B4-A1FAF05EA4F1}"/>
                  </a:ext>
                </a:extLst>
              </p:cNvPr>
              <p:cNvSpPr txBox="1"/>
              <p:nvPr/>
            </p:nvSpPr>
            <p:spPr>
              <a:xfrm>
                <a:off x="3864236" y="2127344"/>
                <a:ext cx="303159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NIGMS Diversity Supplement Program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6" name="Rectangle 64">
              <a:extLst>
                <a:ext uri="{FF2B5EF4-FFF2-40B4-BE49-F238E27FC236}">
                  <a16:creationId xmlns:a16="http://schemas.microsoft.com/office/drawing/2014/main" id="{72E4EC13-FF55-4389-8087-5AE1324CFCB7}"/>
                </a:ext>
              </a:extLst>
            </p:cNvPr>
            <p:cNvSpPr>
              <a:spLocks noChangeArrowheads="1"/>
            </p:cNvSpPr>
            <p:nvPr/>
          </p:nvSpPr>
          <p:spPr bwMode="auto">
            <a:xfrm>
              <a:off x="28392" y="2072416"/>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BDA6D41B-A15D-4400-98FB-442CD623CE24}"/>
              </a:ext>
            </a:extLst>
          </p:cNvPr>
          <p:cNvGrpSpPr/>
          <p:nvPr/>
        </p:nvGrpSpPr>
        <p:grpSpPr>
          <a:xfrm>
            <a:off x="1398778" y="2016269"/>
            <a:ext cx="9248552" cy="349188"/>
            <a:chOff x="28392" y="2467325"/>
            <a:chExt cx="12114562" cy="342900"/>
          </a:xfrm>
        </p:grpSpPr>
        <p:grpSp>
          <p:nvGrpSpPr>
            <p:cNvPr id="17" name="Group 16">
              <a:extLst>
                <a:ext uri="{FF2B5EF4-FFF2-40B4-BE49-F238E27FC236}">
                  <a16:creationId xmlns:a16="http://schemas.microsoft.com/office/drawing/2014/main" id="{BAFB37E1-9D7E-4B9D-AA90-63B2B18B1952}"/>
                </a:ext>
              </a:extLst>
            </p:cNvPr>
            <p:cNvGrpSpPr/>
            <p:nvPr/>
          </p:nvGrpSpPr>
          <p:grpSpPr>
            <a:xfrm>
              <a:off x="1019801" y="2467325"/>
              <a:ext cx="11123153" cy="342900"/>
              <a:chOff x="1019801" y="1791137"/>
              <a:chExt cx="11123153" cy="342900"/>
            </a:xfrm>
          </p:grpSpPr>
          <p:sp>
            <p:nvSpPr>
              <p:cNvPr id="121" name="Rectangle 59">
                <a:extLst>
                  <a:ext uri="{FF2B5EF4-FFF2-40B4-BE49-F238E27FC236}">
                    <a16:creationId xmlns:a16="http://schemas.microsoft.com/office/drawing/2014/main" id="{90AA6E7C-CA7F-41F5-81A3-2B87EBA1D4FB}"/>
                  </a:ext>
                </a:extLst>
              </p:cNvPr>
              <p:cNvSpPr>
                <a:spLocks noChangeArrowheads="1"/>
              </p:cNvSpPr>
              <p:nvPr/>
            </p:nvSpPr>
            <p:spPr bwMode="auto">
              <a:xfrm>
                <a:off x="5874263" y="1791137"/>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85DD6CA3-89CF-4BF3-812B-57AF300DD776}"/>
                  </a:ext>
                </a:extLst>
              </p:cNvPr>
              <p:cNvSpPr/>
              <p:nvPr/>
            </p:nvSpPr>
            <p:spPr>
              <a:xfrm>
                <a:off x="4488706" y="1791137"/>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3" name="Rectangle 62">
                <a:extLst>
                  <a:ext uri="{FF2B5EF4-FFF2-40B4-BE49-F238E27FC236}">
                    <a16:creationId xmlns:a16="http://schemas.microsoft.com/office/drawing/2014/main" id="{A65F5FF6-A3A8-439D-A2AA-2C1F905DE4DF}"/>
                  </a:ext>
                </a:extLst>
              </p:cNvPr>
              <p:cNvSpPr>
                <a:spLocks noChangeArrowheads="1"/>
              </p:cNvSpPr>
              <p:nvPr/>
            </p:nvSpPr>
            <p:spPr bwMode="auto">
              <a:xfrm>
                <a:off x="3807347" y="1791137"/>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24" name="Rectangle 64">
                <a:extLst>
                  <a:ext uri="{FF2B5EF4-FFF2-40B4-BE49-F238E27FC236}">
                    <a16:creationId xmlns:a16="http://schemas.microsoft.com/office/drawing/2014/main" id="{0098E539-2200-4F7B-B5FA-E414B750C972}"/>
                  </a:ext>
                </a:extLst>
              </p:cNvPr>
              <p:cNvSpPr>
                <a:spLocks noChangeArrowheads="1"/>
              </p:cNvSpPr>
              <p:nvPr/>
            </p:nvSpPr>
            <p:spPr bwMode="auto">
              <a:xfrm>
                <a:off x="1019801" y="1791137"/>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25" name="Rectangle 71">
                <a:extLst>
                  <a:ext uri="{FF2B5EF4-FFF2-40B4-BE49-F238E27FC236}">
                    <a16:creationId xmlns:a16="http://schemas.microsoft.com/office/drawing/2014/main" id="{3A8C23A4-0D71-4CA1-A0A9-083F606B613B}"/>
                  </a:ext>
                </a:extLst>
              </p:cNvPr>
              <p:cNvSpPr>
                <a:spLocks noChangeArrowheads="1"/>
              </p:cNvSpPr>
              <p:nvPr/>
            </p:nvSpPr>
            <p:spPr bwMode="auto">
              <a:xfrm>
                <a:off x="10071248" y="1791137"/>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25FA8C84-9A6A-47D7-A25B-55D32DC2FFED}"/>
                  </a:ext>
                </a:extLst>
              </p:cNvPr>
              <p:cNvSpPr txBox="1"/>
              <p:nvPr/>
            </p:nvSpPr>
            <p:spPr>
              <a:xfrm>
                <a:off x="3848207" y="1825878"/>
                <a:ext cx="306365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National Research Mentoring Network</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7" name="Rectangle 64">
              <a:extLst>
                <a:ext uri="{FF2B5EF4-FFF2-40B4-BE49-F238E27FC236}">
                  <a16:creationId xmlns:a16="http://schemas.microsoft.com/office/drawing/2014/main" id="{18E143CD-DA02-4460-8401-E29D0C62D41E}"/>
                </a:ext>
              </a:extLst>
            </p:cNvPr>
            <p:cNvSpPr>
              <a:spLocks noChangeArrowheads="1"/>
            </p:cNvSpPr>
            <p:nvPr/>
          </p:nvSpPr>
          <p:spPr bwMode="auto">
            <a:xfrm>
              <a:off x="28392" y="2467325"/>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B647ABB8-5055-4833-B3AD-24E5AD571EE5}"/>
              </a:ext>
            </a:extLst>
          </p:cNvPr>
          <p:cNvGrpSpPr/>
          <p:nvPr/>
        </p:nvGrpSpPr>
        <p:grpSpPr>
          <a:xfrm>
            <a:off x="1392935" y="2396516"/>
            <a:ext cx="2902377" cy="349188"/>
            <a:chOff x="21767" y="2841208"/>
            <a:chExt cx="3801788" cy="342900"/>
          </a:xfrm>
        </p:grpSpPr>
        <p:grpSp>
          <p:nvGrpSpPr>
            <p:cNvPr id="20" name="Group 19">
              <a:extLst>
                <a:ext uri="{FF2B5EF4-FFF2-40B4-BE49-F238E27FC236}">
                  <a16:creationId xmlns:a16="http://schemas.microsoft.com/office/drawing/2014/main" id="{4BBF1A8A-B03E-4A93-A073-8F69A92C27BB}"/>
                </a:ext>
              </a:extLst>
            </p:cNvPr>
            <p:cNvGrpSpPr/>
            <p:nvPr/>
          </p:nvGrpSpPr>
          <p:grpSpPr>
            <a:xfrm>
              <a:off x="1019801" y="2841208"/>
              <a:ext cx="2803754" cy="342900"/>
              <a:chOff x="1019801" y="2850284"/>
              <a:chExt cx="2803754" cy="342900"/>
            </a:xfrm>
          </p:grpSpPr>
          <p:sp>
            <p:nvSpPr>
              <p:cNvPr id="67" name="Rectangle 64">
                <a:extLst>
                  <a:ext uri="{FF2B5EF4-FFF2-40B4-BE49-F238E27FC236}">
                    <a16:creationId xmlns:a16="http://schemas.microsoft.com/office/drawing/2014/main" id="{D9FAE049-1489-4404-86A2-882CA87EE6C7}"/>
                  </a:ext>
                </a:extLst>
              </p:cNvPr>
              <p:cNvSpPr>
                <a:spLocks noChangeArrowheads="1"/>
              </p:cNvSpPr>
              <p:nvPr/>
            </p:nvSpPr>
            <p:spPr bwMode="auto">
              <a:xfrm>
                <a:off x="1019801" y="2850284"/>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47" name="TextBox 146">
                <a:extLst>
                  <a:ext uri="{FF2B5EF4-FFF2-40B4-BE49-F238E27FC236}">
                    <a16:creationId xmlns:a16="http://schemas.microsoft.com/office/drawing/2014/main" id="{357C9C25-E388-4CF0-8D1D-365BA33AB7CF}"/>
                  </a:ext>
                </a:extLst>
              </p:cNvPr>
              <p:cNvSpPr txBox="1"/>
              <p:nvPr/>
            </p:nvSpPr>
            <p:spPr>
              <a:xfrm>
                <a:off x="2041287" y="2862908"/>
                <a:ext cx="889901" cy="31271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BUILD</a:t>
                </a:r>
              </a:p>
            </p:txBody>
          </p:sp>
        </p:grpSp>
        <p:sp>
          <p:nvSpPr>
            <p:cNvPr id="88" name="Rectangle 64">
              <a:extLst>
                <a:ext uri="{FF2B5EF4-FFF2-40B4-BE49-F238E27FC236}">
                  <a16:creationId xmlns:a16="http://schemas.microsoft.com/office/drawing/2014/main" id="{0FE5D5D7-4F8B-4E53-9E17-FB7CE9E59E51}"/>
                </a:ext>
              </a:extLst>
            </p:cNvPr>
            <p:cNvSpPr>
              <a:spLocks noChangeArrowheads="1"/>
            </p:cNvSpPr>
            <p:nvPr/>
          </p:nvSpPr>
          <p:spPr bwMode="auto">
            <a:xfrm>
              <a:off x="21767" y="2841208"/>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sp>
        <p:nvSpPr>
          <p:cNvPr id="148" name="Rectangle 147">
            <a:extLst>
              <a:ext uri="{FF2B5EF4-FFF2-40B4-BE49-F238E27FC236}">
                <a16:creationId xmlns:a16="http://schemas.microsoft.com/office/drawing/2014/main" id="{642A1F54-EC9C-8641-84F3-7611D666070D}"/>
              </a:ext>
            </a:extLst>
          </p:cNvPr>
          <p:cNvSpPr/>
          <p:nvPr/>
        </p:nvSpPr>
        <p:spPr>
          <a:xfrm>
            <a:off x="560452" y="3875365"/>
            <a:ext cx="872696" cy="342908"/>
          </a:xfrm>
          <a:prstGeom prst="rect">
            <a:avLst/>
          </a:prstGeom>
          <a:solidFill>
            <a:srgbClr val="DD86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27B89EB-83BE-8143-B672-568D703B6C50}"/>
              </a:ext>
            </a:extLst>
          </p:cNvPr>
          <p:cNvSpPr txBox="1"/>
          <p:nvPr/>
        </p:nvSpPr>
        <p:spPr>
          <a:xfrm>
            <a:off x="711197" y="3901901"/>
            <a:ext cx="6690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SEPA</a:t>
            </a:r>
          </a:p>
        </p:txBody>
      </p:sp>
      <p:grpSp>
        <p:nvGrpSpPr>
          <p:cNvPr id="149" name="Group 148">
            <a:extLst>
              <a:ext uri="{FF2B5EF4-FFF2-40B4-BE49-F238E27FC236}">
                <a16:creationId xmlns:a16="http://schemas.microsoft.com/office/drawing/2014/main" id="{B3653B3A-C1F1-3247-9F97-27CF92BD8B28}"/>
              </a:ext>
            </a:extLst>
          </p:cNvPr>
          <p:cNvGrpSpPr/>
          <p:nvPr/>
        </p:nvGrpSpPr>
        <p:grpSpPr>
          <a:xfrm>
            <a:off x="1410501" y="5514162"/>
            <a:ext cx="9248552" cy="376371"/>
            <a:chOff x="28392" y="1684094"/>
            <a:chExt cx="12114562" cy="369594"/>
          </a:xfrm>
        </p:grpSpPr>
        <p:grpSp>
          <p:nvGrpSpPr>
            <p:cNvPr id="150" name="Group 149">
              <a:extLst>
                <a:ext uri="{FF2B5EF4-FFF2-40B4-BE49-F238E27FC236}">
                  <a16:creationId xmlns:a16="http://schemas.microsoft.com/office/drawing/2014/main" id="{1927D3FA-7C05-7947-8B07-3C30838BF117}"/>
                </a:ext>
              </a:extLst>
            </p:cNvPr>
            <p:cNvGrpSpPr/>
            <p:nvPr/>
          </p:nvGrpSpPr>
          <p:grpSpPr>
            <a:xfrm>
              <a:off x="1019801" y="1684094"/>
              <a:ext cx="11123153" cy="369594"/>
              <a:chOff x="1019801" y="2526164"/>
              <a:chExt cx="11123153" cy="369594"/>
            </a:xfrm>
          </p:grpSpPr>
          <p:sp>
            <p:nvSpPr>
              <p:cNvPr id="152" name="Rectangle 59">
                <a:extLst>
                  <a:ext uri="{FF2B5EF4-FFF2-40B4-BE49-F238E27FC236}">
                    <a16:creationId xmlns:a16="http://schemas.microsoft.com/office/drawing/2014/main" id="{0B2608B9-5344-2844-88E4-5FD633DE51DF}"/>
                  </a:ext>
                </a:extLst>
              </p:cNvPr>
              <p:cNvSpPr>
                <a:spLocks noChangeArrowheads="1"/>
              </p:cNvSpPr>
              <p:nvPr/>
            </p:nvSpPr>
            <p:spPr bwMode="auto">
              <a:xfrm>
                <a:off x="5874263" y="2526164"/>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CC56B2E4-D274-8B4D-8FEE-10A814227D9F}"/>
                  </a:ext>
                </a:extLst>
              </p:cNvPr>
              <p:cNvSpPr/>
              <p:nvPr/>
            </p:nvSpPr>
            <p:spPr>
              <a:xfrm>
                <a:off x="4488706" y="2526164"/>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4" name="Rectangle 62">
                <a:extLst>
                  <a:ext uri="{FF2B5EF4-FFF2-40B4-BE49-F238E27FC236}">
                    <a16:creationId xmlns:a16="http://schemas.microsoft.com/office/drawing/2014/main" id="{E91151C5-953F-B94A-AEDC-A81B65FCF6D0}"/>
                  </a:ext>
                </a:extLst>
              </p:cNvPr>
              <p:cNvSpPr>
                <a:spLocks noChangeArrowheads="1"/>
              </p:cNvSpPr>
              <p:nvPr/>
            </p:nvSpPr>
            <p:spPr bwMode="auto">
              <a:xfrm>
                <a:off x="3807347" y="2526164"/>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55" name="Rectangle 64">
                <a:extLst>
                  <a:ext uri="{FF2B5EF4-FFF2-40B4-BE49-F238E27FC236}">
                    <a16:creationId xmlns:a16="http://schemas.microsoft.com/office/drawing/2014/main" id="{859DC0D3-F6A2-9A4F-8F2F-93AA223D7D51}"/>
                  </a:ext>
                </a:extLst>
              </p:cNvPr>
              <p:cNvSpPr>
                <a:spLocks noChangeArrowheads="1"/>
              </p:cNvSpPr>
              <p:nvPr/>
            </p:nvSpPr>
            <p:spPr bwMode="auto">
              <a:xfrm>
                <a:off x="1019801" y="2526164"/>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56" name="Rectangle 71">
                <a:extLst>
                  <a:ext uri="{FF2B5EF4-FFF2-40B4-BE49-F238E27FC236}">
                    <a16:creationId xmlns:a16="http://schemas.microsoft.com/office/drawing/2014/main" id="{E3E0EAC5-FA6E-C640-9F19-62B5D2D42565}"/>
                  </a:ext>
                </a:extLst>
              </p:cNvPr>
              <p:cNvSpPr>
                <a:spLocks noChangeArrowheads="1"/>
              </p:cNvSpPr>
              <p:nvPr/>
            </p:nvSpPr>
            <p:spPr bwMode="auto">
              <a:xfrm>
                <a:off x="10071248" y="2526164"/>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57" name="TextBox 156">
                <a:extLst>
                  <a:ext uri="{FF2B5EF4-FFF2-40B4-BE49-F238E27FC236}">
                    <a16:creationId xmlns:a16="http://schemas.microsoft.com/office/drawing/2014/main" id="{F61857EA-ED88-AD46-894A-045B41BF9497}"/>
                  </a:ext>
                </a:extLst>
              </p:cNvPr>
              <p:cNvSpPr txBox="1"/>
              <p:nvPr/>
            </p:nvSpPr>
            <p:spPr>
              <a:xfrm>
                <a:off x="3864236" y="2542135"/>
                <a:ext cx="4481437" cy="35362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prstClr val="white"/>
                    </a:solidFill>
                    <a:effectLst/>
                    <a:uLnTx/>
                    <a:uFillTx/>
                    <a:latin typeface="Calibri"/>
                    <a:ea typeface="+mn-ea"/>
                    <a:cs typeface="+mn-cs"/>
                  </a:rPr>
                  <a:t>IDeA</a:t>
                </a:r>
                <a:r>
                  <a:rPr kumimoji="0" lang="en-US" sz="1400" b="1" i="0" u="none" strike="noStrike" kern="0" cap="none" spc="0" normalizeH="0" baseline="0" noProof="0" dirty="0">
                    <a:ln>
                      <a:noFill/>
                    </a:ln>
                    <a:solidFill>
                      <a:prstClr val="white"/>
                    </a:solidFill>
                    <a:effectLst/>
                    <a:uLnTx/>
                    <a:uFillTx/>
                    <a:latin typeface="Calibri"/>
                    <a:ea typeface="+mn-ea"/>
                    <a:cs typeface="+mn-cs"/>
                  </a:rPr>
                  <a:t> Networks of Biomedical Research Excellence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51" name="Rectangle 64">
              <a:extLst>
                <a:ext uri="{FF2B5EF4-FFF2-40B4-BE49-F238E27FC236}">
                  <a16:creationId xmlns:a16="http://schemas.microsoft.com/office/drawing/2014/main" id="{E0B9A794-71EA-F343-8E3B-0C95EE5BB63A}"/>
                </a:ext>
              </a:extLst>
            </p:cNvPr>
            <p:cNvSpPr>
              <a:spLocks noChangeArrowheads="1"/>
            </p:cNvSpPr>
            <p:nvPr/>
          </p:nvSpPr>
          <p:spPr bwMode="auto">
            <a:xfrm>
              <a:off x="28392" y="1684094"/>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sp>
        <p:nvSpPr>
          <p:cNvPr id="16" name="Rectangle 15">
            <a:extLst>
              <a:ext uri="{FF2B5EF4-FFF2-40B4-BE49-F238E27FC236}">
                <a16:creationId xmlns:a16="http://schemas.microsoft.com/office/drawing/2014/main" id="{61632C82-27DB-BD4C-A95B-69D6618B9F0C}"/>
              </a:ext>
            </a:extLst>
          </p:cNvPr>
          <p:cNvSpPr/>
          <p:nvPr/>
        </p:nvSpPr>
        <p:spPr>
          <a:xfrm>
            <a:off x="10657490" y="620110"/>
            <a:ext cx="1282261" cy="533024"/>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DB21A6E8-54BE-A841-9C4B-A3EC86D95FAD}"/>
              </a:ext>
            </a:extLst>
          </p:cNvPr>
          <p:cNvSpPr txBox="1"/>
          <p:nvPr/>
        </p:nvSpPr>
        <p:spPr>
          <a:xfrm>
            <a:off x="10951277" y="714203"/>
            <a:ext cx="7135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Faculty</a:t>
            </a:r>
          </a:p>
        </p:txBody>
      </p:sp>
      <p:grpSp>
        <p:nvGrpSpPr>
          <p:cNvPr id="158" name="Group 157">
            <a:extLst>
              <a:ext uri="{FF2B5EF4-FFF2-40B4-BE49-F238E27FC236}">
                <a16:creationId xmlns:a16="http://schemas.microsoft.com/office/drawing/2014/main" id="{E4D7B60E-D211-8B4F-A490-8227DCCC27B8}"/>
              </a:ext>
            </a:extLst>
          </p:cNvPr>
          <p:cNvGrpSpPr/>
          <p:nvPr/>
        </p:nvGrpSpPr>
        <p:grpSpPr>
          <a:xfrm>
            <a:off x="10710041" y="2779659"/>
            <a:ext cx="1240220" cy="349188"/>
            <a:chOff x="5874263" y="3205084"/>
            <a:chExt cx="4187752" cy="342900"/>
          </a:xfrm>
          <a:solidFill>
            <a:schemeClr val="accent6">
              <a:lumMod val="60000"/>
              <a:lumOff val="40000"/>
            </a:schemeClr>
          </a:solidFill>
        </p:grpSpPr>
        <p:sp>
          <p:nvSpPr>
            <p:cNvPr id="159" name="Rectangle 59">
              <a:extLst>
                <a:ext uri="{FF2B5EF4-FFF2-40B4-BE49-F238E27FC236}">
                  <a16:creationId xmlns:a16="http://schemas.microsoft.com/office/drawing/2014/main" id="{F34F67EF-5D89-0B4E-BF14-061F4D3F6C33}"/>
                </a:ext>
              </a:extLst>
            </p:cNvPr>
            <p:cNvSpPr>
              <a:spLocks noChangeArrowheads="1"/>
            </p:cNvSpPr>
            <p:nvPr/>
          </p:nvSpPr>
          <p:spPr bwMode="auto">
            <a:xfrm>
              <a:off x="5874263" y="3205084"/>
              <a:ext cx="4187752" cy="342900"/>
            </a:xfrm>
            <a:prstGeom prst="rect">
              <a:avLst/>
            </a:prstGeom>
            <a:grp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60" name="TextBox 159">
              <a:extLst>
                <a:ext uri="{FF2B5EF4-FFF2-40B4-BE49-F238E27FC236}">
                  <a16:creationId xmlns:a16="http://schemas.microsoft.com/office/drawing/2014/main" id="{A7D03D41-733A-EE44-874D-3584BCB35F07}"/>
                </a:ext>
              </a:extLst>
            </p:cNvPr>
            <p:cNvSpPr txBox="1"/>
            <p:nvPr/>
          </p:nvSpPr>
          <p:spPr>
            <a:xfrm>
              <a:off x="5909751" y="3229686"/>
              <a:ext cx="4045802" cy="30223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SCORE/SURE</a:t>
              </a:r>
            </a:p>
          </p:txBody>
        </p:sp>
      </p:grpSp>
      <p:grpSp>
        <p:nvGrpSpPr>
          <p:cNvPr id="164" name="Group 163">
            <a:extLst>
              <a:ext uri="{FF2B5EF4-FFF2-40B4-BE49-F238E27FC236}">
                <a16:creationId xmlns:a16="http://schemas.microsoft.com/office/drawing/2014/main" id="{504E90EB-133D-1A44-BA2D-FCC14E029008}"/>
              </a:ext>
            </a:extLst>
          </p:cNvPr>
          <p:cNvGrpSpPr/>
          <p:nvPr/>
        </p:nvGrpSpPr>
        <p:grpSpPr>
          <a:xfrm>
            <a:off x="1405246" y="5950344"/>
            <a:ext cx="9248552" cy="349188"/>
            <a:chOff x="28392" y="1684094"/>
            <a:chExt cx="12114562" cy="342900"/>
          </a:xfrm>
        </p:grpSpPr>
        <p:grpSp>
          <p:nvGrpSpPr>
            <p:cNvPr id="165" name="Group 164">
              <a:extLst>
                <a:ext uri="{FF2B5EF4-FFF2-40B4-BE49-F238E27FC236}">
                  <a16:creationId xmlns:a16="http://schemas.microsoft.com/office/drawing/2014/main" id="{B7893255-2440-6942-BCCE-6552A6F89B7D}"/>
                </a:ext>
              </a:extLst>
            </p:cNvPr>
            <p:cNvGrpSpPr/>
            <p:nvPr/>
          </p:nvGrpSpPr>
          <p:grpSpPr>
            <a:xfrm>
              <a:off x="1019801" y="1684094"/>
              <a:ext cx="11123153" cy="342900"/>
              <a:chOff x="1019801" y="2526164"/>
              <a:chExt cx="11123153" cy="342900"/>
            </a:xfrm>
          </p:grpSpPr>
          <p:sp>
            <p:nvSpPr>
              <p:cNvPr id="167" name="Rectangle 59">
                <a:extLst>
                  <a:ext uri="{FF2B5EF4-FFF2-40B4-BE49-F238E27FC236}">
                    <a16:creationId xmlns:a16="http://schemas.microsoft.com/office/drawing/2014/main" id="{DFF0C179-0550-C147-A361-EE7A5CA16670}"/>
                  </a:ext>
                </a:extLst>
              </p:cNvPr>
              <p:cNvSpPr>
                <a:spLocks noChangeArrowheads="1"/>
              </p:cNvSpPr>
              <p:nvPr/>
            </p:nvSpPr>
            <p:spPr bwMode="auto">
              <a:xfrm>
                <a:off x="5874263" y="2526164"/>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68" name="Rectangle 167">
                <a:extLst>
                  <a:ext uri="{FF2B5EF4-FFF2-40B4-BE49-F238E27FC236}">
                    <a16:creationId xmlns:a16="http://schemas.microsoft.com/office/drawing/2014/main" id="{BEEFF8DE-9180-6B4F-8D31-2EB51C0E27E6}"/>
                  </a:ext>
                </a:extLst>
              </p:cNvPr>
              <p:cNvSpPr/>
              <p:nvPr/>
            </p:nvSpPr>
            <p:spPr>
              <a:xfrm>
                <a:off x="4488706" y="2526164"/>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9" name="Rectangle 62">
                <a:extLst>
                  <a:ext uri="{FF2B5EF4-FFF2-40B4-BE49-F238E27FC236}">
                    <a16:creationId xmlns:a16="http://schemas.microsoft.com/office/drawing/2014/main" id="{1A4A6934-8A46-914E-9728-A6ED33B29062}"/>
                  </a:ext>
                </a:extLst>
              </p:cNvPr>
              <p:cNvSpPr>
                <a:spLocks noChangeArrowheads="1"/>
              </p:cNvSpPr>
              <p:nvPr/>
            </p:nvSpPr>
            <p:spPr bwMode="auto">
              <a:xfrm>
                <a:off x="3807347" y="2526164"/>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0" name="Rectangle 64">
                <a:extLst>
                  <a:ext uri="{FF2B5EF4-FFF2-40B4-BE49-F238E27FC236}">
                    <a16:creationId xmlns:a16="http://schemas.microsoft.com/office/drawing/2014/main" id="{C3B0FD2C-30CD-A54F-A221-56F226FE10E3}"/>
                  </a:ext>
                </a:extLst>
              </p:cNvPr>
              <p:cNvSpPr>
                <a:spLocks noChangeArrowheads="1"/>
              </p:cNvSpPr>
              <p:nvPr/>
            </p:nvSpPr>
            <p:spPr bwMode="auto">
              <a:xfrm>
                <a:off x="1019801" y="2526164"/>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1" name="Rectangle 71">
                <a:extLst>
                  <a:ext uri="{FF2B5EF4-FFF2-40B4-BE49-F238E27FC236}">
                    <a16:creationId xmlns:a16="http://schemas.microsoft.com/office/drawing/2014/main" id="{B5BD274D-AC8A-C94C-B82B-FB6811A3CA0A}"/>
                  </a:ext>
                </a:extLst>
              </p:cNvPr>
              <p:cNvSpPr>
                <a:spLocks noChangeArrowheads="1"/>
              </p:cNvSpPr>
              <p:nvPr/>
            </p:nvSpPr>
            <p:spPr bwMode="auto">
              <a:xfrm>
                <a:off x="10071248" y="2526164"/>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2" name="TextBox 171">
                <a:extLst>
                  <a:ext uri="{FF2B5EF4-FFF2-40B4-BE49-F238E27FC236}">
                    <a16:creationId xmlns:a16="http://schemas.microsoft.com/office/drawing/2014/main" id="{2F5DB45D-585A-FF44-9F0C-C13D98F2951F}"/>
                  </a:ext>
                </a:extLst>
              </p:cNvPr>
              <p:cNvSpPr txBox="1"/>
              <p:nvPr/>
            </p:nvSpPr>
            <p:spPr>
              <a:xfrm>
                <a:off x="3864236" y="2542135"/>
                <a:ext cx="4642975" cy="30223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Native American Research Centers for Health</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66" name="Rectangle 64">
              <a:extLst>
                <a:ext uri="{FF2B5EF4-FFF2-40B4-BE49-F238E27FC236}">
                  <a16:creationId xmlns:a16="http://schemas.microsoft.com/office/drawing/2014/main" id="{0886A2A5-4ACA-0048-9465-EB83FC298F44}"/>
                </a:ext>
              </a:extLst>
            </p:cNvPr>
            <p:cNvSpPr>
              <a:spLocks noChangeArrowheads="1"/>
            </p:cNvSpPr>
            <p:nvPr/>
          </p:nvSpPr>
          <p:spPr bwMode="auto">
            <a:xfrm>
              <a:off x="28392" y="1684094"/>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cxnSp>
        <p:nvCxnSpPr>
          <p:cNvPr id="12" name="Straight Arrow Connector 11">
            <a:extLst>
              <a:ext uri="{FF2B5EF4-FFF2-40B4-BE49-F238E27FC236}">
                <a16:creationId xmlns:a16="http://schemas.microsoft.com/office/drawing/2014/main" id="{0883B6C3-C824-0E2D-816B-15B579204324}"/>
              </a:ext>
            </a:extLst>
          </p:cNvPr>
          <p:cNvCxnSpPr>
            <a:cxnSpLocks/>
          </p:cNvCxnSpPr>
          <p:nvPr/>
        </p:nvCxnSpPr>
        <p:spPr>
          <a:xfrm>
            <a:off x="8217243" y="5247797"/>
            <a:ext cx="768504"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1" name="Rectangle 160">
            <a:extLst>
              <a:ext uri="{FF2B5EF4-FFF2-40B4-BE49-F238E27FC236}">
                <a16:creationId xmlns:a16="http://schemas.microsoft.com/office/drawing/2014/main" id="{99C6BBAE-79D9-0D47-29B8-C6E75E21B224}"/>
              </a:ext>
            </a:extLst>
          </p:cNvPr>
          <p:cNvSpPr/>
          <p:nvPr/>
        </p:nvSpPr>
        <p:spPr>
          <a:xfrm>
            <a:off x="526476" y="617838"/>
            <a:ext cx="872696" cy="531340"/>
          </a:xfrm>
          <a:prstGeom prst="rect">
            <a:avLst/>
          </a:prstGeom>
          <a:solidFill>
            <a:srgbClr val="DD8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TextBox 162">
            <a:extLst>
              <a:ext uri="{FF2B5EF4-FFF2-40B4-BE49-F238E27FC236}">
                <a16:creationId xmlns:a16="http://schemas.microsoft.com/office/drawing/2014/main" id="{23A1CA9C-B88E-CAB9-A08F-D81509BC6CDB}"/>
              </a:ext>
            </a:extLst>
          </p:cNvPr>
          <p:cNvSpPr txBox="1"/>
          <p:nvPr/>
        </p:nvSpPr>
        <p:spPr>
          <a:xfrm>
            <a:off x="561047" y="725436"/>
            <a:ext cx="8420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preK-12</a:t>
            </a:r>
          </a:p>
        </p:txBody>
      </p:sp>
    </p:spTree>
    <p:extLst>
      <p:ext uri="{BB962C8B-B14F-4D97-AF65-F5344CB8AC3E}">
        <p14:creationId xmlns:p14="http://schemas.microsoft.com/office/powerpoint/2010/main" val="22350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31C8D1-FDC2-9F42-91FE-9022B12B66CB}"/>
              </a:ext>
            </a:extLst>
          </p:cNvPr>
          <p:cNvSpPr>
            <a:spLocks noGrp="1"/>
          </p:cNvSpPr>
          <p:nvPr>
            <p:ph type="sldNum" sz="quarter" idx="11"/>
          </p:nvPr>
        </p:nvSpPr>
        <p:spPr/>
        <p:txBody>
          <a:bodyPr/>
          <a:lstStyle/>
          <a:p>
            <a:fld id="{0E672CBA-1F15-4F34-9466-2A2663F0CC35}" type="slidenum">
              <a:rPr lang="en-US" smtClean="0"/>
              <a:pPr/>
              <a:t>2</a:t>
            </a:fld>
            <a:endParaRPr lang="en-US" dirty="0"/>
          </a:p>
        </p:txBody>
      </p:sp>
      <p:cxnSp>
        <p:nvCxnSpPr>
          <p:cNvPr id="4" name="Straight Connector 3">
            <a:extLst>
              <a:ext uri="{FF2B5EF4-FFF2-40B4-BE49-F238E27FC236}">
                <a16:creationId xmlns:a16="http://schemas.microsoft.com/office/drawing/2014/main" id="{AE5D57E0-DE95-D844-AD3E-FD48857B26AC}"/>
              </a:ext>
            </a:extLst>
          </p:cNvPr>
          <p:cNvCxnSpPr/>
          <p:nvPr/>
        </p:nvCxnSpPr>
        <p:spPr>
          <a:xfrm>
            <a:off x="669564" y="859414"/>
            <a:ext cx="1085502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9" name="Content Placeholder 5">
            <a:extLst>
              <a:ext uri="{FF2B5EF4-FFF2-40B4-BE49-F238E27FC236}">
                <a16:creationId xmlns:a16="http://schemas.microsoft.com/office/drawing/2014/main" id="{C3FD6064-C19F-6241-C8BC-7F7EC804C6C5}"/>
              </a:ext>
            </a:extLst>
          </p:cNvPr>
          <p:cNvPicPr>
            <a:picLocks noGrp="1" noChangeAspect="1"/>
          </p:cNvPicPr>
          <p:nvPr>
            <p:ph sz="quarter" idx="12"/>
          </p:nvPr>
        </p:nvPicPr>
        <p:blipFill>
          <a:blip r:embed="rId2"/>
          <a:stretch>
            <a:fillRect/>
          </a:stretch>
        </p:blipFill>
        <p:spPr>
          <a:xfrm>
            <a:off x="1752600" y="1160463"/>
            <a:ext cx="3175000" cy="4457700"/>
          </a:xfrm>
        </p:spPr>
      </p:pic>
      <p:sp>
        <p:nvSpPr>
          <p:cNvPr id="10" name="TextBox 9">
            <a:extLst>
              <a:ext uri="{FF2B5EF4-FFF2-40B4-BE49-F238E27FC236}">
                <a16:creationId xmlns:a16="http://schemas.microsoft.com/office/drawing/2014/main" id="{DAD0AB35-899D-A730-E087-F1C594759EE3}"/>
              </a:ext>
            </a:extLst>
          </p:cNvPr>
          <p:cNvSpPr txBox="1"/>
          <p:nvPr/>
        </p:nvSpPr>
        <p:spPr>
          <a:xfrm>
            <a:off x="5562600" y="1689100"/>
            <a:ext cx="5968999" cy="3016210"/>
          </a:xfrm>
          <a:prstGeom prst="rect">
            <a:avLst/>
          </a:prstGeom>
          <a:noFill/>
        </p:spPr>
        <p:txBody>
          <a:bodyPr wrap="square" rtlCol="0">
            <a:spAutoFit/>
          </a:bodyPr>
          <a:lstStyle/>
          <a:p>
            <a:r>
              <a:rPr lang="en-US" sz="2400" dirty="0"/>
              <a:t>"He was a gifted and charismatic mentor who taught through example that the quest for scientific knowledge and truth need not exclude respect for and appreciation of art, history, other cultures, and particularly fellow human beings.”</a:t>
            </a:r>
          </a:p>
          <a:p>
            <a:endParaRPr lang="en-US" sz="2400" dirty="0"/>
          </a:p>
          <a:p>
            <a:r>
              <a:rPr lang="en-US" dirty="0"/>
              <a:t>	</a:t>
            </a:r>
            <a:r>
              <a:rPr lang="en-US" sz="2200" dirty="0"/>
              <a:t>-Edward Carlson, </a:t>
            </a:r>
            <a:r>
              <a:rPr lang="en-US" sz="2200" i="1" dirty="0"/>
              <a:t>The Anatomical Record</a:t>
            </a:r>
            <a:r>
              <a:rPr lang="en-US" sz="2200" dirty="0"/>
              <a:t>, 1999</a:t>
            </a:r>
          </a:p>
        </p:txBody>
      </p:sp>
      <p:sp>
        <p:nvSpPr>
          <p:cNvPr id="12" name="Title 2">
            <a:extLst>
              <a:ext uri="{FF2B5EF4-FFF2-40B4-BE49-F238E27FC236}">
                <a16:creationId xmlns:a16="http://schemas.microsoft.com/office/drawing/2014/main" id="{3D8E700B-751C-1A69-3ACB-37B11D6EE69B}"/>
              </a:ext>
            </a:extLst>
          </p:cNvPr>
          <p:cNvSpPr>
            <a:spLocks noGrp="1"/>
          </p:cNvSpPr>
          <p:nvPr>
            <p:ph type="title"/>
          </p:nvPr>
        </p:nvSpPr>
        <p:spPr>
          <a:xfrm>
            <a:off x="609600" y="274639"/>
            <a:ext cx="11074400" cy="642867"/>
          </a:xfrm>
        </p:spPr>
        <p:txBody>
          <a:bodyPr/>
          <a:lstStyle/>
          <a:p>
            <a:r>
              <a:rPr lang="en-US" dirty="0"/>
              <a:t>Frank N. Low (1911-1998)</a:t>
            </a:r>
          </a:p>
        </p:txBody>
      </p:sp>
      <p:sp>
        <p:nvSpPr>
          <p:cNvPr id="13" name="Footer Placeholder 4">
            <a:extLst>
              <a:ext uri="{FF2B5EF4-FFF2-40B4-BE49-F238E27FC236}">
                <a16:creationId xmlns:a16="http://schemas.microsoft.com/office/drawing/2014/main" id="{9A88B65B-2FE4-663A-4D83-1E8A7C278D0E}"/>
              </a:ext>
            </a:extLst>
          </p:cNvPr>
          <p:cNvSpPr>
            <a:spLocks noGrp="1"/>
          </p:cNvSpPr>
          <p:nvPr>
            <p:ph type="ftr" sz="quarter" idx="3"/>
          </p:nvPr>
        </p:nvSpPr>
        <p:spPr/>
        <p:txBody>
          <a:bodyPr/>
          <a:lstStyle/>
          <a:p>
            <a:r>
              <a:rPr lang="en-US" dirty="0"/>
              <a:t>https://</a:t>
            </a:r>
            <a:r>
              <a:rPr lang="en-US" dirty="0" err="1"/>
              <a:t>med.und.edu</a:t>
            </a:r>
            <a:r>
              <a:rPr lang="en-US" dirty="0"/>
              <a:t>/research/_files/docs/frank-low-</a:t>
            </a:r>
            <a:r>
              <a:rPr lang="en-US" dirty="0" err="1"/>
              <a:t>article.pdf</a:t>
            </a:r>
            <a:endParaRPr lang="en-US" dirty="0"/>
          </a:p>
        </p:txBody>
      </p:sp>
    </p:spTree>
    <p:extLst>
      <p:ext uri="{BB962C8B-B14F-4D97-AF65-F5344CB8AC3E}">
        <p14:creationId xmlns:p14="http://schemas.microsoft.com/office/powerpoint/2010/main" val="264500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8C5864-E5CC-42D8-AC75-2E258464F7C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72CBA-1F15-4F34-9466-2A2663F0CC35}" type="slidenum">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TextBox 6">
            <a:extLst>
              <a:ext uri="{FF2B5EF4-FFF2-40B4-BE49-F238E27FC236}">
                <a16:creationId xmlns:a16="http://schemas.microsoft.com/office/drawing/2014/main" id="{3D52BB07-925B-4179-A2EC-A58EAF9F2F1D}"/>
              </a:ext>
            </a:extLst>
          </p:cNvPr>
          <p:cNvSpPr txBox="1"/>
          <p:nvPr/>
        </p:nvSpPr>
        <p:spPr>
          <a:xfrm>
            <a:off x="1022609" y="6376114"/>
            <a:ext cx="54761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https://www.nigms.nih.gov/training/careerdev/Pages/MOSAIC.aspx</a:t>
            </a:r>
            <a:endPar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4E39B0BD-F74B-4B5B-B155-FEBD9A7512E7}"/>
              </a:ext>
            </a:extLst>
          </p:cNvPr>
          <p:cNvSpPr/>
          <p:nvPr/>
        </p:nvSpPr>
        <p:spPr>
          <a:xfrm>
            <a:off x="929640" y="769154"/>
            <a:ext cx="1023747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Postdoctoral Career Transition Award to Promote Diversity (K99/R00) –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PAR-19-343</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Institutionally Focused Research Education Cooperative Agreement to Promote Diversity (UE5) –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PAR-19-342</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Title 3">
            <a:extLst>
              <a:ext uri="{FF2B5EF4-FFF2-40B4-BE49-F238E27FC236}">
                <a16:creationId xmlns:a16="http://schemas.microsoft.com/office/drawing/2014/main" id="{CF21554F-C841-4DF4-83EB-B78BBB63517E}"/>
              </a:ext>
            </a:extLst>
          </p:cNvPr>
          <p:cNvSpPr>
            <a:spLocks noGrp="1"/>
          </p:cNvSpPr>
          <p:nvPr>
            <p:ph type="title"/>
          </p:nvPr>
        </p:nvSpPr>
        <p:spPr>
          <a:xfrm>
            <a:off x="573405" y="0"/>
            <a:ext cx="11277599" cy="790836"/>
          </a:xfrm>
        </p:spPr>
        <p:txBody>
          <a:bodyPr>
            <a:noAutofit/>
          </a:bodyPr>
          <a:lstStyle/>
          <a:p>
            <a:pPr algn="ctr"/>
            <a:r>
              <a:rPr lang="en-US" sz="2400" dirty="0"/>
              <a:t>Maximizing Opportunities for Scientific and Academic Independent Careers (MOSAIC)</a:t>
            </a:r>
            <a:br>
              <a:rPr lang="en-US" sz="2400" dirty="0"/>
            </a:br>
            <a:endParaRPr lang="en-US" sz="2400" dirty="0"/>
          </a:p>
        </p:txBody>
      </p:sp>
      <p:pic>
        <p:nvPicPr>
          <p:cNvPr id="18" name="Picture 17" descr="A close up of a logo&#10;&#10;Description automatically generated">
            <a:extLst>
              <a:ext uri="{FF2B5EF4-FFF2-40B4-BE49-F238E27FC236}">
                <a16:creationId xmlns:a16="http://schemas.microsoft.com/office/drawing/2014/main" id="{9F3D03DC-8AFC-436B-AFC6-D71089CE430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93457" y="2653262"/>
            <a:ext cx="3853995" cy="3117954"/>
          </a:xfrm>
          <a:prstGeom prst="rect">
            <a:avLst/>
          </a:prstGeom>
        </p:spPr>
      </p:pic>
      <p:sp>
        <p:nvSpPr>
          <p:cNvPr id="19" name="TextBox 18">
            <a:extLst>
              <a:ext uri="{FF2B5EF4-FFF2-40B4-BE49-F238E27FC236}">
                <a16:creationId xmlns:a16="http://schemas.microsoft.com/office/drawing/2014/main" id="{7F1A4378-ABE6-4026-9BC7-050821755948}"/>
              </a:ext>
            </a:extLst>
          </p:cNvPr>
          <p:cNvSpPr txBox="1"/>
          <p:nvPr/>
        </p:nvSpPr>
        <p:spPr>
          <a:xfrm>
            <a:off x="7752899" y="1582448"/>
            <a:ext cx="296184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MOSAIC K99/R00 Scholars Participate in Cohorts Organized by UE5</a:t>
            </a:r>
          </a:p>
        </p:txBody>
      </p:sp>
      <p:pic>
        <p:nvPicPr>
          <p:cNvPr id="20" name="Picture 19" descr="A close up of a logo&#10;&#10;Description automatically generated">
            <a:extLst>
              <a:ext uri="{FF2B5EF4-FFF2-40B4-BE49-F238E27FC236}">
                <a16:creationId xmlns:a16="http://schemas.microsoft.com/office/drawing/2014/main" id="{B64C4D0B-9EC6-43A5-A5C6-E501B096042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09976" y="2548331"/>
            <a:ext cx="2961848" cy="3312826"/>
          </a:xfrm>
          <a:prstGeom prst="rect">
            <a:avLst/>
          </a:prstGeom>
        </p:spPr>
      </p:pic>
      <p:sp>
        <p:nvSpPr>
          <p:cNvPr id="21" name="TextBox 20">
            <a:extLst>
              <a:ext uri="{FF2B5EF4-FFF2-40B4-BE49-F238E27FC236}">
                <a16:creationId xmlns:a16="http://schemas.microsoft.com/office/drawing/2014/main" id="{948FAD4E-CD68-4BD3-8F77-3B4501D17366}"/>
              </a:ext>
            </a:extLst>
          </p:cNvPr>
          <p:cNvSpPr txBox="1"/>
          <p:nvPr/>
        </p:nvSpPr>
        <p:spPr>
          <a:xfrm>
            <a:off x="4095069" y="1582448"/>
            <a:ext cx="26528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MOSAIC K99/R00 Applicants Compete</a:t>
            </a:r>
          </a:p>
        </p:txBody>
      </p:sp>
      <p:pic>
        <p:nvPicPr>
          <p:cNvPr id="23" name="Picture 22" descr="A close up of a logo&#10;&#10;Description automatically generated">
            <a:extLst>
              <a:ext uri="{FF2B5EF4-FFF2-40B4-BE49-F238E27FC236}">
                <a16:creationId xmlns:a16="http://schemas.microsoft.com/office/drawing/2014/main" id="{C52CA99D-F856-4191-9E12-F44225B43D1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51752" y="4844763"/>
            <a:ext cx="993889" cy="897762"/>
          </a:xfrm>
          <a:prstGeom prst="rect">
            <a:avLst/>
          </a:prstGeom>
        </p:spPr>
      </p:pic>
      <p:pic>
        <p:nvPicPr>
          <p:cNvPr id="24" name="Picture 23" descr="A close up of a logo&#10;&#10;Description automatically generated">
            <a:extLst>
              <a:ext uri="{FF2B5EF4-FFF2-40B4-BE49-F238E27FC236}">
                <a16:creationId xmlns:a16="http://schemas.microsoft.com/office/drawing/2014/main" id="{8182E3BB-0D11-414E-9375-0D2D607B2B3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255548" y="3634223"/>
            <a:ext cx="887896" cy="966821"/>
          </a:xfrm>
          <a:prstGeom prst="rect">
            <a:avLst/>
          </a:prstGeom>
        </p:spPr>
      </p:pic>
      <p:pic>
        <p:nvPicPr>
          <p:cNvPr id="25" name="Picture 24" descr="A close up of a logo&#10;&#10;Description automatically generated">
            <a:extLst>
              <a:ext uri="{FF2B5EF4-FFF2-40B4-BE49-F238E27FC236}">
                <a16:creationId xmlns:a16="http://schemas.microsoft.com/office/drawing/2014/main" id="{07309E07-91B9-48F4-ABC8-1DCA36C6C6E2}"/>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074030" y="2418013"/>
            <a:ext cx="1149332" cy="947090"/>
          </a:xfrm>
          <a:prstGeom prst="rect">
            <a:avLst/>
          </a:prstGeom>
        </p:spPr>
      </p:pic>
      <p:sp>
        <p:nvSpPr>
          <p:cNvPr id="26" name="TextBox 25">
            <a:extLst>
              <a:ext uri="{FF2B5EF4-FFF2-40B4-BE49-F238E27FC236}">
                <a16:creationId xmlns:a16="http://schemas.microsoft.com/office/drawing/2014/main" id="{0EB5134A-FEA1-4874-8B8C-8335656941EB}"/>
              </a:ext>
            </a:extLst>
          </p:cNvPr>
          <p:cNvSpPr txBox="1"/>
          <p:nvPr/>
        </p:nvSpPr>
        <p:spPr>
          <a:xfrm>
            <a:off x="461169" y="1582448"/>
            <a:ext cx="26528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Awards to scientific societies (UE5)</a:t>
            </a:r>
          </a:p>
        </p:txBody>
      </p:sp>
    </p:spTree>
    <p:extLst>
      <p:ext uri="{BB962C8B-B14F-4D97-AF65-F5344CB8AC3E}">
        <p14:creationId xmlns:p14="http://schemas.microsoft.com/office/powerpoint/2010/main" val="31256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34EBE6-E812-CC46-9682-9F5106C7C1B6}"/>
              </a:ext>
            </a:extLst>
          </p:cNvPr>
          <p:cNvSpPr>
            <a:spLocks noGrp="1"/>
          </p:cNvSpPr>
          <p:nvPr>
            <p:ph type="sldNum" sz="quarter" idx="11"/>
          </p:nvPr>
        </p:nvSpPr>
        <p:spPr/>
        <p:txBody>
          <a:bodyPr/>
          <a:lstStyle/>
          <a:p>
            <a:fld id="{0E672CBA-1F15-4F34-9466-2A2663F0CC35}" type="slidenum">
              <a:rPr lang="en-US" smtClean="0"/>
              <a:pPr/>
              <a:t>21</a:t>
            </a:fld>
            <a:endParaRPr lang="en-US" dirty="0"/>
          </a:p>
        </p:txBody>
      </p:sp>
      <p:sp>
        <p:nvSpPr>
          <p:cNvPr id="10" name="Slide Number Placeholder 1">
            <a:extLst>
              <a:ext uri="{FF2B5EF4-FFF2-40B4-BE49-F238E27FC236}">
                <a16:creationId xmlns:a16="http://schemas.microsoft.com/office/drawing/2014/main" id="{967B7CE8-15F8-D14E-9FB9-EA33FB6C25CC}"/>
              </a:ext>
            </a:extLst>
          </p:cNvPr>
          <p:cNvSpPr txBox="1">
            <a:spLocks/>
          </p:cNvSpPr>
          <p:nvPr/>
        </p:nvSpPr>
        <p:spPr>
          <a:xfrm>
            <a:off x="141207" y="6356351"/>
            <a:ext cx="65437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0E672CBA-1F15-4F34-9466-2A2663F0CC35}" type="slidenum">
              <a:rPr lang="en-US" smtClean="0">
                <a:solidFill>
                  <a:prstClr val="white"/>
                </a:solidFill>
              </a:rPr>
              <a:pPr defTabSz="914400">
                <a:defRPr/>
              </a:pPr>
              <a:t>21</a:t>
            </a:fld>
            <a:endParaRPr lang="en-US" dirty="0">
              <a:solidFill>
                <a:prstClr val="white"/>
              </a:solidFill>
            </a:endParaRPr>
          </a:p>
        </p:txBody>
      </p:sp>
      <p:sp>
        <p:nvSpPr>
          <p:cNvPr id="11" name="Title 2">
            <a:extLst>
              <a:ext uri="{FF2B5EF4-FFF2-40B4-BE49-F238E27FC236}">
                <a16:creationId xmlns:a16="http://schemas.microsoft.com/office/drawing/2014/main" id="{C7478677-5494-2544-AB42-8F67D92710A5}"/>
              </a:ext>
            </a:extLst>
          </p:cNvPr>
          <p:cNvSpPr txBox="1">
            <a:spLocks/>
          </p:cNvSpPr>
          <p:nvPr/>
        </p:nvSpPr>
        <p:spPr>
          <a:xfrm>
            <a:off x="609600" y="274639"/>
            <a:ext cx="6168390" cy="642867"/>
          </a:xfrm>
          <a:prstGeom prst="rect">
            <a:avLst/>
          </a:prstGeom>
        </p:spPr>
        <p:txBody>
          <a:bodyPr/>
          <a:lstStyle>
            <a:lvl1pPr algn="l" defTabSz="457200" rtl="0" eaLnBrk="1" latinLnBrk="0" hangingPunct="1">
              <a:spcBef>
                <a:spcPct val="0"/>
              </a:spcBef>
              <a:buNone/>
              <a:defRPr sz="3600" b="1" kern="1200">
                <a:solidFill>
                  <a:srgbClr val="4963AE"/>
                </a:solidFill>
                <a:latin typeface="Arial" pitchFamily="34" charset="0"/>
                <a:ea typeface="+mj-ea"/>
                <a:cs typeface="Arial" pitchFamily="34" charset="0"/>
              </a:defRPr>
            </a:lvl1pPr>
          </a:lstStyle>
          <a:p>
            <a:r>
              <a:rPr lang="en-US"/>
              <a:t>2021 MOSAIC Scholars</a:t>
            </a:r>
            <a:endParaRPr lang="en-US" dirty="0"/>
          </a:p>
        </p:txBody>
      </p:sp>
      <p:sp>
        <p:nvSpPr>
          <p:cNvPr id="12" name="Footer Placeholder 4">
            <a:extLst>
              <a:ext uri="{FF2B5EF4-FFF2-40B4-BE49-F238E27FC236}">
                <a16:creationId xmlns:a16="http://schemas.microsoft.com/office/drawing/2014/main" id="{E448DDF7-5992-3E41-8865-E1D00CD94913}"/>
              </a:ext>
            </a:extLst>
          </p:cNvPr>
          <p:cNvSpPr txBox="1">
            <a:spLocks/>
          </p:cNvSpPr>
          <p:nvPr/>
        </p:nvSpPr>
        <p:spPr>
          <a:xfrm>
            <a:off x="1104180" y="6400801"/>
            <a:ext cx="6232915" cy="28861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t>https://www.nigms.nih.gov/training/careerdev/Pages/mosaic-scholars.aspx</a:t>
            </a:r>
            <a:endParaRPr lang="en-US" sz="1400" dirty="0"/>
          </a:p>
        </p:txBody>
      </p:sp>
      <p:pic>
        <p:nvPicPr>
          <p:cNvPr id="13" name="Picture 12">
            <a:extLst>
              <a:ext uri="{FF2B5EF4-FFF2-40B4-BE49-F238E27FC236}">
                <a16:creationId xmlns:a16="http://schemas.microsoft.com/office/drawing/2014/main" id="{99D85EA9-8AB6-6647-93F8-715E0AC774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06695" y="1116315"/>
            <a:ext cx="894512" cy="1001853"/>
          </a:xfrm>
          <a:prstGeom prst="rect">
            <a:avLst/>
          </a:prstGeom>
        </p:spPr>
      </p:pic>
      <p:pic>
        <p:nvPicPr>
          <p:cNvPr id="14" name="Picture 13">
            <a:extLst>
              <a:ext uri="{FF2B5EF4-FFF2-40B4-BE49-F238E27FC236}">
                <a16:creationId xmlns:a16="http://schemas.microsoft.com/office/drawing/2014/main" id="{D872F432-A9E8-9D40-A0AA-5FA8794AF7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94716" y="1116315"/>
            <a:ext cx="894512" cy="1001853"/>
          </a:xfrm>
          <a:prstGeom prst="rect">
            <a:avLst/>
          </a:prstGeom>
        </p:spPr>
      </p:pic>
      <p:pic>
        <p:nvPicPr>
          <p:cNvPr id="15" name="Picture 14">
            <a:extLst>
              <a:ext uri="{FF2B5EF4-FFF2-40B4-BE49-F238E27FC236}">
                <a16:creationId xmlns:a16="http://schemas.microsoft.com/office/drawing/2014/main" id="{6C68831D-396E-084A-901A-01A5D4FE984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84389" y="1116315"/>
            <a:ext cx="894512" cy="1001853"/>
          </a:xfrm>
          <a:prstGeom prst="rect">
            <a:avLst/>
          </a:prstGeom>
        </p:spPr>
      </p:pic>
      <p:pic>
        <p:nvPicPr>
          <p:cNvPr id="16" name="Picture 15">
            <a:extLst>
              <a:ext uri="{FF2B5EF4-FFF2-40B4-BE49-F238E27FC236}">
                <a16:creationId xmlns:a16="http://schemas.microsoft.com/office/drawing/2014/main" id="{5B311BD1-6C3F-D442-8904-DDF7B86289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79023" y="1116315"/>
            <a:ext cx="894512" cy="1001853"/>
          </a:xfrm>
          <a:prstGeom prst="rect">
            <a:avLst/>
          </a:prstGeom>
        </p:spPr>
      </p:pic>
      <p:pic>
        <p:nvPicPr>
          <p:cNvPr id="17" name="Picture 16">
            <a:extLst>
              <a:ext uri="{FF2B5EF4-FFF2-40B4-BE49-F238E27FC236}">
                <a16:creationId xmlns:a16="http://schemas.microsoft.com/office/drawing/2014/main" id="{E53AB2E5-74F5-E44E-84DA-D9D14962253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73657" y="1116315"/>
            <a:ext cx="894512" cy="1001853"/>
          </a:xfrm>
          <a:prstGeom prst="rect">
            <a:avLst/>
          </a:prstGeom>
        </p:spPr>
      </p:pic>
      <p:pic>
        <p:nvPicPr>
          <p:cNvPr id="18" name="Picture 17">
            <a:extLst>
              <a:ext uri="{FF2B5EF4-FFF2-40B4-BE49-F238E27FC236}">
                <a16:creationId xmlns:a16="http://schemas.microsoft.com/office/drawing/2014/main" id="{4A2A5E6C-5378-5D44-A611-67A50788A1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93094" y="1116315"/>
            <a:ext cx="894512" cy="1001853"/>
          </a:xfrm>
          <a:prstGeom prst="rect">
            <a:avLst/>
          </a:prstGeom>
        </p:spPr>
      </p:pic>
      <p:pic>
        <p:nvPicPr>
          <p:cNvPr id="19" name="Picture 18">
            <a:extLst>
              <a:ext uri="{FF2B5EF4-FFF2-40B4-BE49-F238E27FC236}">
                <a16:creationId xmlns:a16="http://schemas.microsoft.com/office/drawing/2014/main" id="{7B3736F9-E1F0-494B-8687-55BEB2A8B37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362925" y="1116315"/>
            <a:ext cx="894512" cy="1001853"/>
          </a:xfrm>
          <a:prstGeom prst="rect">
            <a:avLst/>
          </a:prstGeom>
        </p:spPr>
      </p:pic>
      <p:pic>
        <p:nvPicPr>
          <p:cNvPr id="20" name="Picture 19">
            <a:extLst>
              <a:ext uri="{FF2B5EF4-FFF2-40B4-BE49-F238E27FC236}">
                <a16:creationId xmlns:a16="http://schemas.microsoft.com/office/drawing/2014/main" id="{984E714D-B2F4-544C-A5CB-F951B03C84F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457561" y="1116315"/>
            <a:ext cx="894512" cy="1001853"/>
          </a:xfrm>
          <a:prstGeom prst="rect">
            <a:avLst/>
          </a:prstGeom>
        </p:spPr>
      </p:pic>
      <p:pic>
        <p:nvPicPr>
          <p:cNvPr id="21" name="Picture 20">
            <a:extLst>
              <a:ext uri="{FF2B5EF4-FFF2-40B4-BE49-F238E27FC236}">
                <a16:creationId xmlns:a16="http://schemas.microsoft.com/office/drawing/2014/main" id="{5D385E8C-7647-F84B-802D-9A06745C0B8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06695" y="2320082"/>
            <a:ext cx="894512" cy="1001853"/>
          </a:xfrm>
          <a:prstGeom prst="rect">
            <a:avLst/>
          </a:prstGeom>
        </p:spPr>
      </p:pic>
      <p:pic>
        <p:nvPicPr>
          <p:cNvPr id="22" name="Picture 21">
            <a:extLst>
              <a:ext uri="{FF2B5EF4-FFF2-40B4-BE49-F238E27FC236}">
                <a16:creationId xmlns:a16="http://schemas.microsoft.com/office/drawing/2014/main" id="{DCC669ED-9D0D-144E-B6CE-097756294BE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894716" y="2320082"/>
            <a:ext cx="894512" cy="1001853"/>
          </a:xfrm>
          <a:prstGeom prst="rect">
            <a:avLst/>
          </a:prstGeom>
        </p:spPr>
      </p:pic>
      <p:pic>
        <p:nvPicPr>
          <p:cNvPr id="23" name="Picture 22">
            <a:extLst>
              <a:ext uri="{FF2B5EF4-FFF2-40B4-BE49-F238E27FC236}">
                <a16:creationId xmlns:a16="http://schemas.microsoft.com/office/drawing/2014/main" id="{95421FE0-0417-2340-9F50-FEE8AA1CBB6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984389" y="2320082"/>
            <a:ext cx="894512" cy="1001853"/>
          </a:xfrm>
          <a:prstGeom prst="rect">
            <a:avLst/>
          </a:prstGeom>
        </p:spPr>
      </p:pic>
      <p:pic>
        <p:nvPicPr>
          <p:cNvPr id="24" name="Picture 23">
            <a:extLst>
              <a:ext uri="{FF2B5EF4-FFF2-40B4-BE49-F238E27FC236}">
                <a16:creationId xmlns:a16="http://schemas.microsoft.com/office/drawing/2014/main" id="{9A921AD8-B09C-2A4B-BE52-C5049C3FF44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079023" y="2320082"/>
            <a:ext cx="894512" cy="1001853"/>
          </a:xfrm>
          <a:prstGeom prst="rect">
            <a:avLst/>
          </a:prstGeom>
        </p:spPr>
      </p:pic>
      <p:pic>
        <p:nvPicPr>
          <p:cNvPr id="25" name="Picture 24">
            <a:extLst>
              <a:ext uri="{FF2B5EF4-FFF2-40B4-BE49-F238E27FC236}">
                <a16:creationId xmlns:a16="http://schemas.microsoft.com/office/drawing/2014/main" id="{C1B31D6C-1BF1-4548-97F0-CAD0AAF9435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173657" y="2320082"/>
            <a:ext cx="894512" cy="1001853"/>
          </a:xfrm>
          <a:prstGeom prst="rect">
            <a:avLst/>
          </a:prstGeom>
        </p:spPr>
      </p:pic>
      <p:pic>
        <p:nvPicPr>
          <p:cNvPr id="26" name="Picture 25">
            <a:extLst>
              <a:ext uri="{FF2B5EF4-FFF2-40B4-BE49-F238E27FC236}">
                <a16:creationId xmlns:a16="http://schemas.microsoft.com/office/drawing/2014/main" id="{803DB5A7-3112-4D4C-B74F-891AC59BED7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293094" y="2320082"/>
            <a:ext cx="894512" cy="1001853"/>
          </a:xfrm>
          <a:prstGeom prst="rect">
            <a:avLst/>
          </a:prstGeom>
        </p:spPr>
      </p:pic>
      <p:pic>
        <p:nvPicPr>
          <p:cNvPr id="27" name="Picture 26">
            <a:extLst>
              <a:ext uri="{FF2B5EF4-FFF2-40B4-BE49-F238E27FC236}">
                <a16:creationId xmlns:a16="http://schemas.microsoft.com/office/drawing/2014/main" id="{AFA7110B-97B0-9844-A3DD-BC53E27DCBA1}"/>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362925" y="2320082"/>
            <a:ext cx="894512" cy="1001853"/>
          </a:xfrm>
          <a:prstGeom prst="rect">
            <a:avLst/>
          </a:prstGeom>
        </p:spPr>
      </p:pic>
      <p:pic>
        <p:nvPicPr>
          <p:cNvPr id="28" name="Picture 27">
            <a:extLst>
              <a:ext uri="{FF2B5EF4-FFF2-40B4-BE49-F238E27FC236}">
                <a16:creationId xmlns:a16="http://schemas.microsoft.com/office/drawing/2014/main" id="{04FD0A87-2C7A-A64C-AE97-D6D7517164C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457561" y="2320082"/>
            <a:ext cx="894512" cy="1001853"/>
          </a:xfrm>
          <a:prstGeom prst="rect">
            <a:avLst/>
          </a:prstGeom>
        </p:spPr>
      </p:pic>
      <p:pic>
        <p:nvPicPr>
          <p:cNvPr id="29" name="Picture 28">
            <a:extLst>
              <a:ext uri="{FF2B5EF4-FFF2-40B4-BE49-F238E27FC236}">
                <a16:creationId xmlns:a16="http://schemas.microsoft.com/office/drawing/2014/main" id="{978FBF10-E744-9146-AB5B-8BA37421184C}"/>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806695" y="3521277"/>
            <a:ext cx="894512" cy="1001853"/>
          </a:xfrm>
          <a:prstGeom prst="rect">
            <a:avLst/>
          </a:prstGeom>
        </p:spPr>
      </p:pic>
      <p:pic>
        <p:nvPicPr>
          <p:cNvPr id="30" name="Picture 29">
            <a:extLst>
              <a:ext uri="{FF2B5EF4-FFF2-40B4-BE49-F238E27FC236}">
                <a16:creationId xmlns:a16="http://schemas.microsoft.com/office/drawing/2014/main" id="{65914764-09C6-B940-95FD-9F791867EF82}"/>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894716" y="3521277"/>
            <a:ext cx="894512" cy="1001853"/>
          </a:xfrm>
          <a:prstGeom prst="rect">
            <a:avLst/>
          </a:prstGeom>
        </p:spPr>
      </p:pic>
      <p:pic>
        <p:nvPicPr>
          <p:cNvPr id="31" name="Picture 30">
            <a:extLst>
              <a:ext uri="{FF2B5EF4-FFF2-40B4-BE49-F238E27FC236}">
                <a16:creationId xmlns:a16="http://schemas.microsoft.com/office/drawing/2014/main" id="{6B637AC9-17E4-024F-B109-5C950B6B9E96}"/>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984389" y="3521277"/>
            <a:ext cx="894512" cy="1001853"/>
          </a:xfrm>
          <a:prstGeom prst="rect">
            <a:avLst/>
          </a:prstGeom>
        </p:spPr>
      </p:pic>
      <p:pic>
        <p:nvPicPr>
          <p:cNvPr id="32" name="Picture 31">
            <a:extLst>
              <a:ext uri="{FF2B5EF4-FFF2-40B4-BE49-F238E27FC236}">
                <a16:creationId xmlns:a16="http://schemas.microsoft.com/office/drawing/2014/main" id="{E2FFCD8F-345C-3041-B39C-730A9971D9A7}"/>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079023" y="3521277"/>
            <a:ext cx="894512" cy="1001853"/>
          </a:xfrm>
          <a:prstGeom prst="rect">
            <a:avLst/>
          </a:prstGeom>
        </p:spPr>
      </p:pic>
      <p:pic>
        <p:nvPicPr>
          <p:cNvPr id="33" name="Picture 32">
            <a:extLst>
              <a:ext uri="{FF2B5EF4-FFF2-40B4-BE49-F238E27FC236}">
                <a16:creationId xmlns:a16="http://schemas.microsoft.com/office/drawing/2014/main" id="{DBDA5567-87A7-3C4A-A385-381076D54C4A}"/>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6173657" y="3521277"/>
            <a:ext cx="894512" cy="1001853"/>
          </a:xfrm>
          <a:prstGeom prst="rect">
            <a:avLst/>
          </a:prstGeom>
        </p:spPr>
      </p:pic>
      <p:pic>
        <p:nvPicPr>
          <p:cNvPr id="34" name="Picture 33">
            <a:extLst>
              <a:ext uri="{FF2B5EF4-FFF2-40B4-BE49-F238E27FC236}">
                <a16:creationId xmlns:a16="http://schemas.microsoft.com/office/drawing/2014/main" id="{69152C83-7DF6-EC4B-A948-4F7B0A14E638}"/>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293094" y="3521277"/>
            <a:ext cx="894512" cy="1001853"/>
          </a:xfrm>
          <a:prstGeom prst="rect">
            <a:avLst/>
          </a:prstGeom>
        </p:spPr>
      </p:pic>
      <p:pic>
        <p:nvPicPr>
          <p:cNvPr id="35" name="Picture 34">
            <a:extLst>
              <a:ext uri="{FF2B5EF4-FFF2-40B4-BE49-F238E27FC236}">
                <a16:creationId xmlns:a16="http://schemas.microsoft.com/office/drawing/2014/main" id="{90D61C7E-DF2D-7C4B-A8D7-FD87890C44AA}"/>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362925" y="3521277"/>
            <a:ext cx="894512" cy="1001853"/>
          </a:xfrm>
          <a:prstGeom prst="rect">
            <a:avLst/>
          </a:prstGeom>
        </p:spPr>
      </p:pic>
      <p:pic>
        <p:nvPicPr>
          <p:cNvPr id="36" name="Picture 35">
            <a:extLst>
              <a:ext uri="{FF2B5EF4-FFF2-40B4-BE49-F238E27FC236}">
                <a16:creationId xmlns:a16="http://schemas.microsoft.com/office/drawing/2014/main" id="{D707BF36-BED2-6A47-A307-C5671AE35B2D}"/>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9457561" y="3521277"/>
            <a:ext cx="894512" cy="1001853"/>
          </a:xfrm>
          <a:prstGeom prst="rect">
            <a:avLst/>
          </a:prstGeom>
        </p:spPr>
      </p:pic>
      <p:pic>
        <p:nvPicPr>
          <p:cNvPr id="37" name="Picture 36">
            <a:extLst>
              <a:ext uri="{FF2B5EF4-FFF2-40B4-BE49-F238E27FC236}">
                <a16:creationId xmlns:a16="http://schemas.microsoft.com/office/drawing/2014/main" id="{963B5879-C041-D94A-9168-B90BB7E487C1}"/>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1806695" y="4820214"/>
            <a:ext cx="894512" cy="1001853"/>
          </a:xfrm>
          <a:prstGeom prst="rect">
            <a:avLst/>
          </a:prstGeom>
        </p:spPr>
      </p:pic>
      <p:pic>
        <p:nvPicPr>
          <p:cNvPr id="38" name="Picture 37">
            <a:extLst>
              <a:ext uri="{FF2B5EF4-FFF2-40B4-BE49-F238E27FC236}">
                <a16:creationId xmlns:a16="http://schemas.microsoft.com/office/drawing/2014/main" id="{95A86BB4-ADA1-2043-9B0F-9AF00DAD72EB}"/>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2894716" y="4820214"/>
            <a:ext cx="894512" cy="1001853"/>
          </a:xfrm>
          <a:prstGeom prst="rect">
            <a:avLst/>
          </a:prstGeom>
        </p:spPr>
      </p:pic>
      <p:pic>
        <p:nvPicPr>
          <p:cNvPr id="39" name="Picture 38">
            <a:extLst>
              <a:ext uri="{FF2B5EF4-FFF2-40B4-BE49-F238E27FC236}">
                <a16:creationId xmlns:a16="http://schemas.microsoft.com/office/drawing/2014/main" id="{E19852C7-8F53-4D4C-83A3-E1BBBF24396E}"/>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3984389" y="4820214"/>
            <a:ext cx="894512" cy="1001853"/>
          </a:xfrm>
          <a:prstGeom prst="rect">
            <a:avLst/>
          </a:prstGeom>
        </p:spPr>
      </p:pic>
      <p:pic>
        <p:nvPicPr>
          <p:cNvPr id="40" name="Picture 39">
            <a:extLst>
              <a:ext uri="{FF2B5EF4-FFF2-40B4-BE49-F238E27FC236}">
                <a16:creationId xmlns:a16="http://schemas.microsoft.com/office/drawing/2014/main" id="{84A3CC83-8066-A842-9584-B3CDCBF4D142}"/>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5079023" y="4820214"/>
            <a:ext cx="894512" cy="1001853"/>
          </a:xfrm>
          <a:prstGeom prst="rect">
            <a:avLst/>
          </a:prstGeom>
        </p:spPr>
      </p:pic>
      <p:pic>
        <p:nvPicPr>
          <p:cNvPr id="41" name="Picture 40">
            <a:extLst>
              <a:ext uri="{FF2B5EF4-FFF2-40B4-BE49-F238E27FC236}">
                <a16:creationId xmlns:a16="http://schemas.microsoft.com/office/drawing/2014/main" id="{5BF5052E-0996-7E49-ACF1-9474D9943CAC}"/>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6173657" y="4820214"/>
            <a:ext cx="894512" cy="1001853"/>
          </a:xfrm>
          <a:prstGeom prst="rect">
            <a:avLst/>
          </a:prstGeom>
        </p:spPr>
      </p:pic>
      <p:pic>
        <p:nvPicPr>
          <p:cNvPr id="42" name="Picture 41">
            <a:extLst>
              <a:ext uri="{FF2B5EF4-FFF2-40B4-BE49-F238E27FC236}">
                <a16:creationId xmlns:a16="http://schemas.microsoft.com/office/drawing/2014/main" id="{935525B8-5007-654A-9DB8-1CF30FE85C20}"/>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7293094" y="4820214"/>
            <a:ext cx="894512" cy="1001853"/>
          </a:xfrm>
          <a:prstGeom prst="rect">
            <a:avLst/>
          </a:prstGeom>
        </p:spPr>
      </p:pic>
      <p:pic>
        <p:nvPicPr>
          <p:cNvPr id="43" name="Picture 42">
            <a:extLst>
              <a:ext uri="{FF2B5EF4-FFF2-40B4-BE49-F238E27FC236}">
                <a16:creationId xmlns:a16="http://schemas.microsoft.com/office/drawing/2014/main" id="{55CAD0E6-BB92-E040-91E2-1BAA49CAA035}"/>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8362925" y="4820214"/>
            <a:ext cx="894512" cy="1001853"/>
          </a:xfrm>
          <a:prstGeom prst="rect">
            <a:avLst/>
          </a:prstGeom>
        </p:spPr>
      </p:pic>
    </p:spTree>
    <p:extLst>
      <p:ext uri="{BB962C8B-B14F-4D97-AF65-F5344CB8AC3E}">
        <p14:creationId xmlns:p14="http://schemas.microsoft.com/office/powerpoint/2010/main" val="359750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34EBE6-E812-CC46-9682-9F5106C7C1B6}"/>
              </a:ext>
            </a:extLst>
          </p:cNvPr>
          <p:cNvSpPr>
            <a:spLocks noGrp="1"/>
          </p:cNvSpPr>
          <p:nvPr>
            <p:ph type="sldNum" sz="quarter" idx="11"/>
          </p:nvPr>
        </p:nvSpPr>
        <p:spPr/>
        <p:txBody>
          <a:bodyPr/>
          <a:lstStyle/>
          <a:p>
            <a:fld id="{0E672CBA-1F15-4F34-9466-2A2663F0CC35}" type="slidenum">
              <a:rPr lang="en-US" smtClean="0"/>
              <a:pPr/>
              <a:t>22</a:t>
            </a:fld>
            <a:endParaRPr lang="en-US" dirty="0"/>
          </a:p>
        </p:txBody>
      </p:sp>
      <p:sp>
        <p:nvSpPr>
          <p:cNvPr id="10" name="Slide Number Placeholder 1">
            <a:extLst>
              <a:ext uri="{FF2B5EF4-FFF2-40B4-BE49-F238E27FC236}">
                <a16:creationId xmlns:a16="http://schemas.microsoft.com/office/drawing/2014/main" id="{967B7CE8-15F8-D14E-9FB9-EA33FB6C25CC}"/>
              </a:ext>
            </a:extLst>
          </p:cNvPr>
          <p:cNvSpPr txBox="1">
            <a:spLocks/>
          </p:cNvSpPr>
          <p:nvPr/>
        </p:nvSpPr>
        <p:spPr>
          <a:xfrm>
            <a:off x="141207" y="6356351"/>
            <a:ext cx="65437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0E672CBA-1F15-4F34-9466-2A2663F0CC35}" type="slidenum">
              <a:rPr lang="en-US" smtClean="0">
                <a:solidFill>
                  <a:prstClr val="white"/>
                </a:solidFill>
              </a:rPr>
              <a:pPr defTabSz="914400">
                <a:defRPr/>
              </a:pPr>
              <a:t>22</a:t>
            </a:fld>
            <a:endParaRPr lang="en-US" dirty="0">
              <a:solidFill>
                <a:prstClr val="white"/>
              </a:solidFill>
            </a:endParaRPr>
          </a:p>
        </p:txBody>
      </p:sp>
      <p:sp>
        <p:nvSpPr>
          <p:cNvPr id="11" name="Title 2">
            <a:extLst>
              <a:ext uri="{FF2B5EF4-FFF2-40B4-BE49-F238E27FC236}">
                <a16:creationId xmlns:a16="http://schemas.microsoft.com/office/drawing/2014/main" id="{C7478677-5494-2544-AB42-8F67D92710A5}"/>
              </a:ext>
            </a:extLst>
          </p:cNvPr>
          <p:cNvSpPr txBox="1">
            <a:spLocks/>
          </p:cNvSpPr>
          <p:nvPr/>
        </p:nvSpPr>
        <p:spPr>
          <a:xfrm>
            <a:off x="419100" y="274639"/>
            <a:ext cx="7480300" cy="642867"/>
          </a:xfrm>
          <a:prstGeom prst="rect">
            <a:avLst/>
          </a:prstGeom>
        </p:spPr>
        <p:txBody>
          <a:bodyPr/>
          <a:lstStyle>
            <a:lvl1pPr algn="l" defTabSz="457200" rtl="0" eaLnBrk="1" latinLnBrk="0" hangingPunct="1">
              <a:spcBef>
                <a:spcPct val="0"/>
              </a:spcBef>
              <a:buNone/>
              <a:defRPr sz="3600" b="1" kern="1200">
                <a:solidFill>
                  <a:srgbClr val="4963AE"/>
                </a:solidFill>
                <a:latin typeface="Arial" pitchFamily="34" charset="0"/>
                <a:ea typeface="+mj-ea"/>
                <a:cs typeface="Arial" pitchFamily="34" charset="0"/>
              </a:defRPr>
            </a:lvl1pPr>
          </a:lstStyle>
          <a:p>
            <a:r>
              <a:rPr lang="en-US" dirty="0"/>
              <a:t>Apply to the MOSAIC Program!</a:t>
            </a:r>
          </a:p>
        </p:txBody>
      </p:sp>
      <p:sp>
        <p:nvSpPr>
          <p:cNvPr id="12" name="Footer Placeholder 4">
            <a:extLst>
              <a:ext uri="{FF2B5EF4-FFF2-40B4-BE49-F238E27FC236}">
                <a16:creationId xmlns:a16="http://schemas.microsoft.com/office/drawing/2014/main" id="{E448DDF7-5992-3E41-8865-E1D00CD94913}"/>
              </a:ext>
            </a:extLst>
          </p:cNvPr>
          <p:cNvSpPr txBox="1">
            <a:spLocks/>
          </p:cNvSpPr>
          <p:nvPr/>
        </p:nvSpPr>
        <p:spPr>
          <a:xfrm>
            <a:off x="1104180" y="6400801"/>
            <a:ext cx="6232915" cy="28861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https://</a:t>
            </a:r>
            <a:r>
              <a:rPr lang="en-US" sz="1400" dirty="0" err="1"/>
              <a:t>www.nigms.nih.gov</a:t>
            </a:r>
            <a:r>
              <a:rPr lang="en-US" sz="1400" dirty="0"/>
              <a:t>/training/</a:t>
            </a:r>
            <a:r>
              <a:rPr lang="en-US" sz="1400" dirty="0" err="1"/>
              <a:t>careerdev</a:t>
            </a:r>
            <a:r>
              <a:rPr lang="en-US" sz="1400" dirty="0"/>
              <a:t>/Pages/</a:t>
            </a:r>
            <a:r>
              <a:rPr lang="en-US" sz="1400" dirty="0" err="1"/>
              <a:t>MOSAIC.aspx</a:t>
            </a:r>
            <a:endParaRPr lang="en-US" sz="1400" dirty="0"/>
          </a:p>
        </p:txBody>
      </p:sp>
      <p:pic>
        <p:nvPicPr>
          <p:cNvPr id="2" name="Picture 1">
            <a:extLst>
              <a:ext uri="{FF2B5EF4-FFF2-40B4-BE49-F238E27FC236}">
                <a16:creationId xmlns:a16="http://schemas.microsoft.com/office/drawing/2014/main" id="{A479D116-BD5F-F550-3F3D-AA15043C7D4F}"/>
              </a:ext>
            </a:extLst>
          </p:cNvPr>
          <p:cNvPicPr>
            <a:picLocks noChangeAspect="1"/>
          </p:cNvPicPr>
          <p:nvPr/>
        </p:nvPicPr>
        <p:blipFill>
          <a:blip r:embed="rId2"/>
          <a:stretch>
            <a:fillRect/>
          </a:stretch>
        </p:blipFill>
        <p:spPr>
          <a:xfrm>
            <a:off x="501650" y="1238250"/>
            <a:ext cx="6432550" cy="4434676"/>
          </a:xfrm>
          <a:prstGeom prst="rect">
            <a:avLst/>
          </a:prstGeom>
        </p:spPr>
      </p:pic>
      <p:sp>
        <p:nvSpPr>
          <p:cNvPr id="5" name="TextBox 4">
            <a:extLst>
              <a:ext uri="{FF2B5EF4-FFF2-40B4-BE49-F238E27FC236}">
                <a16:creationId xmlns:a16="http://schemas.microsoft.com/office/drawing/2014/main" id="{546D2C83-9780-2F49-2BC0-071DCE0D7152}"/>
              </a:ext>
            </a:extLst>
          </p:cNvPr>
          <p:cNvSpPr txBox="1"/>
          <p:nvPr/>
        </p:nvSpPr>
        <p:spPr>
          <a:xfrm>
            <a:off x="7099300" y="3454400"/>
            <a:ext cx="4914900" cy="1569660"/>
          </a:xfrm>
          <a:prstGeom prst="rect">
            <a:avLst/>
          </a:prstGeom>
          <a:noFill/>
        </p:spPr>
        <p:txBody>
          <a:bodyPr wrap="square" rtlCol="0">
            <a:spAutoFit/>
          </a:bodyPr>
          <a:lstStyle/>
          <a:p>
            <a:r>
              <a:rPr lang="en-US" sz="2400" b="1" dirty="0"/>
              <a:t>Watch the 2021 webinar for prospective applicants: </a:t>
            </a:r>
          </a:p>
          <a:p>
            <a:pPr lvl="1"/>
            <a:r>
              <a:rPr lang="en-US" sz="2400" dirty="0">
                <a:hlinkClick r:id="rId3"/>
              </a:rPr>
              <a:t>https://www.youtube.com/watch?v=awPtipA8KNs&amp;t=11s</a:t>
            </a:r>
            <a:r>
              <a:rPr lang="en-US" sz="2400" dirty="0"/>
              <a:t> </a:t>
            </a:r>
          </a:p>
        </p:txBody>
      </p:sp>
      <p:sp>
        <p:nvSpPr>
          <p:cNvPr id="6" name="TextBox 5">
            <a:extLst>
              <a:ext uri="{FF2B5EF4-FFF2-40B4-BE49-F238E27FC236}">
                <a16:creationId xmlns:a16="http://schemas.microsoft.com/office/drawing/2014/main" id="{98B51725-D813-7FEB-4A03-347630A67FB8}"/>
              </a:ext>
            </a:extLst>
          </p:cNvPr>
          <p:cNvSpPr txBox="1"/>
          <p:nvPr/>
        </p:nvSpPr>
        <p:spPr>
          <a:xfrm>
            <a:off x="7086600" y="1320800"/>
            <a:ext cx="4673600" cy="1569660"/>
          </a:xfrm>
          <a:prstGeom prst="rect">
            <a:avLst/>
          </a:prstGeom>
          <a:noFill/>
        </p:spPr>
        <p:txBody>
          <a:bodyPr wrap="square" rtlCol="0">
            <a:spAutoFit/>
          </a:bodyPr>
          <a:lstStyle/>
          <a:p>
            <a:r>
              <a:rPr lang="en-US" sz="2400" b="1" dirty="0"/>
              <a:t>23 NIH institutes, centers and offices participate in MOSAIC so a broad variety of biomedical research can be supported</a:t>
            </a:r>
          </a:p>
        </p:txBody>
      </p:sp>
    </p:spTree>
    <p:extLst>
      <p:ext uri="{BB962C8B-B14F-4D97-AF65-F5344CB8AC3E}">
        <p14:creationId xmlns:p14="http://schemas.microsoft.com/office/powerpoint/2010/main" val="865596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 name="Rectangle 59">
            <a:extLst>
              <a:ext uri="{FF2B5EF4-FFF2-40B4-BE49-F238E27FC236}">
                <a16:creationId xmlns:a16="http://schemas.microsoft.com/office/drawing/2014/main" id="{B16E73D1-CA7E-CD4D-AE52-0B4CAC13EFAB}"/>
              </a:ext>
            </a:extLst>
          </p:cNvPr>
          <p:cNvSpPr>
            <a:spLocks noChangeArrowheads="1"/>
          </p:cNvSpPr>
          <p:nvPr/>
        </p:nvSpPr>
        <p:spPr bwMode="auto">
          <a:xfrm>
            <a:off x="10668001" y="5097179"/>
            <a:ext cx="1282261" cy="349188"/>
          </a:xfrm>
          <a:prstGeom prst="rect">
            <a:avLst/>
          </a:prstGeom>
          <a:solidFill>
            <a:schemeClr val="accent6">
              <a:lumMod val="60000"/>
              <a:lumOff val="40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212468" y="46138"/>
            <a:ext cx="11760834"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NIGMS Training, Workforce Development, and Diversity Programs</a:t>
            </a:r>
          </a:p>
        </p:txBody>
      </p:sp>
      <p:sp>
        <p:nvSpPr>
          <p:cNvPr id="7" name="Slide Number Placeholder 6">
            <a:extLst>
              <a:ext uri="{FF2B5EF4-FFF2-40B4-BE49-F238E27FC236}">
                <a16:creationId xmlns:a16="http://schemas.microsoft.com/office/drawing/2014/main" id="{6CB99537-C7F9-48E1-AA54-00C98B09E62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266DF2-924C-4FEE-9D29-20E5C3AF7EE2}" type="slidenum">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6" name="Slide Number Placeholder 6">
            <a:extLst>
              <a:ext uri="{FF2B5EF4-FFF2-40B4-BE49-F238E27FC236}">
                <a16:creationId xmlns:a16="http://schemas.microsoft.com/office/drawing/2014/main" id="{6387D883-6330-4107-8263-197669151D96}"/>
              </a:ext>
            </a:extLst>
          </p:cNvPr>
          <p:cNvSpPr txBox="1">
            <a:spLocks/>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18266DF2-924C-4FEE-9D29-20E5C3AF7EE2}"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34" name="Group 33">
            <a:extLst>
              <a:ext uri="{FF2B5EF4-FFF2-40B4-BE49-F238E27FC236}">
                <a16:creationId xmlns:a16="http://schemas.microsoft.com/office/drawing/2014/main" id="{3990AB43-12EB-4392-A229-6B284D26A303}"/>
              </a:ext>
            </a:extLst>
          </p:cNvPr>
          <p:cNvGrpSpPr/>
          <p:nvPr/>
        </p:nvGrpSpPr>
        <p:grpSpPr>
          <a:xfrm>
            <a:off x="9080055" y="4309936"/>
            <a:ext cx="1581591" cy="349188"/>
            <a:chOff x="10071248" y="4891662"/>
            <a:chExt cx="2071706" cy="342900"/>
          </a:xfrm>
        </p:grpSpPr>
        <p:sp>
          <p:nvSpPr>
            <p:cNvPr id="96" name="Rectangle 71">
              <a:extLst>
                <a:ext uri="{FF2B5EF4-FFF2-40B4-BE49-F238E27FC236}">
                  <a16:creationId xmlns:a16="http://schemas.microsoft.com/office/drawing/2014/main" id="{1C045785-95A5-4C11-AD01-F47086D40FFC}"/>
                </a:ext>
              </a:extLst>
            </p:cNvPr>
            <p:cNvSpPr>
              <a:spLocks noChangeArrowheads="1"/>
            </p:cNvSpPr>
            <p:nvPr/>
          </p:nvSpPr>
          <p:spPr bwMode="auto">
            <a:xfrm>
              <a:off x="10071248" y="4891662"/>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97" name="Rectangle 108">
              <a:extLst>
                <a:ext uri="{FF2B5EF4-FFF2-40B4-BE49-F238E27FC236}">
                  <a16:creationId xmlns:a16="http://schemas.microsoft.com/office/drawing/2014/main" id="{D039E025-6BD9-476C-900B-E47899F76367}"/>
                </a:ext>
              </a:extLst>
            </p:cNvPr>
            <p:cNvSpPr>
              <a:spLocks noChangeArrowheads="1"/>
            </p:cNvSpPr>
            <p:nvPr/>
          </p:nvSpPr>
          <p:spPr bwMode="auto">
            <a:xfrm>
              <a:off x="10819362" y="4955390"/>
              <a:ext cx="575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IRACDA</a:t>
              </a:r>
              <a:endParaRPr kumimoji="0" lang="en-US" alt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21" name="Group 20">
            <a:extLst>
              <a:ext uri="{FF2B5EF4-FFF2-40B4-BE49-F238E27FC236}">
                <a16:creationId xmlns:a16="http://schemas.microsoft.com/office/drawing/2014/main" id="{63FA3F85-041F-4DBE-A764-290A51C73E7F}"/>
              </a:ext>
            </a:extLst>
          </p:cNvPr>
          <p:cNvGrpSpPr/>
          <p:nvPr/>
        </p:nvGrpSpPr>
        <p:grpSpPr>
          <a:xfrm>
            <a:off x="5891655" y="2389551"/>
            <a:ext cx="3197032" cy="360108"/>
            <a:chOff x="5874263" y="3198723"/>
            <a:chExt cx="4187752" cy="353623"/>
          </a:xfrm>
        </p:grpSpPr>
        <p:sp>
          <p:nvSpPr>
            <p:cNvPr id="90" name="Rectangle 59">
              <a:extLst>
                <a:ext uri="{FF2B5EF4-FFF2-40B4-BE49-F238E27FC236}">
                  <a16:creationId xmlns:a16="http://schemas.microsoft.com/office/drawing/2014/main" id="{8D2A77CA-E4C3-4049-953C-943936533534}"/>
                </a:ext>
              </a:extLst>
            </p:cNvPr>
            <p:cNvSpPr>
              <a:spLocks noChangeArrowheads="1"/>
            </p:cNvSpPr>
            <p:nvPr/>
          </p:nvSpPr>
          <p:spPr bwMode="auto">
            <a:xfrm>
              <a:off x="5874263" y="3205084"/>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98" name="TextBox 97">
              <a:extLst>
                <a:ext uri="{FF2B5EF4-FFF2-40B4-BE49-F238E27FC236}">
                  <a16:creationId xmlns:a16="http://schemas.microsoft.com/office/drawing/2014/main" id="{6F4BA484-036E-4A53-A71A-F4304D241DD5}"/>
                </a:ext>
              </a:extLst>
            </p:cNvPr>
            <p:cNvSpPr txBox="1"/>
            <p:nvPr/>
          </p:nvSpPr>
          <p:spPr>
            <a:xfrm>
              <a:off x="7379779" y="3198723"/>
              <a:ext cx="1176718" cy="35362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G-RISE</a:t>
              </a:r>
            </a:p>
          </p:txBody>
        </p:sp>
      </p:grpSp>
      <p:grpSp>
        <p:nvGrpSpPr>
          <p:cNvPr id="25" name="Group 24">
            <a:extLst>
              <a:ext uri="{FF2B5EF4-FFF2-40B4-BE49-F238E27FC236}">
                <a16:creationId xmlns:a16="http://schemas.microsoft.com/office/drawing/2014/main" id="{7406E32B-1858-463B-A519-D1C06C2F887D}"/>
              </a:ext>
            </a:extLst>
          </p:cNvPr>
          <p:cNvGrpSpPr/>
          <p:nvPr/>
        </p:nvGrpSpPr>
        <p:grpSpPr>
          <a:xfrm>
            <a:off x="4297789" y="3901024"/>
            <a:ext cx="571466" cy="349188"/>
            <a:chOff x="3773964" y="4642596"/>
            <a:chExt cx="748556" cy="342900"/>
          </a:xfrm>
        </p:grpSpPr>
        <p:sp>
          <p:nvSpPr>
            <p:cNvPr id="93" name="Rectangle 62">
              <a:extLst>
                <a:ext uri="{FF2B5EF4-FFF2-40B4-BE49-F238E27FC236}">
                  <a16:creationId xmlns:a16="http://schemas.microsoft.com/office/drawing/2014/main" id="{37A4072E-698A-4BDA-BB0F-B7DD62AE98E8}"/>
                </a:ext>
              </a:extLst>
            </p:cNvPr>
            <p:cNvSpPr>
              <a:spLocks noChangeArrowheads="1"/>
            </p:cNvSpPr>
            <p:nvPr/>
          </p:nvSpPr>
          <p:spPr bwMode="auto">
            <a:xfrm>
              <a:off x="3807347" y="4642596"/>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96E86AB5-B9F4-4D0D-8417-65657C2BBA3B}"/>
                </a:ext>
              </a:extLst>
            </p:cNvPr>
            <p:cNvSpPr txBox="1"/>
            <p:nvPr/>
          </p:nvSpPr>
          <p:spPr>
            <a:xfrm>
              <a:off x="3773964" y="4660158"/>
              <a:ext cx="748556"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PREP</a:t>
              </a:r>
            </a:p>
          </p:txBody>
        </p:sp>
      </p:grpSp>
      <p:grpSp>
        <p:nvGrpSpPr>
          <p:cNvPr id="27" name="Group 26">
            <a:extLst>
              <a:ext uri="{FF2B5EF4-FFF2-40B4-BE49-F238E27FC236}">
                <a16:creationId xmlns:a16="http://schemas.microsoft.com/office/drawing/2014/main" id="{2E8C1D26-E816-42D6-9405-B649B5230BAB}"/>
              </a:ext>
            </a:extLst>
          </p:cNvPr>
          <p:cNvGrpSpPr/>
          <p:nvPr/>
        </p:nvGrpSpPr>
        <p:grpSpPr>
          <a:xfrm>
            <a:off x="2155644" y="3529301"/>
            <a:ext cx="2140454" cy="349188"/>
            <a:chOff x="1019801" y="3913240"/>
            <a:chExt cx="2803754" cy="342900"/>
          </a:xfrm>
        </p:grpSpPr>
        <p:sp>
          <p:nvSpPr>
            <p:cNvPr id="94" name="Rectangle 64">
              <a:extLst>
                <a:ext uri="{FF2B5EF4-FFF2-40B4-BE49-F238E27FC236}">
                  <a16:creationId xmlns:a16="http://schemas.microsoft.com/office/drawing/2014/main" id="{116F036C-28DD-444D-8219-36C6CF9F5D80}"/>
                </a:ext>
              </a:extLst>
            </p:cNvPr>
            <p:cNvSpPr>
              <a:spLocks noChangeArrowheads="1"/>
            </p:cNvSpPr>
            <p:nvPr/>
          </p:nvSpPr>
          <p:spPr bwMode="auto">
            <a:xfrm>
              <a:off x="1019801" y="3913240"/>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542EF16D-DB45-4A77-962C-876B0BB85AEA}"/>
                </a:ext>
              </a:extLst>
            </p:cNvPr>
            <p:cNvSpPr txBox="1"/>
            <p:nvPr/>
          </p:nvSpPr>
          <p:spPr>
            <a:xfrm>
              <a:off x="1994346" y="3930802"/>
              <a:ext cx="854665"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MARC</a:t>
              </a:r>
            </a:p>
          </p:txBody>
        </p:sp>
      </p:grpSp>
      <p:grpSp>
        <p:nvGrpSpPr>
          <p:cNvPr id="22" name="Group 21">
            <a:extLst>
              <a:ext uri="{FF2B5EF4-FFF2-40B4-BE49-F238E27FC236}">
                <a16:creationId xmlns:a16="http://schemas.microsoft.com/office/drawing/2014/main" id="{D15D8D1C-88F9-4E82-9A38-57147CD6D547}"/>
              </a:ext>
            </a:extLst>
          </p:cNvPr>
          <p:cNvGrpSpPr/>
          <p:nvPr/>
        </p:nvGrpSpPr>
        <p:grpSpPr>
          <a:xfrm>
            <a:off x="2144830" y="2772581"/>
            <a:ext cx="2141763" cy="377993"/>
            <a:chOff x="1018944" y="3205084"/>
            <a:chExt cx="2805469" cy="371186"/>
          </a:xfrm>
        </p:grpSpPr>
        <p:sp>
          <p:nvSpPr>
            <p:cNvPr id="92" name="Rectangle 58">
              <a:extLst>
                <a:ext uri="{FF2B5EF4-FFF2-40B4-BE49-F238E27FC236}">
                  <a16:creationId xmlns:a16="http://schemas.microsoft.com/office/drawing/2014/main" id="{A7393F1F-BA2B-4FD4-893A-8A63DE653AB3}"/>
                </a:ext>
              </a:extLst>
            </p:cNvPr>
            <p:cNvSpPr>
              <a:spLocks noChangeArrowheads="1"/>
            </p:cNvSpPr>
            <p:nvPr/>
          </p:nvSpPr>
          <p:spPr bwMode="auto">
            <a:xfrm>
              <a:off x="1018944" y="3205084"/>
              <a:ext cx="2805469"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49776127-F39E-4104-B7C4-38D0B6C4A28B}"/>
                </a:ext>
              </a:extLst>
            </p:cNvPr>
            <p:cNvSpPr txBox="1"/>
            <p:nvPr/>
          </p:nvSpPr>
          <p:spPr>
            <a:xfrm>
              <a:off x="1825779" y="3222647"/>
              <a:ext cx="1239047" cy="35362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U-RISE</a:t>
              </a:r>
            </a:p>
          </p:txBody>
        </p:sp>
      </p:grpSp>
      <p:grpSp>
        <p:nvGrpSpPr>
          <p:cNvPr id="26" name="Group 25">
            <a:extLst>
              <a:ext uri="{FF2B5EF4-FFF2-40B4-BE49-F238E27FC236}">
                <a16:creationId xmlns:a16="http://schemas.microsoft.com/office/drawing/2014/main" id="{916B9C52-B289-4898-8F8C-2B7AC6FA290E}"/>
              </a:ext>
            </a:extLst>
          </p:cNvPr>
          <p:cNvGrpSpPr/>
          <p:nvPr/>
        </p:nvGrpSpPr>
        <p:grpSpPr>
          <a:xfrm>
            <a:off x="5878532" y="3143500"/>
            <a:ext cx="3177869" cy="349188"/>
            <a:chOff x="5899364" y="3913240"/>
            <a:chExt cx="4162651" cy="342900"/>
          </a:xfrm>
        </p:grpSpPr>
        <p:sp>
          <p:nvSpPr>
            <p:cNvPr id="95" name="Rectangle 65">
              <a:extLst>
                <a:ext uri="{FF2B5EF4-FFF2-40B4-BE49-F238E27FC236}">
                  <a16:creationId xmlns:a16="http://schemas.microsoft.com/office/drawing/2014/main" id="{0258651D-8BF3-4547-9E52-C5E39B0AFC9A}"/>
                </a:ext>
              </a:extLst>
            </p:cNvPr>
            <p:cNvSpPr>
              <a:spLocks noChangeArrowheads="1"/>
            </p:cNvSpPr>
            <p:nvPr/>
          </p:nvSpPr>
          <p:spPr bwMode="auto">
            <a:xfrm>
              <a:off x="5899364" y="3913240"/>
              <a:ext cx="4162651"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C8B71DC2-D62F-4490-B087-38B786363909}"/>
                </a:ext>
              </a:extLst>
            </p:cNvPr>
            <p:cNvSpPr txBox="1"/>
            <p:nvPr/>
          </p:nvSpPr>
          <p:spPr>
            <a:xfrm>
              <a:off x="7540807" y="3930802"/>
              <a:ext cx="854665"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IMSD</a:t>
              </a:r>
            </a:p>
          </p:txBody>
        </p:sp>
      </p:grpSp>
      <p:grpSp>
        <p:nvGrpSpPr>
          <p:cNvPr id="31" name="Group 30">
            <a:extLst>
              <a:ext uri="{FF2B5EF4-FFF2-40B4-BE49-F238E27FC236}">
                <a16:creationId xmlns:a16="http://schemas.microsoft.com/office/drawing/2014/main" id="{E017D875-4A0C-46DB-917E-74D7E26CA3C4}"/>
              </a:ext>
            </a:extLst>
          </p:cNvPr>
          <p:cNvGrpSpPr/>
          <p:nvPr/>
        </p:nvGrpSpPr>
        <p:grpSpPr>
          <a:xfrm>
            <a:off x="5891657" y="3914229"/>
            <a:ext cx="4785672" cy="349188"/>
            <a:chOff x="5874263" y="6161962"/>
            <a:chExt cx="6268691" cy="342900"/>
          </a:xfrm>
        </p:grpSpPr>
        <p:sp>
          <p:nvSpPr>
            <p:cNvPr id="113" name="Rectangle 59">
              <a:extLst>
                <a:ext uri="{FF2B5EF4-FFF2-40B4-BE49-F238E27FC236}">
                  <a16:creationId xmlns:a16="http://schemas.microsoft.com/office/drawing/2014/main" id="{D436E6A2-E9B5-4BDD-9161-659D4C8F9201}"/>
                </a:ext>
              </a:extLst>
            </p:cNvPr>
            <p:cNvSpPr>
              <a:spLocks noChangeArrowheads="1"/>
            </p:cNvSpPr>
            <p:nvPr/>
          </p:nvSpPr>
          <p:spPr bwMode="auto">
            <a:xfrm>
              <a:off x="5874263" y="6161962"/>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14" name="Rectangle 71">
              <a:extLst>
                <a:ext uri="{FF2B5EF4-FFF2-40B4-BE49-F238E27FC236}">
                  <a16:creationId xmlns:a16="http://schemas.microsoft.com/office/drawing/2014/main" id="{311DD144-1758-40C5-832F-798CBE66D944}"/>
                </a:ext>
              </a:extLst>
            </p:cNvPr>
            <p:cNvSpPr>
              <a:spLocks noChangeArrowheads="1"/>
            </p:cNvSpPr>
            <p:nvPr/>
          </p:nvSpPr>
          <p:spPr bwMode="auto">
            <a:xfrm>
              <a:off x="10071248" y="6161962"/>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E6EB4980-E07B-4FA7-8234-1DD060D6A56D}"/>
                </a:ext>
              </a:extLst>
            </p:cNvPr>
            <p:cNvSpPr txBox="1"/>
            <p:nvPr/>
          </p:nvSpPr>
          <p:spPr>
            <a:xfrm>
              <a:off x="9391720" y="6179524"/>
              <a:ext cx="909223"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T32 NRSA</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BBF776F2-B1D6-4BA1-94C5-0C25FF568EE7}"/>
              </a:ext>
            </a:extLst>
          </p:cNvPr>
          <p:cNvGrpSpPr/>
          <p:nvPr/>
        </p:nvGrpSpPr>
        <p:grpSpPr>
          <a:xfrm>
            <a:off x="6970140" y="3525459"/>
            <a:ext cx="3712374" cy="349188"/>
            <a:chOff x="7280162" y="5797889"/>
            <a:chExt cx="4862792" cy="342900"/>
          </a:xfrm>
        </p:grpSpPr>
        <p:sp>
          <p:nvSpPr>
            <p:cNvPr id="116" name="Rectangle 67">
              <a:extLst>
                <a:ext uri="{FF2B5EF4-FFF2-40B4-BE49-F238E27FC236}">
                  <a16:creationId xmlns:a16="http://schemas.microsoft.com/office/drawing/2014/main" id="{90CAFCF0-D6C6-40BD-9BD2-31DE6DFBD9DA}"/>
                </a:ext>
              </a:extLst>
            </p:cNvPr>
            <p:cNvSpPr>
              <a:spLocks noChangeArrowheads="1"/>
            </p:cNvSpPr>
            <p:nvPr/>
          </p:nvSpPr>
          <p:spPr bwMode="auto">
            <a:xfrm>
              <a:off x="7280162" y="5797889"/>
              <a:ext cx="2781853"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17" name="Rectangle 71">
              <a:extLst>
                <a:ext uri="{FF2B5EF4-FFF2-40B4-BE49-F238E27FC236}">
                  <a16:creationId xmlns:a16="http://schemas.microsoft.com/office/drawing/2014/main" id="{4D3F214C-6B46-454E-97CF-979530F72C0F}"/>
                </a:ext>
              </a:extLst>
            </p:cNvPr>
            <p:cNvSpPr>
              <a:spLocks noChangeArrowheads="1"/>
            </p:cNvSpPr>
            <p:nvPr/>
          </p:nvSpPr>
          <p:spPr bwMode="auto">
            <a:xfrm>
              <a:off x="10071248" y="5797889"/>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18" name="Rectangle 104">
              <a:extLst>
                <a:ext uri="{FF2B5EF4-FFF2-40B4-BE49-F238E27FC236}">
                  <a16:creationId xmlns:a16="http://schemas.microsoft.com/office/drawing/2014/main" id="{EC923E84-1906-4640-87FA-C86A60E72DC2}"/>
                </a:ext>
              </a:extLst>
            </p:cNvPr>
            <p:cNvSpPr>
              <a:spLocks noChangeArrowheads="1"/>
            </p:cNvSpPr>
            <p:nvPr/>
          </p:nvSpPr>
          <p:spPr bwMode="auto">
            <a:xfrm>
              <a:off x="9198650" y="5861617"/>
              <a:ext cx="13256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NRSA Fellowships</a:t>
              </a:r>
              <a:endParaRPr kumimoji="0" lang="en-US" alt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32" name="Group 31">
            <a:extLst>
              <a:ext uri="{FF2B5EF4-FFF2-40B4-BE49-F238E27FC236}">
                <a16:creationId xmlns:a16="http://schemas.microsoft.com/office/drawing/2014/main" id="{C3CDE285-3D1C-465E-867C-492917A27C8D}"/>
              </a:ext>
            </a:extLst>
          </p:cNvPr>
          <p:cNvGrpSpPr/>
          <p:nvPr/>
        </p:nvGrpSpPr>
        <p:grpSpPr>
          <a:xfrm>
            <a:off x="9080055" y="4712993"/>
            <a:ext cx="1581591" cy="336346"/>
            <a:chOff x="10071248" y="6526555"/>
            <a:chExt cx="2071706" cy="330289"/>
          </a:xfrm>
        </p:grpSpPr>
        <p:sp>
          <p:nvSpPr>
            <p:cNvPr id="119" name="Rectangle 71">
              <a:extLst>
                <a:ext uri="{FF2B5EF4-FFF2-40B4-BE49-F238E27FC236}">
                  <a16:creationId xmlns:a16="http://schemas.microsoft.com/office/drawing/2014/main" id="{6192CACD-7DC6-4426-A052-2D517F6D8660}"/>
                </a:ext>
              </a:extLst>
            </p:cNvPr>
            <p:cNvSpPr>
              <a:spLocks noChangeArrowheads="1"/>
            </p:cNvSpPr>
            <p:nvPr/>
          </p:nvSpPr>
          <p:spPr bwMode="auto">
            <a:xfrm>
              <a:off x="10071248" y="6526555"/>
              <a:ext cx="2071706" cy="330289"/>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20" name="TextBox 119">
              <a:extLst>
                <a:ext uri="{FF2B5EF4-FFF2-40B4-BE49-F238E27FC236}">
                  <a16:creationId xmlns:a16="http://schemas.microsoft.com/office/drawing/2014/main" id="{029EAC39-592A-4BB5-BC45-D882CF264C0A}"/>
                </a:ext>
              </a:extLst>
            </p:cNvPr>
            <p:cNvSpPr txBox="1"/>
            <p:nvPr/>
          </p:nvSpPr>
          <p:spPr>
            <a:xfrm>
              <a:off x="10522002" y="6537811"/>
              <a:ext cx="881075"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K Awards</a:t>
              </a:r>
            </a:p>
          </p:txBody>
        </p:sp>
      </p:grpSp>
      <p:grpSp>
        <p:nvGrpSpPr>
          <p:cNvPr id="15" name="Group 14">
            <a:extLst>
              <a:ext uri="{FF2B5EF4-FFF2-40B4-BE49-F238E27FC236}">
                <a16:creationId xmlns:a16="http://schemas.microsoft.com/office/drawing/2014/main" id="{49BBA505-6AD6-44DD-849D-F3AD4B2C49AE}"/>
              </a:ext>
            </a:extLst>
          </p:cNvPr>
          <p:cNvGrpSpPr/>
          <p:nvPr/>
        </p:nvGrpSpPr>
        <p:grpSpPr>
          <a:xfrm>
            <a:off x="1394094" y="618246"/>
            <a:ext cx="9279496" cy="532813"/>
            <a:chOff x="25074" y="1474799"/>
            <a:chExt cx="12155095" cy="327422"/>
          </a:xfrm>
        </p:grpSpPr>
        <p:sp>
          <p:nvSpPr>
            <p:cNvPr id="103" name="Rectangle 57">
              <a:extLst>
                <a:ext uri="{FF2B5EF4-FFF2-40B4-BE49-F238E27FC236}">
                  <a16:creationId xmlns:a16="http://schemas.microsoft.com/office/drawing/2014/main" id="{1F7F9415-7141-4293-9F7D-424323418F70}"/>
                </a:ext>
              </a:extLst>
            </p:cNvPr>
            <p:cNvSpPr>
              <a:spLocks noChangeArrowheads="1"/>
            </p:cNvSpPr>
            <p:nvPr/>
          </p:nvSpPr>
          <p:spPr bwMode="auto">
            <a:xfrm>
              <a:off x="10088470" y="1474799"/>
              <a:ext cx="2091699" cy="327422"/>
            </a:xfrm>
            <a:prstGeom prst="rect">
              <a:avLst/>
            </a:pr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04" name="Rectangle 53">
              <a:extLst>
                <a:ext uri="{FF2B5EF4-FFF2-40B4-BE49-F238E27FC236}">
                  <a16:creationId xmlns:a16="http://schemas.microsoft.com/office/drawing/2014/main" id="{4D2813AF-29F7-45E5-9774-6F930952ACE6}"/>
                </a:ext>
              </a:extLst>
            </p:cNvPr>
            <p:cNvSpPr>
              <a:spLocks noChangeArrowheads="1"/>
            </p:cNvSpPr>
            <p:nvPr/>
          </p:nvSpPr>
          <p:spPr bwMode="auto">
            <a:xfrm>
              <a:off x="1025956" y="1474799"/>
              <a:ext cx="2811272" cy="327422"/>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5" name="Rectangle 56">
              <a:extLst>
                <a:ext uri="{FF2B5EF4-FFF2-40B4-BE49-F238E27FC236}">
                  <a16:creationId xmlns:a16="http://schemas.microsoft.com/office/drawing/2014/main" id="{D592EB3C-E95F-4811-9716-E1276C7D6EE0}"/>
                </a:ext>
              </a:extLst>
            </p:cNvPr>
            <p:cNvSpPr>
              <a:spLocks noChangeArrowheads="1"/>
            </p:cNvSpPr>
            <p:nvPr/>
          </p:nvSpPr>
          <p:spPr bwMode="auto">
            <a:xfrm>
              <a:off x="5896340" y="1474799"/>
              <a:ext cx="4200790" cy="327422"/>
            </a:xfrm>
            <a:prstGeom prst="rect">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6" name="Rectangle 54">
              <a:extLst>
                <a:ext uri="{FF2B5EF4-FFF2-40B4-BE49-F238E27FC236}">
                  <a16:creationId xmlns:a16="http://schemas.microsoft.com/office/drawing/2014/main" id="{31078A56-0B29-438C-94EB-6A3593AC0570}"/>
                </a:ext>
              </a:extLst>
            </p:cNvPr>
            <p:cNvSpPr>
              <a:spLocks noChangeArrowheads="1"/>
            </p:cNvSpPr>
            <p:nvPr/>
          </p:nvSpPr>
          <p:spPr bwMode="auto">
            <a:xfrm>
              <a:off x="3807515" y="1474799"/>
              <a:ext cx="693473" cy="327422"/>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7" name="Rectangle 55">
              <a:extLst>
                <a:ext uri="{FF2B5EF4-FFF2-40B4-BE49-F238E27FC236}">
                  <a16:creationId xmlns:a16="http://schemas.microsoft.com/office/drawing/2014/main" id="{582A15C3-91C5-4196-ABF1-3E8E14A44896}"/>
                </a:ext>
              </a:extLst>
            </p:cNvPr>
            <p:cNvSpPr>
              <a:spLocks noChangeArrowheads="1"/>
            </p:cNvSpPr>
            <p:nvPr/>
          </p:nvSpPr>
          <p:spPr bwMode="auto">
            <a:xfrm>
              <a:off x="4489306" y="1474799"/>
              <a:ext cx="1408844" cy="327422"/>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7" name="Rectangle 55">
              <a:extLst>
                <a:ext uri="{FF2B5EF4-FFF2-40B4-BE49-F238E27FC236}">
                  <a16:creationId xmlns:a16="http://schemas.microsoft.com/office/drawing/2014/main" id="{0B2E357E-BBCB-4D31-BB48-7E7EA0CD3BC1}"/>
                </a:ext>
              </a:extLst>
            </p:cNvPr>
            <p:cNvSpPr>
              <a:spLocks noChangeArrowheads="1"/>
            </p:cNvSpPr>
            <p:nvPr/>
          </p:nvSpPr>
          <p:spPr bwMode="auto">
            <a:xfrm>
              <a:off x="25074" y="1474799"/>
              <a:ext cx="1000882" cy="327422"/>
            </a:xfrm>
            <a:prstGeom prst="rect">
              <a:avLst/>
            </a:prstGeom>
            <a:solidFill>
              <a:schemeClr val="accent6">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468CA719-2620-41DF-83D1-F44949DEB238}"/>
              </a:ext>
            </a:extLst>
          </p:cNvPr>
          <p:cNvGrpSpPr/>
          <p:nvPr/>
        </p:nvGrpSpPr>
        <p:grpSpPr>
          <a:xfrm>
            <a:off x="1394826" y="678944"/>
            <a:ext cx="9051078" cy="434123"/>
            <a:chOff x="99213" y="1451573"/>
            <a:chExt cx="11855895" cy="426306"/>
          </a:xfrm>
        </p:grpSpPr>
        <p:sp>
          <p:nvSpPr>
            <p:cNvPr id="108" name="Rectangle 73">
              <a:extLst>
                <a:ext uri="{FF2B5EF4-FFF2-40B4-BE49-F238E27FC236}">
                  <a16:creationId xmlns:a16="http://schemas.microsoft.com/office/drawing/2014/main" id="{A01242F8-8BA4-4A4B-AD24-751963CD4C52}"/>
                </a:ext>
              </a:extLst>
            </p:cNvPr>
            <p:cNvSpPr>
              <a:spLocks noChangeArrowheads="1"/>
            </p:cNvSpPr>
            <p:nvPr/>
          </p:nvSpPr>
          <p:spPr bwMode="auto">
            <a:xfrm>
              <a:off x="3785650" y="1454749"/>
              <a:ext cx="845961" cy="4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Post-</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bac</a:t>
              </a:r>
              <a:endParaRPr kumimoji="0" lang="en-US" alt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9" name="TextBox 108">
              <a:extLst>
                <a:ext uri="{FF2B5EF4-FFF2-40B4-BE49-F238E27FC236}">
                  <a16:creationId xmlns:a16="http://schemas.microsoft.com/office/drawing/2014/main" id="{AC4852C7-CF73-4D9B-9415-83ADB94E4B01}"/>
                </a:ext>
              </a:extLst>
            </p:cNvPr>
            <p:cNvSpPr txBox="1"/>
            <p:nvPr/>
          </p:nvSpPr>
          <p:spPr>
            <a:xfrm>
              <a:off x="1574047" y="1484622"/>
              <a:ext cx="1715097"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Undergraduate</a:t>
              </a:r>
            </a:p>
          </p:txBody>
        </p:sp>
        <p:sp>
          <p:nvSpPr>
            <p:cNvPr id="110" name="TextBox 109">
              <a:extLst>
                <a:ext uri="{FF2B5EF4-FFF2-40B4-BE49-F238E27FC236}">
                  <a16:creationId xmlns:a16="http://schemas.microsoft.com/office/drawing/2014/main" id="{FE2DEF99-7125-4322-9684-405CB174535D}"/>
                </a:ext>
              </a:extLst>
            </p:cNvPr>
            <p:cNvSpPr txBox="1"/>
            <p:nvPr/>
          </p:nvSpPr>
          <p:spPr>
            <a:xfrm>
              <a:off x="4467828" y="1484622"/>
              <a:ext cx="1585870"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Graduate MS</a:t>
              </a:r>
            </a:p>
          </p:txBody>
        </p:sp>
        <p:sp>
          <p:nvSpPr>
            <p:cNvPr id="111" name="TextBox 110">
              <a:extLst>
                <a:ext uri="{FF2B5EF4-FFF2-40B4-BE49-F238E27FC236}">
                  <a16:creationId xmlns:a16="http://schemas.microsoft.com/office/drawing/2014/main" id="{D5D24CD2-9094-428D-B072-3709663804D8}"/>
                </a:ext>
              </a:extLst>
            </p:cNvPr>
            <p:cNvSpPr txBox="1"/>
            <p:nvPr/>
          </p:nvSpPr>
          <p:spPr>
            <a:xfrm>
              <a:off x="7201133" y="1484622"/>
              <a:ext cx="1596762"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Graduate PhD</a:t>
              </a:r>
            </a:p>
          </p:txBody>
        </p:sp>
        <p:sp>
          <p:nvSpPr>
            <p:cNvPr id="112" name="TextBox 111">
              <a:extLst>
                <a:ext uri="{FF2B5EF4-FFF2-40B4-BE49-F238E27FC236}">
                  <a16:creationId xmlns:a16="http://schemas.microsoft.com/office/drawing/2014/main" id="{488A3A01-CAD8-4AEE-B44F-5922D55084AD}"/>
                </a:ext>
              </a:extLst>
            </p:cNvPr>
            <p:cNvSpPr txBox="1"/>
            <p:nvPr/>
          </p:nvSpPr>
          <p:spPr>
            <a:xfrm>
              <a:off x="10465628" y="1498875"/>
              <a:ext cx="1489480"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Postdoctoral</a:t>
              </a:r>
            </a:p>
          </p:txBody>
        </p:sp>
        <p:sp>
          <p:nvSpPr>
            <p:cNvPr id="128" name="Rectangle 73">
              <a:extLst>
                <a:ext uri="{FF2B5EF4-FFF2-40B4-BE49-F238E27FC236}">
                  <a16:creationId xmlns:a16="http://schemas.microsoft.com/office/drawing/2014/main" id="{887F3B89-3AFC-4925-A73B-42EC776C0FD4}"/>
                </a:ext>
              </a:extLst>
            </p:cNvPr>
            <p:cNvSpPr>
              <a:spLocks noChangeArrowheads="1"/>
            </p:cNvSpPr>
            <p:nvPr/>
          </p:nvSpPr>
          <p:spPr bwMode="auto">
            <a:xfrm>
              <a:off x="99213" y="1451573"/>
              <a:ext cx="967709" cy="36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Community College</a:t>
              </a:r>
              <a:endParaRPr kumimoji="0" lang="en-US" altLang="en-US" sz="1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64" name="Rectangle 62">
            <a:extLst>
              <a:ext uri="{FF2B5EF4-FFF2-40B4-BE49-F238E27FC236}">
                <a16:creationId xmlns:a16="http://schemas.microsoft.com/office/drawing/2014/main" id="{CCD45B05-F702-4D47-8EAD-4FC9EA12DF8C}"/>
              </a:ext>
            </a:extLst>
          </p:cNvPr>
          <p:cNvSpPr>
            <a:spLocks noChangeArrowheads="1"/>
          </p:cNvSpPr>
          <p:nvPr/>
        </p:nvSpPr>
        <p:spPr bwMode="auto">
          <a:xfrm>
            <a:off x="2164315" y="3146981"/>
            <a:ext cx="520496" cy="349188"/>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29" name="Rectangle 55">
            <a:extLst>
              <a:ext uri="{FF2B5EF4-FFF2-40B4-BE49-F238E27FC236}">
                <a16:creationId xmlns:a16="http://schemas.microsoft.com/office/drawing/2014/main" id="{8974E24A-8E8B-479C-BF85-D32DB4A045B5}"/>
              </a:ext>
            </a:extLst>
          </p:cNvPr>
          <p:cNvSpPr>
            <a:spLocks noChangeArrowheads="1"/>
          </p:cNvSpPr>
          <p:nvPr/>
        </p:nvSpPr>
        <p:spPr bwMode="auto">
          <a:xfrm>
            <a:off x="1390583" y="3154862"/>
            <a:ext cx="764098" cy="333426"/>
          </a:xfrm>
          <a:prstGeom prst="rect">
            <a:avLst/>
          </a:prstGeom>
          <a:solidFill>
            <a:schemeClr val="accent6">
              <a:lumMod val="75000"/>
            </a:schemeClr>
          </a:solidFill>
          <a:ln>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0" name="TextBox 129">
            <a:extLst>
              <a:ext uri="{FF2B5EF4-FFF2-40B4-BE49-F238E27FC236}">
                <a16:creationId xmlns:a16="http://schemas.microsoft.com/office/drawing/2014/main" id="{4242C2AF-6A1E-475A-904D-C276459DCCDA}"/>
              </a:ext>
            </a:extLst>
          </p:cNvPr>
          <p:cNvSpPr txBox="1"/>
          <p:nvPr/>
        </p:nvSpPr>
        <p:spPr>
          <a:xfrm>
            <a:off x="1342578" y="3098711"/>
            <a:ext cx="1413260" cy="5401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Bridges to the Baccalaureate</a:t>
            </a:r>
          </a:p>
        </p:txBody>
      </p:sp>
      <p:grpSp>
        <p:nvGrpSpPr>
          <p:cNvPr id="24" name="Group 23">
            <a:extLst>
              <a:ext uri="{FF2B5EF4-FFF2-40B4-BE49-F238E27FC236}">
                <a16:creationId xmlns:a16="http://schemas.microsoft.com/office/drawing/2014/main" id="{7EC60CCD-390D-43AA-9480-26474302DD56}"/>
              </a:ext>
            </a:extLst>
          </p:cNvPr>
          <p:cNvGrpSpPr/>
          <p:nvPr/>
        </p:nvGrpSpPr>
        <p:grpSpPr>
          <a:xfrm>
            <a:off x="4553032" y="2768021"/>
            <a:ext cx="2140454" cy="349187"/>
            <a:chOff x="4115408" y="4275256"/>
            <a:chExt cx="2803754" cy="342900"/>
          </a:xfrm>
        </p:grpSpPr>
        <p:sp>
          <p:nvSpPr>
            <p:cNvPr id="91" name="Rectangle 90">
              <a:extLst>
                <a:ext uri="{FF2B5EF4-FFF2-40B4-BE49-F238E27FC236}">
                  <a16:creationId xmlns:a16="http://schemas.microsoft.com/office/drawing/2014/main" id="{6CD30429-6033-4F55-B3FA-D082E10FDFF8}"/>
                </a:ext>
              </a:extLst>
            </p:cNvPr>
            <p:cNvSpPr/>
            <p:nvPr/>
          </p:nvSpPr>
          <p:spPr>
            <a:xfrm>
              <a:off x="4492949" y="4275256"/>
              <a:ext cx="1398547"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1" name="Rectangle 62">
              <a:extLst>
                <a:ext uri="{FF2B5EF4-FFF2-40B4-BE49-F238E27FC236}">
                  <a16:creationId xmlns:a16="http://schemas.microsoft.com/office/drawing/2014/main" id="{7D8E663B-1EFE-4381-BBF3-C6777C2E804F}"/>
                </a:ext>
              </a:extLst>
            </p:cNvPr>
            <p:cNvSpPr>
              <a:spLocks noChangeArrowheads="1"/>
            </p:cNvSpPr>
            <p:nvPr/>
          </p:nvSpPr>
          <p:spPr bwMode="auto">
            <a:xfrm>
              <a:off x="5875107" y="4275256"/>
              <a:ext cx="681791"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32" name="TextBox 131">
              <a:extLst>
                <a:ext uri="{FF2B5EF4-FFF2-40B4-BE49-F238E27FC236}">
                  <a16:creationId xmlns:a16="http://schemas.microsoft.com/office/drawing/2014/main" id="{582291B0-4467-4541-9446-F209FE016B93}"/>
                </a:ext>
              </a:extLst>
            </p:cNvPr>
            <p:cNvSpPr txBox="1"/>
            <p:nvPr/>
          </p:nvSpPr>
          <p:spPr>
            <a:xfrm>
              <a:off x="4115408" y="4296347"/>
              <a:ext cx="2803754" cy="27201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Bridges to the Doctorate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F062B93C-2554-4163-B568-D8A74FAABDAB}"/>
              </a:ext>
            </a:extLst>
          </p:cNvPr>
          <p:cNvGrpSpPr/>
          <p:nvPr/>
        </p:nvGrpSpPr>
        <p:grpSpPr>
          <a:xfrm>
            <a:off x="9080051" y="5094556"/>
            <a:ext cx="2234836" cy="349188"/>
            <a:chOff x="10071248" y="5316678"/>
            <a:chExt cx="2927385" cy="342900"/>
          </a:xfrm>
        </p:grpSpPr>
        <p:sp>
          <p:nvSpPr>
            <p:cNvPr id="145" name="Rectangle 71">
              <a:extLst>
                <a:ext uri="{FF2B5EF4-FFF2-40B4-BE49-F238E27FC236}">
                  <a16:creationId xmlns:a16="http://schemas.microsoft.com/office/drawing/2014/main" id="{3871A1A4-178C-4404-998C-58AC9A98ED5F}"/>
                </a:ext>
              </a:extLst>
            </p:cNvPr>
            <p:cNvSpPr>
              <a:spLocks noChangeArrowheads="1"/>
            </p:cNvSpPr>
            <p:nvPr/>
          </p:nvSpPr>
          <p:spPr bwMode="auto">
            <a:xfrm>
              <a:off x="10071248" y="5316678"/>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46" name="Rectangle 108">
              <a:extLst>
                <a:ext uri="{FF2B5EF4-FFF2-40B4-BE49-F238E27FC236}">
                  <a16:creationId xmlns:a16="http://schemas.microsoft.com/office/drawing/2014/main" id="{6558A70F-D80B-41C6-8860-7731FE51DCD2}"/>
                </a:ext>
              </a:extLst>
            </p:cNvPr>
            <p:cNvSpPr>
              <a:spLocks noChangeArrowheads="1"/>
            </p:cNvSpPr>
            <p:nvPr/>
          </p:nvSpPr>
          <p:spPr bwMode="auto">
            <a:xfrm>
              <a:off x="11032860" y="5370086"/>
              <a:ext cx="1965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MOSAIC – New!</a:t>
              </a:r>
              <a:endParaRPr kumimoji="0" lang="en-US" alt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6" name="Group 5">
            <a:extLst>
              <a:ext uri="{FF2B5EF4-FFF2-40B4-BE49-F238E27FC236}">
                <a16:creationId xmlns:a16="http://schemas.microsoft.com/office/drawing/2014/main" id="{B4CCE876-39F5-4141-B9D2-B9411D84062B}"/>
              </a:ext>
            </a:extLst>
          </p:cNvPr>
          <p:cNvGrpSpPr/>
          <p:nvPr/>
        </p:nvGrpSpPr>
        <p:grpSpPr>
          <a:xfrm>
            <a:off x="1398778" y="1255775"/>
            <a:ext cx="9248552" cy="349188"/>
            <a:chOff x="28392" y="1684094"/>
            <a:chExt cx="12114562" cy="342900"/>
          </a:xfrm>
        </p:grpSpPr>
        <p:grpSp>
          <p:nvGrpSpPr>
            <p:cNvPr id="19" name="Group 18">
              <a:extLst>
                <a:ext uri="{FF2B5EF4-FFF2-40B4-BE49-F238E27FC236}">
                  <a16:creationId xmlns:a16="http://schemas.microsoft.com/office/drawing/2014/main" id="{AF09EE4E-86A6-474C-9C6A-AEE08F16ABC6}"/>
                </a:ext>
              </a:extLst>
            </p:cNvPr>
            <p:cNvGrpSpPr/>
            <p:nvPr/>
          </p:nvGrpSpPr>
          <p:grpSpPr>
            <a:xfrm>
              <a:off x="1019801" y="1684094"/>
              <a:ext cx="11123153" cy="342900"/>
              <a:chOff x="1019801" y="2526164"/>
              <a:chExt cx="11123153" cy="342900"/>
            </a:xfrm>
          </p:grpSpPr>
          <p:sp>
            <p:nvSpPr>
              <p:cNvPr id="139" name="Rectangle 59">
                <a:extLst>
                  <a:ext uri="{FF2B5EF4-FFF2-40B4-BE49-F238E27FC236}">
                    <a16:creationId xmlns:a16="http://schemas.microsoft.com/office/drawing/2014/main" id="{32A2FA9C-62ED-42D4-8E95-7F9582D2FF3A}"/>
                  </a:ext>
                </a:extLst>
              </p:cNvPr>
              <p:cNvSpPr>
                <a:spLocks noChangeArrowheads="1"/>
              </p:cNvSpPr>
              <p:nvPr/>
            </p:nvSpPr>
            <p:spPr bwMode="auto">
              <a:xfrm>
                <a:off x="5874263" y="2526164"/>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963ECE2E-D219-42C2-A86C-A89F5B7B70D8}"/>
                  </a:ext>
                </a:extLst>
              </p:cNvPr>
              <p:cNvSpPr/>
              <p:nvPr/>
            </p:nvSpPr>
            <p:spPr>
              <a:xfrm>
                <a:off x="4488706" y="2526164"/>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1" name="Rectangle 62">
                <a:extLst>
                  <a:ext uri="{FF2B5EF4-FFF2-40B4-BE49-F238E27FC236}">
                    <a16:creationId xmlns:a16="http://schemas.microsoft.com/office/drawing/2014/main" id="{820C9642-4CB2-46DB-8F30-FC6EA6B83358}"/>
                  </a:ext>
                </a:extLst>
              </p:cNvPr>
              <p:cNvSpPr>
                <a:spLocks noChangeArrowheads="1"/>
              </p:cNvSpPr>
              <p:nvPr/>
            </p:nvSpPr>
            <p:spPr bwMode="auto">
              <a:xfrm>
                <a:off x="3807347" y="2526164"/>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42" name="Rectangle 64">
                <a:extLst>
                  <a:ext uri="{FF2B5EF4-FFF2-40B4-BE49-F238E27FC236}">
                    <a16:creationId xmlns:a16="http://schemas.microsoft.com/office/drawing/2014/main" id="{8549E87C-FDF2-4CF2-AA2F-3A322E44B9DD}"/>
                  </a:ext>
                </a:extLst>
              </p:cNvPr>
              <p:cNvSpPr>
                <a:spLocks noChangeArrowheads="1"/>
              </p:cNvSpPr>
              <p:nvPr/>
            </p:nvSpPr>
            <p:spPr bwMode="auto">
              <a:xfrm>
                <a:off x="1019801" y="2526164"/>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43" name="Rectangle 71">
                <a:extLst>
                  <a:ext uri="{FF2B5EF4-FFF2-40B4-BE49-F238E27FC236}">
                    <a16:creationId xmlns:a16="http://schemas.microsoft.com/office/drawing/2014/main" id="{B547DDB6-F84D-4DA4-BA96-40AB3D63380E}"/>
                  </a:ext>
                </a:extLst>
              </p:cNvPr>
              <p:cNvSpPr>
                <a:spLocks noChangeArrowheads="1"/>
              </p:cNvSpPr>
              <p:nvPr/>
            </p:nvSpPr>
            <p:spPr bwMode="auto">
              <a:xfrm>
                <a:off x="10071248" y="2526164"/>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44" name="TextBox 143">
                <a:extLst>
                  <a:ext uri="{FF2B5EF4-FFF2-40B4-BE49-F238E27FC236}">
                    <a16:creationId xmlns:a16="http://schemas.microsoft.com/office/drawing/2014/main" id="{56593D2A-52CD-4C4B-9A4A-A928C773305B}"/>
                  </a:ext>
                </a:extLst>
              </p:cNvPr>
              <p:cNvSpPr txBox="1"/>
              <p:nvPr/>
            </p:nvSpPr>
            <p:spPr>
              <a:xfrm>
                <a:off x="3864236" y="2542134"/>
                <a:ext cx="3961341"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Innovative Programs to Enhance Research Training</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5" name="Rectangle 64">
              <a:extLst>
                <a:ext uri="{FF2B5EF4-FFF2-40B4-BE49-F238E27FC236}">
                  <a16:creationId xmlns:a16="http://schemas.microsoft.com/office/drawing/2014/main" id="{368BEF25-5C7C-4852-B4C0-5714E8CB7688}"/>
                </a:ext>
              </a:extLst>
            </p:cNvPr>
            <p:cNvSpPr>
              <a:spLocks noChangeArrowheads="1"/>
            </p:cNvSpPr>
            <p:nvPr/>
          </p:nvSpPr>
          <p:spPr bwMode="auto">
            <a:xfrm>
              <a:off x="28392" y="1684094"/>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7D4E6436-0EB7-4D04-A27A-ADB9A70858CA}"/>
              </a:ext>
            </a:extLst>
          </p:cNvPr>
          <p:cNvGrpSpPr/>
          <p:nvPr/>
        </p:nvGrpSpPr>
        <p:grpSpPr>
          <a:xfrm>
            <a:off x="1398778" y="1636022"/>
            <a:ext cx="9248552" cy="349188"/>
            <a:chOff x="28392" y="2072416"/>
            <a:chExt cx="12114562" cy="342900"/>
          </a:xfrm>
        </p:grpSpPr>
        <p:grpSp>
          <p:nvGrpSpPr>
            <p:cNvPr id="35" name="Group 34">
              <a:extLst>
                <a:ext uri="{FF2B5EF4-FFF2-40B4-BE49-F238E27FC236}">
                  <a16:creationId xmlns:a16="http://schemas.microsoft.com/office/drawing/2014/main" id="{7320FCF0-089C-46BA-93AC-2F47ECA60E0C}"/>
                </a:ext>
              </a:extLst>
            </p:cNvPr>
            <p:cNvGrpSpPr/>
            <p:nvPr/>
          </p:nvGrpSpPr>
          <p:grpSpPr>
            <a:xfrm>
              <a:off x="1019801" y="2072416"/>
              <a:ext cx="11123153" cy="342900"/>
              <a:chOff x="1019801" y="2109782"/>
              <a:chExt cx="11123153" cy="342900"/>
            </a:xfrm>
          </p:grpSpPr>
          <p:grpSp>
            <p:nvGrpSpPr>
              <p:cNvPr id="18" name="Group 17">
                <a:extLst>
                  <a:ext uri="{FF2B5EF4-FFF2-40B4-BE49-F238E27FC236}">
                    <a16:creationId xmlns:a16="http://schemas.microsoft.com/office/drawing/2014/main" id="{A8C874FC-3CBD-4ED7-BB9E-6393B0CCD815}"/>
                  </a:ext>
                </a:extLst>
              </p:cNvPr>
              <p:cNvGrpSpPr/>
              <p:nvPr/>
            </p:nvGrpSpPr>
            <p:grpSpPr>
              <a:xfrm>
                <a:off x="1019801" y="2109782"/>
                <a:ext cx="11123153" cy="342900"/>
                <a:chOff x="1019801" y="2166116"/>
                <a:chExt cx="11123153" cy="342900"/>
              </a:xfrm>
            </p:grpSpPr>
            <p:sp>
              <p:nvSpPr>
                <p:cNvPr id="133" name="Rectangle 59">
                  <a:extLst>
                    <a:ext uri="{FF2B5EF4-FFF2-40B4-BE49-F238E27FC236}">
                      <a16:creationId xmlns:a16="http://schemas.microsoft.com/office/drawing/2014/main" id="{D46075C7-E5C4-4F2D-ACD5-53218EFA7CC6}"/>
                    </a:ext>
                  </a:extLst>
                </p:cNvPr>
                <p:cNvSpPr>
                  <a:spLocks noChangeArrowheads="1"/>
                </p:cNvSpPr>
                <p:nvPr/>
              </p:nvSpPr>
              <p:spPr bwMode="auto">
                <a:xfrm>
                  <a:off x="5874263" y="2166116"/>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34" name="Rectangle 133">
                  <a:extLst>
                    <a:ext uri="{FF2B5EF4-FFF2-40B4-BE49-F238E27FC236}">
                      <a16:creationId xmlns:a16="http://schemas.microsoft.com/office/drawing/2014/main" id="{29B2AC69-0F5D-4C7A-ADEA-32278BD4C7A3}"/>
                    </a:ext>
                  </a:extLst>
                </p:cNvPr>
                <p:cNvSpPr/>
                <p:nvPr/>
              </p:nvSpPr>
              <p:spPr>
                <a:xfrm>
                  <a:off x="4488706" y="2166116"/>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5" name="Rectangle 62">
                  <a:extLst>
                    <a:ext uri="{FF2B5EF4-FFF2-40B4-BE49-F238E27FC236}">
                      <a16:creationId xmlns:a16="http://schemas.microsoft.com/office/drawing/2014/main" id="{D4F99767-0DBF-428F-8BFD-827A32D065E0}"/>
                    </a:ext>
                  </a:extLst>
                </p:cNvPr>
                <p:cNvSpPr>
                  <a:spLocks noChangeArrowheads="1"/>
                </p:cNvSpPr>
                <p:nvPr/>
              </p:nvSpPr>
              <p:spPr bwMode="auto">
                <a:xfrm>
                  <a:off x="3807347" y="2166116"/>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36" name="Rectangle 64">
                  <a:extLst>
                    <a:ext uri="{FF2B5EF4-FFF2-40B4-BE49-F238E27FC236}">
                      <a16:creationId xmlns:a16="http://schemas.microsoft.com/office/drawing/2014/main" id="{92BC01D3-63EC-448A-A9EF-3A79868E9332}"/>
                    </a:ext>
                  </a:extLst>
                </p:cNvPr>
                <p:cNvSpPr>
                  <a:spLocks noChangeArrowheads="1"/>
                </p:cNvSpPr>
                <p:nvPr/>
              </p:nvSpPr>
              <p:spPr bwMode="auto">
                <a:xfrm>
                  <a:off x="1019801" y="2166116"/>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37" name="Rectangle 71">
                  <a:extLst>
                    <a:ext uri="{FF2B5EF4-FFF2-40B4-BE49-F238E27FC236}">
                      <a16:creationId xmlns:a16="http://schemas.microsoft.com/office/drawing/2014/main" id="{25766915-B3EC-4D42-9000-6B9DB03BFE8C}"/>
                    </a:ext>
                  </a:extLst>
                </p:cNvPr>
                <p:cNvSpPr>
                  <a:spLocks noChangeArrowheads="1"/>
                </p:cNvSpPr>
                <p:nvPr/>
              </p:nvSpPr>
              <p:spPr bwMode="auto">
                <a:xfrm>
                  <a:off x="10071248" y="2166116"/>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sp>
            <p:nvSpPr>
              <p:cNvPr id="138" name="TextBox 137">
                <a:extLst>
                  <a:ext uri="{FF2B5EF4-FFF2-40B4-BE49-F238E27FC236}">
                    <a16:creationId xmlns:a16="http://schemas.microsoft.com/office/drawing/2014/main" id="{4E2F155E-EA50-46F8-A3B4-A1FAF05EA4F1}"/>
                  </a:ext>
                </a:extLst>
              </p:cNvPr>
              <p:cNvSpPr txBox="1"/>
              <p:nvPr/>
            </p:nvSpPr>
            <p:spPr>
              <a:xfrm>
                <a:off x="3864236" y="2127344"/>
                <a:ext cx="303159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NIGMS Diversity Supplement Program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6" name="Rectangle 64">
              <a:extLst>
                <a:ext uri="{FF2B5EF4-FFF2-40B4-BE49-F238E27FC236}">
                  <a16:creationId xmlns:a16="http://schemas.microsoft.com/office/drawing/2014/main" id="{72E4EC13-FF55-4389-8087-5AE1324CFCB7}"/>
                </a:ext>
              </a:extLst>
            </p:cNvPr>
            <p:cNvSpPr>
              <a:spLocks noChangeArrowheads="1"/>
            </p:cNvSpPr>
            <p:nvPr/>
          </p:nvSpPr>
          <p:spPr bwMode="auto">
            <a:xfrm>
              <a:off x="28392" y="2072416"/>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BDA6D41B-A15D-4400-98FB-442CD623CE24}"/>
              </a:ext>
            </a:extLst>
          </p:cNvPr>
          <p:cNvGrpSpPr/>
          <p:nvPr/>
        </p:nvGrpSpPr>
        <p:grpSpPr>
          <a:xfrm>
            <a:off x="1398778" y="2016269"/>
            <a:ext cx="9248552" cy="349188"/>
            <a:chOff x="28392" y="2467325"/>
            <a:chExt cx="12114562" cy="342900"/>
          </a:xfrm>
        </p:grpSpPr>
        <p:grpSp>
          <p:nvGrpSpPr>
            <p:cNvPr id="17" name="Group 16">
              <a:extLst>
                <a:ext uri="{FF2B5EF4-FFF2-40B4-BE49-F238E27FC236}">
                  <a16:creationId xmlns:a16="http://schemas.microsoft.com/office/drawing/2014/main" id="{BAFB37E1-9D7E-4B9D-AA90-63B2B18B1952}"/>
                </a:ext>
              </a:extLst>
            </p:cNvPr>
            <p:cNvGrpSpPr/>
            <p:nvPr/>
          </p:nvGrpSpPr>
          <p:grpSpPr>
            <a:xfrm>
              <a:off x="1019801" y="2467325"/>
              <a:ext cx="11123153" cy="342900"/>
              <a:chOff x="1019801" y="1791137"/>
              <a:chExt cx="11123153" cy="342900"/>
            </a:xfrm>
          </p:grpSpPr>
          <p:sp>
            <p:nvSpPr>
              <p:cNvPr id="121" name="Rectangle 59">
                <a:extLst>
                  <a:ext uri="{FF2B5EF4-FFF2-40B4-BE49-F238E27FC236}">
                    <a16:creationId xmlns:a16="http://schemas.microsoft.com/office/drawing/2014/main" id="{90AA6E7C-CA7F-41F5-81A3-2B87EBA1D4FB}"/>
                  </a:ext>
                </a:extLst>
              </p:cNvPr>
              <p:cNvSpPr>
                <a:spLocks noChangeArrowheads="1"/>
              </p:cNvSpPr>
              <p:nvPr/>
            </p:nvSpPr>
            <p:spPr bwMode="auto">
              <a:xfrm>
                <a:off x="5874263" y="1791137"/>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85DD6CA3-89CF-4BF3-812B-57AF300DD776}"/>
                  </a:ext>
                </a:extLst>
              </p:cNvPr>
              <p:cNvSpPr/>
              <p:nvPr/>
            </p:nvSpPr>
            <p:spPr>
              <a:xfrm>
                <a:off x="4488706" y="1791137"/>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3" name="Rectangle 62">
                <a:extLst>
                  <a:ext uri="{FF2B5EF4-FFF2-40B4-BE49-F238E27FC236}">
                    <a16:creationId xmlns:a16="http://schemas.microsoft.com/office/drawing/2014/main" id="{A65F5FF6-A3A8-439D-A2AA-2C1F905DE4DF}"/>
                  </a:ext>
                </a:extLst>
              </p:cNvPr>
              <p:cNvSpPr>
                <a:spLocks noChangeArrowheads="1"/>
              </p:cNvSpPr>
              <p:nvPr/>
            </p:nvSpPr>
            <p:spPr bwMode="auto">
              <a:xfrm>
                <a:off x="3807347" y="1791137"/>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24" name="Rectangle 64">
                <a:extLst>
                  <a:ext uri="{FF2B5EF4-FFF2-40B4-BE49-F238E27FC236}">
                    <a16:creationId xmlns:a16="http://schemas.microsoft.com/office/drawing/2014/main" id="{0098E539-2200-4F7B-B5FA-E414B750C972}"/>
                  </a:ext>
                </a:extLst>
              </p:cNvPr>
              <p:cNvSpPr>
                <a:spLocks noChangeArrowheads="1"/>
              </p:cNvSpPr>
              <p:nvPr/>
            </p:nvSpPr>
            <p:spPr bwMode="auto">
              <a:xfrm>
                <a:off x="1019801" y="1791137"/>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25" name="Rectangle 71">
                <a:extLst>
                  <a:ext uri="{FF2B5EF4-FFF2-40B4-BE49-F238E27FC236}">
                    <a16:creationId xmlns:a16="http://schemas.microsoft.com/office/drawing/2014/main" id="{3A8C23A4-0D71-4CA1-A0A9-083F606B613B}"/>
                  </a:ext>
                </a:extLst>
              </p:cNvPr>
              <p:cNvSpPr>
                <a:spLocks noChangeArrowheads="1"/>
              </p:cNvSpPr>
              <p:nvPr/>
            </p:nvSpPr>
            <p:spPr bwMode="auto">
              <a:xfrm>
                <a:off x="10071248" y="1791137"/>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25FA8C84-9A6A-47D7-A25B-55D32DC2FFED}"/>
                  </a:ext>
                </a:extLst>
              </p:cNvPr>
              <p:cNvSpPr txBox="1"/>
              <p:nvPr/>
            </p:nvSpPr>
            <p:spPr>
              <a:xfrm>
                <a:off x="3848207" y="1825878"/>
                <a:ext cx="306365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National Research Mentoring Network</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7" name="Rectangle 64">
              <a:extLst>
                <a:ext uri="{FF2B5EF4-FFF2-40B4-BE49-F238E27FC236}">
                  <a16:creationId xmlns:a16="http://schemas.microsoft.com/office/drawing/2014/main" id="{18E143CD-DA02-4460-8401-E29D0C62D41E}"/>
                </a:ext>
              </a:extLst>
            </p:cNvPr>
            <p:cNvSpPr>
              <a:spLocks noChangeArrowheads="1"/>
            </p:cNvSpPr>
            <p:nvPr/>
          </p:nvSpPr>
          <p:spPr bwMode="auto">
            <a:xfrm>
              <a:off x="28392" y="2467325"/>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B647ABB8-5055-4833-B3AD-24E5AD571EE5}"/>
              </a:ext>
            </a:extLst>
          </p:cNvPr>
          <p:cNvGrpSpPr/>
          <p:nvPr/>
        </p:nvGrpSpPr>
        <p:grpSpPr>
          <a:xfrm>
            <a:off x="1392935" y="2396516"/>
            <a:ext cx="2902377" cy="349188"/>
            <a:chOff x="21767" y="2841208"/>
            <a:chExt cx="3801788" cy="342900"/>
          </a:xfrm>
        </p:grpSpPr>
        <p:grpSp>
          <p:nvGrpSpPr>
            <p:cNvPr id="20" name="Group 19">
              <a:extLst>
                <a:ext uri="{FF2B5EF4-FFF2-40B4-BE49-F238E27FC236}">
                  <a16:creationId xmlns:a16="http://schemas.microsoft.com/office/drawing/2014/main" id="{4BBF1A8A-B03E-4A93-A073-8F69A92C27BB}"/>
                </a:ext>
              </a:extLst>
            </p:cNvPr>
            <p:cNvGrpSpPr/>
            <p:nvPr/>
          </p:nvGrpSpPr>
          <p:grpSpPr>
            <a:xfrm>
              <a:off x="1019801" y="2841208"/>
              <a:ext cx="2803754" cy="342900"/>
              <a:chOff x="1019801" y="2850284"/>
              <a:chExt cx="2803754" cy="342900"/>
            </a:xfrm>
          </p:grpSpPr>
          <p:sp>
            <p:nvSpPr>
              <p:cNvPr id="67" name="Rectangle 64">
                <a:extLst>
                  <a:ext uri="{FF2B5EF4-FFF2-40B4-BE49-F238E27FC236}">
                    <a16:creationId xmlns:a16="http://schemas.microsoft.com/office/drawing/2014/main" id="{D9FAE049-1489-4404-86A2-882CA87EE6C7}"/>
                  </a:ext>
                </a:extLst>
              </p:cNvPr>
              <p:cNvSpPr>
                <a:spLocks noChangeArrowheads="1"/>
              </p:cNvSpPr>
              <p:nvPr/>
            </p:nvSpPr>
            <p:spPr bwMode="auto">
              <a:xfrm>
                <a:off x="1019801" y="2850284"/>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47" name="TextBox 146">
                <a:extLst>
                  <a:ext uri="{FF2B5EF4-FFF2-40B4-BE49-F238E27FC236}">
                    <a16:creationId xmlns:a16="http://schemas.microsoft.com/office/drawing/2014/main" id="{357C9C25-E388-4CF0-8D1D-365BA33AB7CF}"/>
                  </a:ext>
                </a:extLst>
              </p:cNvPr>
              <p:cNvSpPr txBox="1"/>
              <p:nvPr/>
            </p:nvSpPr>
            <p:spPr>
              <a:xfrm>
                <a:off x="2041287" y="2862908"/>
                <a:ext cx="889901" cy="31271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BUILD</a:t>
                </a:r>
              </a:p>
            </p:txBody>
          </p:sp>
        </p:grpSp>
        <p:sp>
          <p:nvSpPr>
            <p:cNvPr id="88" name="Rectangle 64">
              <a:extLst>
                <a:ext uri="{FF2B5EF4-FFF2-40B4-BE49-F238E27FC236}">
                  <a16:creationId xmlns:a16="http://schemas.microsoft.com/office/drawing/2014/main" id="{0FE5D5D7-4F8B-4E53-9E17-FB7CE9E59E51}"/>
                </a:ext>
              </a:extLst>
            </p:cNvPr>
            <p:cNvSpPr>
              <a:spLocks noChangeArrowheads="1"/>
            </p:cNvSpPr>
            <p:nvPr/>
          </p:nvSpPr>
          <p:spPr bwMode="auto">
            <a:xfrm>
              <a:off x="21767" y="2841208"/>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sp>
        <p:nvSpPr>
          <p:cNvPr id="8" name="Rectangle 7">
            <a:extLst>
              <a:ext uri="{FF2B5EF4-FFF2-40B4-BE49-F238E27FC236}">
                <a16:creationId xmlns:a16="http://schemas.microsoft.com/office/drawing/2014/main" id="{26722DD8-181D-9742-AB0F-3D97A024C124}"/>
              </a:ext>
            </a:extLst>
          </p:cNvPr>
          <p:cNvSpPr/>
          <p:nvPr/>
        </p:nvSpPr>
        <p:spPr>
          <a:xfrm>
            <a:off x="526476" y="617838"/>
            <a:ext cx="872696" cy="531340"/>
          </a:xfrm>
          <a:prstGeom prst="rect">
            <a:avLst/>
          </a:prstGeom>
          <a:solidFill>
            <a:srgbClr val="DD8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9E2992D8-B4DA-6746-810C-2A6B7C01ADDC}"/>
              </a:ext>
            </a:extLst>
          </p:cNvPr>
          <p:cNvSpPr txBox="1"/>
          <p:nvPr/>
        </p:nvSpPr>
        <p:spPr>
          <a:xfrm>
            <a:off x="561047" y="725436"/>
            <a:ext cx="8420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preK-12</a:t>
            </a:r>
          </a:p>
        </p:txBody>
      </p:sp>
      <p:sp>
        <p:nvSpPr>
          <p:cNvPr id="148" name="Rectangle 147">
            <a:extLst>
              <a:ext uri="{FF2B5EF4-FFF2-40B4-BE49-F238E27FC236}">
                <a16:creationId xmlns:a16="http://schemas.microsoft.com/office/drawing/2014/main" id="{642A1F54-EC9C-8641-84F3-7611D666070D}"/>
              </a:ext>
            </a:extLst>
          </p:cNvPr>
          <p:cNvSpPr/>
          <p:nvPr/>
        </p:nvSpPr>
        <p:spPr>
          <a:xfrm>
            <a:off x="560452" y="3875365"/>
            <a:ext cx="872696" cy="342908"/>
          </a:xfrm>
          <a:prstGeom prst="rect">
            <a:avLst/>
          </a:prstGeom>
          <a:solidFill>
            <a:srgbClr val="DD86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27B89EB-83BE-8143-B672-568D703B6C50}"/>
              </a:ext>
            </a:extLst>
          </p:cNvPr>
          <p:cNvSpPr txBox="1"/>
          <p:nvPr/>
        </p:nvSpPr>
        <p:spPr>
          <a:xfrm>
            <a:off x="711197" y="3901901"/>
            <a:ext cx="6690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SEPA</a:t>
            </a:r>
          </a:p>
        </p:txBody>
      </p:sp>
      <p:grpSp>
        <p:nvGrpSpPr>
          <p:cNvPr id="149" name="Group 148">
            <a:extLst>
              <a:ext uri="{FF2B5EF4-FFF2-40B4-BE49-F238E27FC236}">
                <a16:creationId xmlns:a16="http://schemas.microsoft.com/office/drawing/2014/main" id="{B3653B3A-C1F1-3247-9F97-27CF92BD8B28}"/>
              </a:ext>
            </a:extLst>
          </p:cNvPr>
          <p:cNvGrpSpPr/>
          <p:nvPr/>
        </p:nvGrpSpPr>
        <p:grpSpPr>
          <a:xfrm>
            <a:off x="1410501" y="5971364"/>
            <a:ext cx="9248552" cy="376371"/>
            <a:chOff x="28392" y="1684094"/>
            <a:chExt cx="12114562" cy="369594"/>
          </a:xfrm>
        </p:grpSpPr>
        <p:grpSp>
          <p:nvGrpSpPr>
            <p:cNvPr id="150" name="Group 149">
              <a:extLst>
                <a:ext uri="{FF2B5EF4-FFF2-40B4-BE49-F238E27FC236}">
                  <a16:creationId xmlns:a16="http://schemas.microsoft.com/office/drawing/2014/main" id="{1927D3FA-7C05-7947-8B07-3C30838BF117}"/>
                </a:ext>
              </a:extLst>
            </p:cNvPr>
            <p:cNvGrpSpPr/>
            <p:nvPr/>
          </p:nvGrpSpPr>
          <p:grpSpPr>
            <a:xfrm>
              <a:off x="1019801" y="1684094"/>
              <a:ext cx="11123153" cy="369594"/>
              <a:chOff x="1019801" y="2526164"/>
              <a:chExt cx="11123153" cy="369594"/>
            </a:xfrm>
          </p:grpSpPr>
          <p:sp>
            <p:nvSpPr>
              <p:cNvPr id="152" name="Rectangle 59">
                <a:extLst>
                  <a:ext uri="{FF2B5EF4-FFF2-40B4-BE49-F238E27FC236}">
                    <a16:creationId xmlns:a16="http://schemas.microsoft.com/office/drawing/2014/main" id="{0B2608B9-5344-2844-88E4-5FD633DE51DF}"/>
                  </a:ext>
                </a:extLst>
              </p:cNvPr>
              <p:cNvSpPr>
                <a:spLocks noChangeArrowheads="1"/>
              </p:cNvSpPr>
              <p:nvPr/>
            </p:nvSpPr>
            <p:spPr bwMode="auto">
              <a:xfrm>
                <a:off x="5874263" y="2526164"/>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CC56B2E4-D274-8B4D-8FEE-10A814227D9F}"/>
                  </a:ext>
                </a:extLst>
              </p:cNvPr>
              <p:cNvSpPr/>
              <p:nvPr/>
            </p:nvSpPr>
            <p:spPr>
              <a:xfrm>
                <a:off x="4488706" y="2526164"/>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4" name="Rectangle 62">
                <a:extLst>
                  <a:ext uri="{FF2B5EF4-FFF2-40B4-BE49-F238E27FC236}">
                    <a16:creationId xmlns:a16="http://schemas.microsoft.com/office/drawing/2014/main" id="{E91151C5-953F-B94A-AEDC-A81B65FCF6D0}"/>
                  </a:ext>
                </a:extLst>
              </p:cNvPr>
              <p:cNvSpPr>
                <a:spLocks noChangeArrowheads="1"/>
              </p:cNvSpPr>
              <p:nvPr/>
            </p:nvSpPr>
            <p:spPr bwMode="auto">
              <a:xfrm>
                <a:off x="3807347" y="2526164"/>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55" name="Rectangle 64">
                <a:extLst>
                  <a:ext uri="{FF2B5EF4-FFF2-40B4-BE49-F238E27FC236}">
                    <a16:creationId xmlns:a16="http://schemas.microsoft.com/office/drawing/2014/main" id="{859DC0D3-F6A2-9A4F-8F2F-93AA223D7D51}"/>
                  </a:ext>
                </a:extLst>
              </p:cNvPr>
              <p:cNvSpPr>
                <a:spLocks noChangeArrowheads="1"/>
              </p:cNvSpPr>
              <p:nvPr/>
            </p:nvSpPr>
            <p:spPr bwMode="auto">
              <a:xfrm>
                <a:off x="1019801" y="2526164"/>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56" name="Rectangle 71">
                <a:extLst>
                  <a:ext uri="{FF2B5EF4-FFF2-40B4-BE49-F238E27FC236}">
                    <a16:creationId xmlns:a16="http://schemas.microsoft.com/office/drawing/2014/main" id="{E3E0EAC5-FA6E-C640-9F19-62B5D2D42565}"/>
                  </a:ext>
                </a:extLst>
              </p:cNvPr>
              <p:cNvSpPr>
                <a:spLocks noChangeArrowheads="1"/>
              </p:cNvSpPr>
              <p:nvPr/>
            </p:nvSpPr>
            <p:spPr bwMode="auto">
              <a:xfrm>
                <a:off x="10071248" y="2526164"/>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57" name="TextBox 156">
                <a:extLst>
                  <a:ext uri="{FF2B5EF4-FFF2-40B4-BE49-F238E27FC236}">
                    <a16:creationId xmlns:a16="http://schemas.microsoft.com/office/drawing/2014/main" id="{F61857EA-ED88-AD46-894A-045B41BF9497}"/>
                  </a:ext>
                </a:extLst>
              </p:cNvPr>
              <p:cNvSpPr txBox="1"/>
              <p:nvPr/>
            </p:nvSpPr>
            <p:spPr>
              <a:xfrm>
                <a:off x="3864236" y="2542135"/>
                <a:ext cx="4481437" cy="35362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prstClr val="white"/>
                    </a:solidFill>
                    <a:effectLst/>
                    <a:uLnTx/>
                    <a:uFillTx/>
                    <a:latin typeface="Calibri"/>
                    <a:ea typeface="+mn-ea"/>
                    <a:cs typeface="+mn-cs"/>
                  </a:rPr>
                  <a:t>IDeA</a:t>
                </a:r>
                <a:r>
                  <a:rPr kumimoji="0" lang="en-US" sz="1400" b="1" i="0" u="none" strike="noStrike" kern="0" cap="none" spc="0" normalizeH="0" baseline="0" noProof="0" dirty="0">
                    <a:ln>
                      <a:noFill/>
                    </a:ln>
                    <a:solidFill>
                      <a:prstClr val="white"/>
                    </a:solidFill>
                    <a:effectLst/>
                    <a:uLnTx/>
                    <a:uFillTx/>
                    <a:latin typeface="Calibri"/>
                    <a:ea typeface="+mn-ea"/>
                    <a:cs typeface="+mn-cs"/>
                  </a:rPr>
                  <a:t> Networks of Biomedical Research Excellence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51" name="Rectangle 64">
              <a:extLst>
                <a:ext uri="{FF2B5EF4-FFF2-40B4-BE49-F238E27FC236}">
                  <a16:creationId xmlns:a16="http://schemas.microsoft.com/office/drawing/2014/main" id="{E0B9A794-71EA-F343-8E3B-0C95EE5BB63A}"/>
                </a:ext>
              </a:extLst>
            </p:cNvPr>
            <p:cNvSpPr>
              <a:spLocks noChangeArrowheads="1"/>
            </p:cNvSpPr>
            <p:nvPr/>
          </p:nvSpPr>
          <p:spPr bwMode="auto">
            <a:xfrm>
              <a:off x="28392" y="1684094"/>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sp>
        <p:nvSpPr>
          <p:cNvPr id="16" name="Rectangle 15">
            <a:extLst>
              <a:ext uri="{FF2B5EF4-FFF2-40B4-BE49-F238E27FC236}">
                <a16:creationId xmlns:a16="http://schemas.microsoft.com/office/drawing/2014/main" id="{61632C82-27DB-BD4C-A95B-69D6618B9F0C}"/>
              </a:ext>
            </a:extLst>
          </p:cNvPr>
          <p:cNvSpPr/>
          <p:nvPr/>
        </p:nvSpPr>
        <p:spPr>
          <a:xfrm>
            <a:off x="10657490" y="620110"/>
            <a:ext cx="1282261" cy="533024"/>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DB21A6E8-54BE-A841-9C4B-A3EC86D95FAD}"/>
              </a:ext>
            </a:extLst>
          </p:cNvPr>
          <p:cNvSpPr txBox="1"/>
          <p:nvPr/>
        </p:nvSpPr>
        <p:spPr>
          <a:xfrm>
            <a:off x="10951277" y="714203"/>
            <a:ext cx="7135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Faculty</a:t>
            </a:r>
          </a:p>
        </p:txBody>
      </p:sp>
      <p:grpSp>
        <p:nvGrpSpPr>
          <p:cNvPr id="158" name="Group 157">
            <a:extLst>
              <a:ext uri="{FF2B5EF4-FFF2-40B4-BE49-F238E27FC236}">
                <a16:creationId xmlns:a16="http://schemas.microsoft.com/office/drawing/2014/main" id="{E4D7B60E-D211-8B4F-A490-8227DCCC27B8}"/>
              </a:ext>
            </a:extLst>
          </p:cNvPr>
          <p:cNvGrpSpPr/>
          <p:nvPr/>
        </p:nvGrpSpPr>
        <p:grpSpPr>
          <a:xfrm>
            <a:off x="10710041" y="2779659"/>
            <a:ext cx="1240220" cy="349188"/>
            <a:chOff x="5874263" y="3205084"/>
            <a:chExt cx="4187752" cy="342900"/>
          </a:xfrm>
          <a:solidFill>
            <a:schemeClr val="accent6">
              <a:lumMod val="60000"/>
              <a:lumOff val="40000"/>
            </a:schemeClr>
          </a:solidFill>
        </p:grpSpPr>
        <p:sp>
          <p:nvSpPr>
            <p:cNvPr id="159" name="Rectangle 59">
              <a:extLst>
                <a:ext uri="{FF2B5EF4-FFF2-40B4-BE49-F238E27FC236}">
                  <a16:creationId xmlns:a16="http://schemas.microsoft.com/office/drawing/2014/main" id="{F34F67EF-5D89-0B4E-BF14-061F4D3F6C33}"/>
                </a:ext>
              </a:extLst>
            </p:cNvPr>
            <p:cNvSpPr>
              <a:spLocks noChangeArrowheads="1"/>
            </p:cNvSpPr>
            <p:nvPr/>
          </p:nvSpPr>
          <p:spPr bwMode="auto">
            <a:xfrm>
              <a:off x="5874263" y="3205084"/>
              <a:ext cx="4187752" cy="342900"/>
            </a:xfrm>
            <a:prstGeom prst="rect">
              <a:avLst/>
            </a:prstGeom>
            <a:grp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60" name="TextBox 159">
              <a:extLst>
                <a:ext uri="{FF2B5EF4-FFF2-40B4-BE49-F238E27FC236}">
                  <a16:creationId xmlns:a16="http://schemas.microsoft.com/office/drawing/2014/main" id="{A7D03D41-733A-EE44-874D-3584BCB35F07}"/>
                </a:ext>
              </a:extLst>
            </p:cNvPr>
            <p:cNvSpPr txBox="1"/>
            <p:nvPr/>
          </p:nvSpPr>
          <p:spPr>
            <a:xfrm>
              <a:off x="5909751" y="3229686"/>
              <a:ext cx="4045802" cy="30223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SCORE/SURE</a:t>
              </a:r>
            </a:p>
          </p:txBody>
        </p:sp>
      </p:grpSp>
      <p:grpSp>
        <p:nvGrpSpPr>
          <p:cNvPr id="164" name="Group 163">
            <a:extLst>
              <a:ext uri="{FF2B5EF4-FFF2-40B4-BE49-F238E27FC236}">
                <a16:creationId xmlns:a16="http://schemas.microsoft.com/office/drawing/2014/main" id="{504E90EB-133D-1A44-BA2D-FCC14E029008}"/>
              </a:ext>
            </a:extLst>
          </p:cNvPr>
          <p:cNvGrpSpPr/>
          <p:nvPr/>
        </p:nvGrpSpPr>
        <p:grpSpPr>
          <a:xfrm>
            <a:off x="1405246" y="6407546"/>
            <a:ext cx="9248552" cy="349188"/>
            <a:chOff x="28392" y="1684094"/>
            <a:chExt cx="12114562" cy="342900"/>
          </a:xfrm>
        </p:grpSpPr>
        <p:grpSp>
          <p:nvGrpSpPr>
            <p:cNvPr id="165" name="Group 164">
              <a:extLst>
                <a:ext uri="{FF2B5EF4-FFF2-40B4-BE49-F238E27FC236}">
                  <a16:creationId xmlns:a16="http://schemas.microsoft.com/office/drawing/2014/main" id="{B7893255-2440-6942-BCCE-6552A6F89B7D}"/>
                </a:ext>
              </a:extLst>
            </p:cNvPr>
            <p:cNvGrpSpPr/>
            <p:nvPr/>
          </p:nvGrpSpPr>
          <p:grpSpPr>
            <a:xfrm>
              <a:off x="1019801" y="1684094"/>
              <a:ext cx="11123153" cy="342900"/>
              <a:chOff x="1019801" y="2526164"/>
              <a:chExt cx="11123153" cy="342900"/>
            </a:xfrm>
          </p:grpSpPr>
          <p:sp>
            <p:nvSpPr>
              <p:cNvPr id="167" name="Rectangle 59">
                <a:extLst>
                  <a:ext uri="{FF2B5EF4-FFF2-40B4-BE49-F238E27FC236}">
                    <a16:creationId xmlns:a16="http://schemas.microsoft.com/office/drawing/2014/main" id="{DFF0C179-0550-C147-A361-EE7A5CA16670}"/>
                  </a:ext>
                </a:extLst>
              </p:cNvPr>
              <p:cNvSpPr>
                <a:spLocks noChangeArrowheads="1"/>
              </p:cNvSpPr>
              <p:nvPr/>
            </p:nvSpPr>
            <p:spPr bwMode="auto">
              <a:xfrm>
                <a:off x="5874263" y="2526164"/>
                <a:ext cx="4187752" cy="342900"/>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68" name="Rectangle 167">
                <a:extLst>
                  <a:ext uri="{FF2B5EF4-FFF2-40B4-BE49-F238E27FC236}">
                    <a16:creationId xmlns:a16="http://schemas.microsoft.com/office/drawing/2014/main" id="{BEEFF8DE-9180-6B4F-8D31-2EB51C0E27E6}"/>
                  </a:ext>
                </a:extLst>
              </p:cNvPr>
              <p:cNvSpPr/>
              <p:nvPr/>
            </p:nvSpPr>
            <p:spPr>
              <a:xfrm>
                <a:off x="4488706" y="2526164"/>
                <a:ext cx="1407033" cy="34290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9" name="Rectangle 62">
                <a:extLst>
                  <a:ext uri="{FF2B5EF4-FFF2-40B4-BE49-F238E27FC236}">
                    <a16:creationId xmlns:a16="http://schemas.microsoft.com/office/drawing/2014/main" id="{1A4A6934-8A46-914E-9728-A6ED33B29062}"/>
                  </a:ext>
                </a:extLst>
              </p:cNvPr>
              <p:cNvSpPr>
                <a:spLocks noChangeArrowheads="1"/>
              </p:cNvSpPr>
              <p:nvPr/>
            </p:nvSpPr>
            <p:spPr bwMode="auto">
              <a:xfrm>
                <a:off x="3807347" y="2526164"/>
                <a:ext cx="681791" cy="342900"/>
              </a:xfrm>
              <a:prstGeom prst="rect">
                <a:avLst/>
              </a:prstGeom>
              <a:solidFill>
                <a:schemeClr val="accent2">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0" name="Rectangle 64">
                <a:extLst>
                  <a:ext uri="{FF2B5EF4-FFF2-40B4-BE49-F238E27FC236}">
                    <a16:creationId xmlns:a16="http://schemas.microsoft.com/office/drawing/2014/main" id="{C3B0FD2C-30CD-A54F-A221-56F226FE10E3}"/>
                  </a:ext>
                </a:extLst>
              </p:cNvPr>
              <p:cNvSpPr>
                <a:spLocks noChangeArrowheads="1"/>
              </p:cNvSpPr>
              <p:nvPr/>
            </p:nvSpPr>
            <p:spPr bwMode="auto">
              <a:xfrm>
                <a:off x="1019801" y="2526164"/>
                <a:ext cx="2803754" cy="342900"/>
              </a:xfrm>
              <a:prstGeom prst="rect">
                <a:avLst/>
              </a:prstGeom>
              <a:solidFill>
                <a:schemeClr val="accent1">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1" name="Rectangle 71">
                <a:extLst>
                  <a:ext uri="{FF2B5EF4-FFF2-40B4-BE49-F238E27FC236}">
                    <a16:creationId xmlns:a16="http://schemas.microsoft.com/office/drawing/2014/main" id="{B5BD274D-AC8A-C94C-B82B-FB6811A3CA0A}"/>
                  </a:ext>
                </a:extLst>
              </p:cNvPr>
              <p:cNvSpPr>
                <a:spLocks noChangeArrowheads="1"/>
              </p:cNvSpPr>
              <p:nvPr/>
            </p:nvSpPr>
            <p:spPr bwMode="auto">
              <a:xfrm>
                <a:off x="10071248" y="2526164"/>
                <a:ext cx="2071706" cy="342900"/>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2" name="TextBox 171">
                <a:extLst>
                  <a:ext uri="{FF2B5EF4-FFF2-40B4-BE49-F238E27FC236}">
                    <a16:creationId xmlns:a16="http://schemas.microsoft.com/office/drawing/2014/main" id="{2F5DB45D-585A-FF44-9F0C-C13D98F2951F}"/>
                  </a:ext>
                </a:extLst>
              </p:cNvPr>
              <p:cNvSpPr txBox="1"/>
              <p:nvPr/>
            </p:nvSpPr>
            <p:spPr>
              <a:xfrm>
                <a:off x="3864236" y="2542135"/>
                <a:ext cx="4642975" cy="30223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Native American Research Centers for Health</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66" name="Rectangle 64">
              <a:extLst>
                <a:ext uri="{FF2B5EF4-FFF2-40B4-BE49-F238E27FC236}">
                  <a16:creationId xmlns:a16="http://schemas.microsoft.com/office/drawing/2014/main" id="{0886A2A5-4ACA-0048-9465-EB83FC298F44}"/>
                </a:ext>
              </a:extLst>
            </p:cNvPr>
            <p:cNvSpPr>
              <a:spLocks noChangeArrowheads="1"/>
            </p:cNvSpPr>
            <p:nvPr/>
          </p:nvSpPr>
          <p:spPr bwMode="auto">
            <a:xfrm>
              <a:off x="28392" y="1684094"/>
              <a:ext cx="987680" cy="342900"/>
            </a:xfrm>
            <a:prstGeom prst="rect">
              <a:avLst/>
            </a:prstGeom>
            <a:solidFill>
              <a:schemeClr val="accent6">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grpSp>
      <p:sp>
        <p:nvSpPr>
          <p:cNvPr id="163" name="Rectangle 71">
            <a:extLst>
              <a:ext uri="{FF2B5EF4-FFF2-40B4-BE49-F238E27FC236}">
                <a16:creationId xmlns:a16="http://schemas.microsoft.com/office/drawing/2014/main" id="{BA7B51F4-5F6A-0755-4210-4AEBF92FA826}"/>
              </a:ext>
            </a:extLst>
          </p:cNvPr>
          <p:cNvSpPr>
            <a:spLocks noChangeArrowheads="1"/>
          </p:cNvSpPr>
          <p:nvPr/>
        </p:nvSpPr>
        <p:spPr bwMode="auto">
          <a:xfrm>
            <a:off x="9084169" y="5531162"/>
            <a:ext cx="813593" cy="349188"/>
          </a:xfrm>
          <a:prstGeom prst="rect">
            <a:avLst/>
          </a:prstGeom>
          <a:solidFill>
            <a:schemeClr val="accent5">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5" name="Rectangle 71">
            <a:extLst>
              <a:ext uri="{FF2B5EF4-FFF2-40B4-BE49-F238E27FC236}">
                <a16:creationId xmlns:a16="http://schemas.microsoft.com/office/drawing/2014/main" id="{14ABB0B3-3255-9E1F-2670-D34B6F6EB123}"/>
              </a:ext>
            </a:extLst>
          </p:cNvPr>
          <p:cNvSpPr>
            <a:spLocks noChangeArrowheads="1"/>
          </p:cNvSpPr>
          <p:nvPr/>
        </p:nvSpPr>
        <p:spPr bwMode="auto">
          <a:xfrm>
            <a:off x="8264845" y="5531002"/>
            <a:ext cx="813593" cy="347918"/>
          </a:xfrm>
          <a:prstGeom prst="rect">
            <a:avLst/>
          </a:prstGeom>
          <a:solidFill>
            <a:srgbClr val="604A7B"/>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6" name="Rectangle 108">
            <a:extLst>
              <a:ext uri="{FF2B5EF4-FFF2-40B4-BE49-F238E27FC236}">
                <a16:creationId xmlns:a16="http://schemas.microsoft.com/office/drawing/2014/main" id="{71636AF1-F025-6D71-D086-3E7C756FC3F6}"/>
              </a:ext>
            </a:extLst>
          </p:cNvPr>
          <p:cNvSpPr>
            <a:spLocks noChangeArrowheads="1"/>
          </p:cNvSpPr>
          <p:nvPr/>
        </p:nvSpPr>
        <p:spPr bwMode="auto">
          <a:xfrm>
            <a:off x="8250172" y="5593045"/>
            <a:ext cx="1661034" cy="2154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ARC – Coming Soon!</a:t>
            </a:r>
            <a:endParaRPr kumimoji="0" lang="en-US" altLang="en-US" sz="14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78" name="Rectangle 65">
            <a:extLst>
              <a:ext uri="{FF2B5EF4-FFF2-40B4-BE49-F238E27FC236}">
                <a16:creationId xmlns:a16="http://schemas.microsoft.com/office/drawing/2014/main" id="{EE072CEC-69CB-91CB-8B15-4143ED38352E}"/>
              </a:ext>
            </a:extLst>
          </p:cNvPr>
          <p:cNvSpPr>
            <a:spLocks noChangeArrowheads="1"/>
          </p:cNvSpPr>
          <p:nvPr/>
        </p:nvSpPr>
        <p:spPr bwMode="auto">
          <a:xfrm>
            <a:off x="5905500" y="4731000"/>
            <a:ext cx="2846101" cy="349188"/>
          </a:xfrm>
          <a:prstGeom prst="rect">
            <a:avLst/>
          </a:prstGeom>
          <a:solidFill>
            <a:schemeClr val="accent4">
              <a:lumMod val="75000"/>
            </a:schemeClr>
          </a:solidFill>
          <a:ln w="12700">
            <a:solidFill>
              <a:schemeClr val="tx1"/>
            </a:solid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179" name="TextBox 178">
            <a:extLst>
              <a:ext uri="{FF2B5EF4-FFF2-40B4-BE49-F238E27FC236}">
                <a16:creationId xmlns:a16="http://schemas.microsoft.com/office/drawing/2014/main" id="{40493A5C-1D2C-81D1-55EF-EF63B3FAF72B}"/>
              </a:ext>
            </a:extLst>
          </p:cNvPr>
          <p:cNvSpPr txBox="1"/>
          <p:nvPr/>
        </p:nvSpPr>
        <p:spPr>
          <a:xfrm>
            <a:off x="5842000" y="4748884"/>
            <a:ext cx="2971800"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MSTP for </a:t>
            </a:r>
            <a:r>
              <a:rPr kumimoji="0" lang="en-US" sz="1400" b="1"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IDeA</a:t>
            </a: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 and MSIs – </a:t>
            </a:r>
            <a:r>
              <a:rPr kumimoji="0" lang="en-US" sz="11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Coming Soon!</a:t>
            </a:r>
          </a:p>
        </p:txBody>
      </p:sp>
      <p:cxnSp>
        <p:nvCxnSpPr>
          <p:cNvPr id="23" name="Straight Arrow Connector 22">
            <a:extLst>
              <a:ext uri="{FF2B5EF4-FFF2-40B4-BE49-F238E27FC236}">
                <a16:creationId xmlns:a16="http://schemas.microsoft.com/office/drawing/2014/main" id="{920B56B7-F26E-3A1A-7CA8-A4CD42555E0A}"/>
              </a:ext>
            </a:extLst>
          </p:cNvPr>
          <p:cNvCxnSpPr>
            <a:cxnSpLocks/>
          </p:cNvCxnSpPr>
          <p:nvPr/>
        </p:nvCxnSpPr>
        <p:spPr>
          <a:xfrm>
            <a:off x="5092700" y="4914900"/>
            <a:ext cx="711200"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09B30A88-F020-C802-07E3-FCA2C224E521}"/>
              </a:ext>
            </a:extLst>
          </p:cNvPr>
          <p:cNvCxnSpPr>
            <a:cxnSpLocks/>
          </p:cNvCxnSpPr>
          <p:nvPr/>
        </p:nvCxnSpPr>
        <p:spPr>
          <a:xfrm>
            <a:off x="7467600" y="5715000"/>
            <a:ext cx="711200"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714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34EBE6-E812-CC46-9682-9F5106C7C1B6}"/>
              </a:ext>
            </a:extLst>
          </p:cNvPr>
          <p:cNvSpPr>
            <a:spLocks noGrp="1"/>
          </p:cNvSpPr>
          <p:nvPr>
            <p:ph type="sldNum" sz="quarter" idx="11"/>
          </p:nvPr>
        </p:nvSpPr>
        <p:spPr/>
        <p:txBody>
          <a:bodyPr/>
          <a:lstStyle/>
          <a:p>
            <a:fld id="{0E672CBA-1F15-4F34-9466-2A2663F0CC35}" type="slidenum">
              <a:rPr lang="en-US" smtClean="0"/>
              <a:pPr/>
              <a:t>24</a:t>
            </a:fld>
            <a:endParaRPr lang="en-US" dirty="0"/>
          </a:p>
        </p:txBody>
      </p:sp>
      <p:sp>
        <p:nvSpPr>
          <p:cNvPr id="10" name="Slide Number Placeholder 1">
            <a:extLst>
              <a:ext uri="{FF2B5EF4-FFF2-40B4-BE49-F238E27FC236}">
                <a16:creationId xmlns:a16="http://schemas.microsoft.com/office/drawing/2014/main" id="{967B7CE8-15F8-D14E-9FB9-EA33FB6C25CC}"/>
              </a:ext>
            </a:extLst>
          </p:cNvPr>
          <p:cNvSpPr txBox="1">
            <a:spLocks/>
          </p:cNvSpPr>
          <p:nvPr/>
        </p:nvSpPr>
        <p:spPr>
          <a:xfrm>
            <a:off x="141207" y="6356351"/>
            <a:ext cx="65437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0E672CBA-1F15-4F34-9466-2A2663F0CC35}" type="slidenum">
              <a:rPr lang="en-US" smtClean="0">
                <a:solidFill>
                  <a:prstClr val="white"/>
                </a:solidFill>
              </a:rPr>
              <a:pPr defTabSz="914400">
                <a:defRPr/>
              </a:pPr>
              <a:t>24</a:t>
            </a:fld>
            <a:endParaRPr lang="en-US" dirty="0">
              <a:solidFill>
                <a:prstClr val="white"/>
              </a:solidFill>
            </a:endParaRPr>
          </a:p>
        </p:txBody>
      </p:sp>
      <p:sp>
        <p:nvSpPr>
          <p:cNvPr id="11" name="Title 2">
            <a:extLst>
              <a:ext uri="{FF2B5EF4-FFF2-40B4-BE49-F238E27FC236}">
                <a16:creationId xmlns:a16="http://schemas.microsoft.com/office/drawing/2014/main" id="{C7478677-5494-2544-AB42-8F67D92710A5}"/>
              </a:ext>
            </a:extLst>
          </p:cNvPr>
          <p:cNvSpPr txBox="1">
            <a:spLocks/>
          </p:cNvSpPr>
          <p:nvPr/>
        </p:nvSpPr>
        <p:spPr>
          <a:xfrm>
            <a:off x="571500" y="0"/>
            <a:ext cx="10960100" cy="642867"/>
          </a:xfrm>
          <a:prstGeom prst="rect">
            <a:avLst/>
          </a:prstGeom>
        </p:spPr>
        <p:txBody>
          <a:bodyPr/>
          <a:lstStyle>
            <a:lvl1pPr algn="l" defTabSz="457200" rtl="0" eaLnBrk="1" latinLnBrk="0" hangingPunct="1">
              <a:spcBef>
                <a:spcPct val="0"/>
              </a:spcBef>
              <a:buNone/>
              <a:defRPr sz="3600" b="1" kern="1200">
                <a:solidFill>
                  <a:srgbClr val="4963AE"/>
                </a:solidFill>
                <a:latin typeface="Arial" pitchFamily="34" charset="0"/>
                <a:ea typeface="+mj-ea"/>
                <a:cs typeface="Arial" pitchFamily="34" charset="0"/>
              </a:defRPr>
            </a:lvl1pPr>
          </a:lstStyle>
          <a:p>
            <a:r>
              <a:rPr lang="en-US" sz="3000" dirty="0"/>
              <a:t>Also Coming Soon: Enhancements to the Native American Research Centers for Health (NARCH) Program</a:t>
            </a:r>
          </a:p>
        </p:txBody>
      </p:sp>
      <p:sp>
        <p:nvSpPr>
          <p:cNvPr id="12" name="Footer Placeholder 4">
            <a:extLst>
              <a:ext uri="{FF2B5EF4-FFF2-40B4-BE49-F238E27FC236}">
                <a16:creationId xmlns:a16="http://schemas.microsoft.com/office/drawing/2014/main" id="{E448DDF7-5992-3E41-8865-E1D00CD94913}"/>
              </a:ext>
            </a:extLst>
          </p:cNvPr>
          <p:cNvSpPr txBox="1">
            <a:spLocks/>
          </p:cNvSpPr>
          <p:nvPr/>
        </p:nvSpPr>
        <p:spPr>
          <a:xfrm>
            <a:off x="1104180" y="6400801"/>
            <a:ext cx="6232915" cy="28861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https://</a:t>
            </a:r>
            <a:r>
              <a:rPr lang="en-US" sz="1400" dirty="0" err="1"/>
              <a:t>www.nigms.nih.gov</a:t>
            </a:r>
            <a:r>
              <a:rPr lang="en-US" sz="1400" dirty="0"/>
              <a:t>/training/</a:t>
            </a:r>
            <a:r>
              <a:rPr lang="en-US" sz="1400" dirty="0" err="1"/>
              <a:t>careerdev</a:t>
            </a:r>
            <a:r>
              <a:rPr lang="en-US" sz="1400" dirty="0"/>
              <a:t>/Pages/</a:t>
            </a:r>
            <a:r>
              <a:rPr lang="en-US" sz="1400" dirty="0" err="1"/>
              <a:t>MOSAIC.aspx</a:t>
            </a:r>
            <a:endParaRPr lang="en-US" sz="1400" dirty="0"/>
          </a:p>
        </p:txBody>
      </p:sp>
      <p:sp>
        <p:nvSpPr>
          <p:cNvPr id="4" name="TextBox 3">
            <a:extLst>
              <a:ext uri="{FF2B5EF4-FFF2-40B4-BE49-F238E27FC236}">
                <a16:creationId xmlns:a16="http://schemas.microsoft.com/office/drawing/2014/main" id="{B01889DD-217B-EAED-0E0B-6D40BE79972B}"/>
              </a:ext>
            </a:extLst>
          </p:cNvPr>
          <p:cNvSpPr txBox="1"/>
          <p:nvPr/>
        </p:nvSpPr>
        <p:spPr>
          <a:xfrm>
            <a:off x="774701" y="1028700"/>
            <a:ext cx="10858500" cy="5339923"/>
          </a:xfrm>
          <a:prstGeom prst="rect">
            <a:avLst/>
          </a:prstGeom>
          <a:noFill/>
        </p:spPr>
        <p:txBody>
          <a:bodyPr wrap="square" rtlCol="0">
            <a:spAutoFit/>
          </a:bodyPr>
          <a:lstStyle/>
          <a:p>
            <a:pPr marL="285750" indent="-285750">
              <a:spcBef>
                <a:spcPts val="600"/>
              </a:spcBef>
              <a:spcAft>
                <a:spcPts val="600"/>
              </a:spcAft>
              <a:buClr>
                <a:srgbClr val="4963AE"/>
              </a:buClr>
              <a:buFont typeface="System Font Regular"/>
              <a:buChar char="●"/>
            </a:pPr>
            <a:r>
              <a:rPr lang="en-US" sz="2600" dirty="0"/>
              <a:t>Based on an evaluation and Tribal Consultation</a:t>
            </a:r>
          </a:p>
          <a:p>
            <a:pPr marL="285750" indent="-285750">
              <a:spcBef>
                <a:spcPts val="600"/>
              </a:spcBef>
              <a:spcAft>
                <a:spcPts val="600"/>
              </a:spcAft>
              <a:buClr>
                <a:srgbClr val="4963AE"/>
              </a:buClr>
              <a:buFont typeface="System Font Regular"/>
              <a:buChar char="●"/>
            </a:pPr>
            <a:r>
              <a:rPr lang="en-US" sz="2600" dirty="0"/>
              <a:t>Enhancements will include increased emphasis on capacity building projects; increased emphasis on tribal ownership of research; use of culturally appropriate research assessment measures</a:t>
            </a:r>
          </a:p>
          <a:p>
            <a:pPr marL="285750" indent="-285750">
              <a:spcBef>
                <a:spcPts val="600"/>
              </a:spcBef>
              <a:spcAft>
                <a:spcPts val="600"/>
              </a:spcAft>
              <a:buClr>
                <a:srgbClr val="4963AE"/>
              </a:buClr>
              <a:buFont typeface="System Font Regular"/>
              <a:buChar char="●"/>
            </a:pPr>
            <a:r>
              <a:rPr lang="en-US" sz="2600" dirty="0"/>
              <a:t>Once a year receipt dates for applications, simplification of application process and grants administration</a:t>
            </a:r>
          </a:p>
          <a:p>
            <a:pPr marL="285750" indent="-285750">
              <a:spcBef>
                <a:spcPts val="600"/>
              </a:spcBef>
              <a:spcAft>
                <a:spcPts val="600"/>
              </a:spcAft>
              <a:buClr>
                <a:srgbClr val="4963AE"/>
              </a:buClr>
              <a:buFont typeface="System Font Regular"/>
              <a:buChar char="●"/>
            </a:pPr>
            <a:r>
              <a:rPr lang="en-US" sz="2600" dirty="0"/>
              <a:t>Development of additional programs to support NARCH goals, e.g.,</a:t>
            </a:r>
          </a:p>
          <a:p>
            <a:pPr marL="800100" lvl="1" indent="-342900">
              <a:buClr>
                <a:schemeClr val="tx1"/>
              </a:buClr>
              <a:buSzPct val="100000"/>
              <a:buFont typeface="System Font Regular"/>
              <a:buChar char="◦"/>
            </a:pPr>
            <a:r>
              <a:rPr lang="en-US" sz="2400" dirty="0"/>
              <a:t>NARCH application planning grants</a:t>
            </a:r>
          </a:p>
          <a:p>
            <a:pPr marL="800100" lvl="1" indent="-342900">
              <a:buClr>
                <a:schemeClr val="tx1"/>
              </a:buClr>
              <a:buSzPct val="100000"/>
              <a:buFont typeface="System Font Regular"/>
              <a:buChar char="◦"/>
            </a:pPr>
            <a:r>
              <a:rPr lang="en-US" sz="2400" dirty="0"/>
              <a:t>Sponsored programs administrative development support</a:t>
            </a:r>
          </a:p>
          <a:p>
            <a:pPr marL="800100" lvl="1" indent="-342900">
              <a:buClr>
                <a:schemeClr val="tx1"/>
              </a:buClr>
              <a:buSzPct val="100000"/>
              <a:buFont typeface="System Font Regular"/>
              <a:buChar char="◦"/>
            </a:pPr>
            <a:r>
              <a:rPr lang="en-US" sz="2400" dirty="0"/>
              <a:t>Tribal Institutional Review Board (IRB) development and enhancement grants</a:t>
            </a:r>
          </a:p>
          <a:p>
            <a:pPr marL="800100" lvl="1" indent="-342900">
              <a:buClr>
                <a:schemeClr val="tx1"/>
              </a:buClr>
              <a:buSzPct val="100000"/>
              <a:buFont typeface="System Font Regular"/>
              <a:buChar char="◦"/>
            </a:pPr>
            <a:r>
              <a:rPr lang="en-US" sz="2400" dirty="0"/>
              <a:t>Undergraduate and graduate training grants</a:t>
            </a:r>
          </a:p>
          <a:p>
            <a:pPr marL="742950" lvl="1" indent="-285750">
              <a:buClr>
                <a:srgbClr val="4963AE"/>
              </a:buClr>
              <a:buFont typeface="System Font Regular"/>
              <a:buChar char="●"/>
            </a:pPr>
            <a:endParaRPr lang="en-US" sz="2800" dirty="0"/>
          </a:p>
        </p:txBody>
      </p:sp>
    </p:spTree>
    <p:extLst>
      <p:ext uri="{BB962C8B-B14F-4D97-AF65-F5344CB8AC3E}">
        <p14:creationId xmlns:p14="http://schemas.microsoft.com/office/powerpoint/2010/main" val="151253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DFF23D-9B66-9E4D-A166-DE67DB57AE0C}"/>
              </a:ext>
            </a:extLst>
          </p:cNvPr>
          <p:cNvSpPr>
            <a:spLocks noGrp="1"/>
          </p:cNvSpPr>
          <p:nvPr>
            <p:ph type="sldNum" sz="quarter" idx="4"/>
          </p:nvPr>
        </p:nvSpPr>
        <p:spPr>
          <a:xfrm>
            <a:off x="1566331" y="5287546"/>
            <a:ext cx="524933" cy="273844"/>
          </a:xfrm>
        </p:spPr>
        <p:txBody>
          <a:bodyPr/>
          <a:lstStyle/>
          <a:p>
            <a:pPr algn="r" defTabSz="685800"/>
            <a:fld id="{8475E058-4C20-A242-8A48-FEF4035371A2}" type="slidenum">
              <a:rPr lang="en-US">
                <a:solidFill>
                  <a:prstClr val="white"/>
                </a:solidFill>
              </a:rPr>
              <a:pPr algn="r" defTabSz="685800"/>
              <a:t>25</a:t>
            </a:fld>
            <a:endParaRPr lang="en-US" dirty="0">
              <a:solidFill>
                <a:prstClr val="white"/>
              </a:solidFill>
            </a:endParaRPr>
          </a:p>
        </p:txBody>
      </p:sp>
      <p:sp>
        <p:nvSpPr>
          <p:cNvPr id="4" name="Text Placeholder 3">
            <a:extLst>
              <a:ext uri="{FF2B5EF4-FFF2-40B4-BE49-F238E27FC236}">
                <a16:creationId xmlns:a16="http://schemas.microsoft.com/office/drawing/2014/main" id="{ABD69DDB-39DC-FF4C-8E7C-77D08A7D30D9}"/>
              </a:ext>
            </a:extLst>
          </p:cNvPr>
          <p:cNvSpPr>
            <a:spLocks noGrp="1"/>
          </p:cNvSpPr>
          <p:nvPr>
            <p:ph type="body" sz="quarter" idx="11"/>
          </p:nvPr>
        </p:nvSpPr>
        <p:spPr>
          <a:xfrm>
            <a:off x="1910960" y="538415"/>
            <a:ext cx="8627708" cy="482246"/>
          </a:xfrm>
        </p:spPr>
        <p:txBody>
          <a:bodyPr/>
          <a:lstStyle/>
          <a:p>
            <a:pPr algn="ctr"/>
            <a:r>
              <a:rPr lang="en-US" sz="4400" dirty="0">
                <a:latin typeface="+mj-lt"/>
              </a:rPr>
              <a:t>Do You Know the Name Sheri </a:t>
            </a:r>
            <a:r>
              <a:rPr lang="en-US" sz="4400" dirty="0" err="1">
                <a:latin typeface="+mj-lt"/>
              </a:rPr>
              <a:t>Sangji</a:t>
            </a:r>
            <a:r>
              <a:rPr lang="en-US" sz="4400" dirty="0">
                <a:latin typeface="+mj-lt"/>
              </a:rPr>
              <a:t>?</a:t>
            </a:r>
          </a:p>
        </p:txBody>
      </p:sp>
      <p:sp>
        <p:nvSpPr>
          <p:cNvPr id="15" name="Rectangle 14">
            <a:extLst>
              <a:ext uri="{FF2B5EF4-FFF2-40B4-BE49-F238E27FC236}">
                <a16:creationId xmlns:a16="http://schemas.microsoft.com/office/drawing/2014/main" id="{FA41EE85-88B8-354B-BA90-560CD7813E16}"/>
              </a:ext>
            </a:extLst>
          </p:cNvPr>
          <p:cNvSpPr/>
          <p:nvPr/>
        </p:nvSpPr>
        <p:spPr>
          <a:xfrm>
            <a:off x="2091264" y="1876840"/>
            <a:ext cx="5093309" cy="11140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17" name="Rectangle 16">
            <a:extLst>
              <a:ext uri="{FF2B5EF4-FFF2-40B4-BE49-F238E27FC236}">
                <a16:creationId xmlns:a16="http://schemas.microsoft.com/office/drawing/2014/main" id="{6573A864-472A-C04D-A0BC-3C5590A9BB9E}"/>
              </a:ext>
            </a:extLst>
          </p:cNvPr>
          <p:cNvSpPr/>
          <p:nvPr/>
        </p:nvSpPr>
        <p:spPr>
          <a:xfrm>
            <a:off x="5953275" y="2990850"/>
            <a:ext cx="845851" cy="2296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Tree>
    <p:extLst>
      <p:ext uri="{BB962C8B-B14F-4D97-AF65-F5344CB8AC3E}">
        <p14:creationId xmlns:p14="http://schemas.microsoft.com/office/powerpoint/2010/main" val="336988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30B5-6FAD-9D4C-863D-30911AD11FBD}"/>
              </a:ext>
            </a:extLst>
          </p:cNvPr>
          <p:cNvSpPr>
            <a:spLocks noGrp="1"/>
          </p:cNvSpPr>
          <p:nvPr>
            <p:ph type="ctrTitle"/>
          </p:nvPr>
        </p:nvSpPr>
        <p:spPr>
          <a:xfrm>
            <a:off x="2393092" y="5707645"/>
            <a:ext cx="4391008" cy="169055"/>
          </a:xfrm>
        </p:spPr>
        <p:txBody>
          <a:bodyPr/>
          <a:lstStyle/>
          <a:p>
            <a:r>
              <a:rPr lang="en-US" sz="900" dirty="0"/>
              <a:t>https://</a:t>
            </a:r>
            <a:r>
              <a:rPr lang="en-US" sz="900" dirty="0" err="1"/>
              <a:t>cen.acs.org</a:t>
            </a:r>
            <a:r>
              <a:rPr lang="en-US" sz="900" dirty="0"/>
              <a:t>/safety/lab-safety/10-years-Sheri-Sangjis-death/97/i1</a:t>
            </a:r>
          </a:p>
        </p:txBody>
      </p:sp>
      <p:sp>
        <p:nvSpPr>
          <p:cNvPr id="3" name="Slide Number Placeholder 2">
            <a:extLst>
              <a:ext uri="{FF2B5EF4-FFF2-40B4-BE49-F238E27FC236}">
                <a16:creationId xmlns:a16="http://schemas.microsoft.com/office/drawing/2014/main" id="{40DFF23D-9B66-9E4D-A166-DE67DB57AE0C}"/>
              </a:ext>
            </a:extLst>
          </p:cNvPr>
          <p:cNvSpPr>
            <a:spLocks noGrp="1"/>
          </p:cNvSpPr>
          <p:nvPr>
            <p:ph type="sldNum" sz="quarter" idx="4"/>
          </p:nvPr>
        </p:nvSpPr>
        <p:spPr/>
        <p:txBody>
          <a:bodyPr/>
          <a:lstStyle/>
          <a:p>
            <a:pPr algn="r" defTabSz="342892"/>
            <a:fld id="{8475E058-4C20-A242-8A48-FEF4035371A2}" type="slidenum">
              <a:rPr lang="en-US">
                <a:solidFill>
                  <a:prstClr val="white"/>
                </a:solidFill>
              </a:rPr>
              <a:pPr algn="r" defTabSz="342892"/>
              <a:t>26</a:t>
            </a:fld>
            <a:endParaRPr lang="en-US" dirty="0">
              <a:solidFill>
                <a:prstClr val="white"/>
              </a:solidFill>
            </a:endParaRPr>
          </a:p>
        </p:txBody>
      </p:sp>
      <p:sp>
        <p:nvSpPr>
          <p:cNvPr id="4" name="Text Placeholder 3">
            <a:extLst>
              <a:ext uri="{FF2B5EF4-FFF2-40B4-BE49-F238E27FC236}">
                <a16:creationId xmlns:a16="http://schemas.microsoft.com/office/drawing/2014/main" id="{ABD69DDB-39DC-FF4C-8E7C-77D08A7D30D9}"/>
              </a:ext>
            </a:extLst>
          </p:cNvPr>
          <p:cNvSpPr>
            <a:spLocks noGrp="1"/>
          </p:cNvSpPr>
          <p:nvPr>
            <p:ph type="body" sz="quarter" idx="11"/>
          </p:nvPr>
        </p:nvSpPr>
        <p:spPr>
          <a:xfrm>
            <a:off x="772887" y="144173"/>
            <a:ext cx="11012713" cy="516621"/>
          </a:xfrm>
        </p:spPr>
        <p:txBody>
          <a:bodyPr/>
          <a:lstStyle/>
          <a:p>
            <a:r>
              <a:rPr lang="en-US" sz="3000" dirty="0">
                <a:latin typeface="+mj-lt"/>
              </a:rPr>
              <a:t>Sheri </a:t>
            </a:r>
            <a:r>
              <a:rPr lang="en-US" sz="3000" dirty="0" err="1">
                <a:latin typeface="+mj-lt"/>
              </a:rPr>
              <a:t>Sangji’s</a:t>
            </a:r>
            <a:r>
              <a:rPr lang="en-US" sz="3000" dirty="0">
                <a:latin typeface="+mj-lt"/>
              </a:rPr>
              <a:t> Death Led to Criminal Charges against the PI and UCLA and to the Formation of the UC Center for Laboratory Safety</a:t>
            </a:r>
          </a:p>
        </p:txBody>
      </p:sp>
      <p:grpSp>
        <p:nvGrpSpPr>
          <p:cNvPr id="8" name="Group 7">
            <a:extLst>
              <a:ext uri="{FF2B5EF4-FFF2-40B4-BE49-F238E27FC236}">
                <a16:creationId xmlns:a16="http://schemas.microsoft.com/office/drawing/2014/main" id="{29F9301D-69B2-2242-8EB4-E86D5D24CB5E}"/>
              </a:ext>
            </a:extLst>
          </p:cNvPr>
          <p:cNvGrpSpPr/>
          <p:nvPr/>
        </p:nvGrpSpPr>
        <p:grpSpPr>
          <a:xfrm>
            <a:off x="1957339" y="1356235"/>
            <a:ext cx="3899176" cy="4406977"/>
            <a:chOff x="416675" y="1304885"/>
            <a:chExt cx="3965253" cy="4481660"/>
          </a:xfrm>
        </p:grpSpPr>
        <p:pic>
          <p:nvPicPr>
            <p:cNvPr id="6" name="Picture 5">
              <a:extLst>
                <a:ext uri="{FF2B5EF4-FFF2-40B4-BE49-F238E27FC236}">
                  <a16:creationId xmlns:a16="http://schemas.microsoft.com/office/drawing/2014/main" id="{0F463C91-FDD1-0C48-90C9-006633397D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6675" y="1304885"/>
              <a:ext cx="3849279" cy="4481660"/>
            </a:xfrm>
            <a:prstGeom prst="rect">
              <a:avLst/>
            </a:prstGeom>
          </p:spPr>
        </p:pic>
        <p:sp>
          <p:nvSpPr>
            <p:cNvPr id="7" name="Rectangle 6">
              <a:extLst>
                <a:ext uri="{FF2B5EF4-FFF2-40B4-BE49-F238E27FC236}">
                  <a16:creationId xmlns:a16="http://schemas.microsoft.com/office/drawing/2014/main" id="{B9DE35ED-F28E-7E44-9188-19A3364C2D7D}"/>
                </a:ext>
              </a:extLst>
            </p:cNvPr>
            <p:cNvSpPr/>
            <p:nvPr/>
          </p:nvSpPr>
          <p:spPr>
            <a:xfrm>
              <a:off x="3935002" y="2974369"/>
              <a:ext cx="446926" cy="1361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grpSp>
      <p:pic>
        <p:nvPicPr>
          <p:cNvPr id="10" name="Picture 9">
            <a:extLst>
              <a:ext uri="{FF2B5EF4-FFF2-40B4-BE49-F238E27FC236}">
                <a16:creationId xmlns:a16="http://schemas.microsoft.com/office/drawing/2014/main" id="{D0CF56F4-A012-0D45-9F16-018B4F45A7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1820" y="1378005"/>
            <a:ext cx="4260494" cy="4634525"/>
          </a:xfrm>
          <a:prstGeom prst="rect">
            <a:avLst/>
          </a:prstGeom>
        </p:spPr>
      </p:pic>
    </p:spTree>
    <p:extLst>
      <p:ext uri="{BB962C8B-B14F-4D97-AF65-F5344CB8AC3E}">
        <p14:creationId xmlns:p14="http://schemas.microsoft.com/office/powerpoint/2010/main" val="356014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1A4C-168F-4912-EFAA-3846B26591EC}"/>
              </a:ext>
            </a:extLst>
          </p:cNvPr>
          <p:cNvSpPr>
            <a:spLocks noGrp="1"/>
          </p:cNvSpPr>
          <p:nvPr>
            <p:ph type="ctrTitle"/>
          </p:nvPr>
        </p:nvSpPr>
        <p:spPr>
          <a:xfrm>
            <a:off x="1106335" y="6371174"/>
            <a:ext cx="7806236" cy="381000"/>
          </a:xfrm>
        </p:spPr>
        <p:txBody>
          <a:bodyPr/>
          <a:lstStyle/>
          <a:p>
            <a:r>
              <a:rPr lang="en-US" sz="1200" dirty="0"/>
              <a:t>Bond et al. (2020) Molecular Biology of the Cell 31: 2409-2414 </a:t>
            </a:r>
            <a:br>
              <a:rPr lang="en-US" sz="1200" dirty="0"/>
            </a:br>
            <a:r>
              <a:rPr lang="en-US" sz="1200" u="sng" dirty="0">
                <a:solidFill>
                  <a:schemeClr val="bg1"/>
                </a:solidFill>
                <a:hlinkClick r:id="rId2">
                  <a:extLst>
                    <a:ext uri="{A12FA001-AC4F-418D-AE19-62706E023703}">
                      <ahyp:hlinkClr xmlns:ahyp="http://schemas.microsoft.com/office/drawing/2018/hyperlinkcolor" val="tx"/>
                    </a:ext>
                  </a:extLst>
                </a:hlinkClick>
              </a:rPr>
              <a:t>https://doi.org/10.1091/mbc.E20-03-0167</a:t>
            </a:r>
            <a:endParaRPr lang="en-US" sz="1200" u="sng" dirty="0">
              <a:solidFill>
                <a:schemeClr val="bg1"/>
              </a:solidFill>
            </a:endParaRPr>
          </a:p>
        </p:txBody>
      </p:sp>
      <p:sp>
        <p:nvSpPr>
          <p:cNvPr id="3" name="Slide Number Placeholder 2">
            <a:extLst>
              <a:ext uri="{FF2B5EF4-FFF2-40B4-BE49-F238E27FC236}">
                <a16:creationId xmlns:a16="http://schemas.microsoft.com/office/drawing/2014/main" id="{0ED44C4B-3E16-13E8-81B0-55FC1EA8D0FF}"/>
              </a:ext>
            </a:extLst>
          </p:cNvPr>
          <p:cNvSpPr>
            <a:spLocks noGrp="1"/>
          </p:cNvSpPr>
          <p:nvPr>
            <p:ph type="sldNum" sz="quarter" idx="4"/>
          </p:nvPr>
        </p:nvSpPr>
        <p:spPr/>
        <p:txBody>
          <a:bodyPr/>
          <a:lstStyle/>
          <a:p>
            <a:pPr algn="r"/>
            <a:fld id="{8475E058-4C20-A242-8A48-FEF4035371A2}" type="slidenum">
              <a:rPr lang="en-US" smtClean="0"/>
              <a:pPr algn="r"/>
              <a:t>27</a:t>
            </a:fld>
            <a:endParaRPr lang="en-US" dirty="0"/>
          </a:p>
        </p:txBody>
      </p:sp>
      <p:sp>
        <p:nvSpPr>
          <p:cNvPr id="4" name="Text Placeholder 3">
            <a:extLst>
              <a:ext uri="{FF2B5EF4-FFF2-40B4-BE49-F238E27FC236}">
                <a16:creationId xmlns:a16="http://schemas.microsoft.com/office/drawing/2014/main" id="{3285D6FE-6F0A-E661-DC3E-94115293F805}"/>
              </a:ext>
            </a:extLst>
          </p:cNvPr>
          <p:cNvSpPr>
            <a:spLocks noGrp="1"/>
          </p:cNvSpPr>
          <p:nvPr>
            <p:ph type="body" sz="quarter" idx="11"/>
          </p:nvPr>
        </p:nvSpPr>
        <p:spPr>
          <a:xfrm>
            <a:off x="626533" y="650875"/>
            <a:ext cx="11023600" cy="644525"/>
          </a:xfrm>
        </p:spPr>
        <p:txBody>
          <a:bodyPr/>
          <a:lstStyle/>
          <a:p>
            <a:r>
              <a:rPr lang="en-US" sz="3200" dirty="0"/>
              <a:t>Please Read Our Paper!</a:t>
            </a:r>
          </a:p>
        </p:txBody>
      </p:sp>
      <p:pic>
        <p:nvPicPr>
          <p:cNvPr id="6" name="Picture 5">
            <a:extLst>
              <a:ext uri="{FF2B5EF4-FFF2-40B4-BE49-F238E27FC236}">
                <a16:creationId xmlns:a16="http://schemas.microsoft.com/office/drawing/2014/main" id="{E992564B-E648-8A11-FB32-B9334254C2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99550" y="1244600"/>
            <a:ext cx="3669365" cy="4775200"/>
          </a:xfrm>
          <a:prstGeom prst="rect">
            <a:avLst/>
          </a:prstGeom>
        </p:spPr>
      </p:pic>
    </p:spTree>
    <p:extLst>
      <p:ext uri="{BB962C8B-B14F-4D97-AF65-F5344CB8AC3E}">
        <p14:creationId xmlns:p14="http://schemas.microsoft.com/office/powerpoint/2010/main" val="270679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C454CF5E-F1EF-40D8-8922-D3697D4F0335}"/>
              </a:ext>
            </a:extLst>
          </p:cNvPr>
          <p:cNvSpPr/>
          <p:nvPr/>
        </p:nvSpPr>
        <p:spPr>
          <a:xfrm>
            <a:off x="1680755" y="526979"/>
            <a:ext cx="5519058" cy="1265898"/>
          </a:xfrm>
          <a:prstGeom prst="triangl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solidFill>
                  <a:prstClr val="white"/>
                </a:solidFill>
                <a:latin typeface="Calibri" panose="020F0502020204030204"/>
              </a:rPr>
              <a:t>Institutions</a:t>
            </a:r>
          </a:p>
          <a:p>
            <a:pPr algn="ctr" defTabSz="685800">
              <a:defRPr/>
            </a:pPr>
            <a:r>
              <a:rPr lang="en-US" sz="1200" b="1" dirty="0">
                <a:solidFill>
                  <a:prstClr val="white"/>
                </a:solidFill>
                <a:latin typeface="Calibri" panose="020F0502020204030204"/>
              </a:rPr>
              <a:t> Values and behaviors emphasize safety and respect</a:t>
            </a:r>
          </a:p>
        </p:txBody>
      </p:sp>
      <p:sp>
        <p:nvSpPr>
          <p:cNvPr id="7" name="Rectangle 6">
            <a:extLst>
              <a:ext uri="{FF2B5EF4-FFF2-40B4-BE49-F238E27FC236}">
                <a16:creationId xmlns:a16="http://schemas.microsoft.com/office/drawing/2014/main" id="{9CFB2E46-B0D4-4836-BDF3-A5C36A97A3D1}"/>
              </a:ext>
            </a:extLst>
          </p:cNvPr>
          <p:cNvSpPr/>
          <p:nvPr/>
        </p:nvSpPr>
        <p:spPr>
          <a:xfrm>
            <a:off x="1680754" y="1874030"/>
            <a:ext cx="5512526" cy="51598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Inclusive, supportive environments free from harassment and intimidation</a:t>
            </a:r>
          </a:p>
        </p:txBody>
      </p:sp>
      <p:sp>
        <p:nvSpPr>
          <p:cNvPr id="8" name="Rectangle 7">
            <a:extLst>
              <a:ext uri="{FF2B5EF4-FFF2-40B4-BE49-F238E27FC236}">
                <a16:creationId xmlns:a16="http://schemas.microsoft.com/office/drawing/2014/main" id="{7AA47DC7-1036-4276-AFEB-82F997FCC497}"/>
              </a:ext>
            </a:extLst>
          </p:cNvPr>
          <p:cNvSpPr/>
          <p:nvPr/>
        </p:nvSpPr>
        <p:spPr>
          <a:xfrm>
            <a:off x="1680754" y="2471165"/>
            <a:ext cx="5512526" cy="51598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Strong culture of safety in laboratory and clinical settings</a:t>
            </a:r>
          </a:p>
        </p:txBody>
      </p:sp>
      <p:sp>
        <p:nvSpPr>
          <p:cNvPr id="10" name="Rectangle 9">
            <a:extLst>
              <a:ext uri="{FF2B5EF4-FFF2-40B4-BE49-F238E27FC236}">
                <a16:creationId xmlns:a16="http://schemas.microsoft.com/office/drawing/2014/main" id="{A7B6E32F-DA94-42B3-8F13-3386345D5633}"/>
              </a:ext>
            </a:extLst>
          </p:cNvPr>
          <p:cNvSpPr/>
          <p:nvPr/>
        </p:nvSpPr>
        <p:spPr>
          <a:xfrm>
            <a:off x="4391299" y="3068300"/>
            <a:ext cx="2801983" cy="73642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Safety training and oversight permeate all aspects of the enterprise </a:t>
            </a:r>
          </a:p>
        </p:txBody>
      </p:sp>
      <p:sp>
        <p:nvSpPr>
          <p:cNvPr id="11" name="Rectangle 10">
            <a:extLst>
              <a:ext uri="{FF2B5EF4-FFF2-40B4-BE49-F238E27FC236}">
                <a16:creationId xmlns:a16="http://schemas.microsoft.com/office/drawing/2014/main" id="{1A9C6A11-774E-4BA6-B700-76ED9E34EED2}"/>
              </a:ext>
            </a:extLst>
          </p:cNvPr>
          <p:cNvSpPr/>
          <p:nvPr/>
        </p:nvSpPr>
        <p:spPr>
          <a:xfrm>
            <a:off x="1680756" y="3887219"/>
            <a:ext cx="2638697" cy="73642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Individuals practice the highest standards for safety</a:t>
            </a:r>
          </a:p>
        </p:txBody>
      </p:sp>
      <p:sp>
        <p:nvSpPr>
          <p:cNvPr id="12" name="Rectangle 11">
            <a:extLst>
              <a:ext uri="{FF2B5EF4-FFF2-40B4-BE49-F238E27FC236}">
                <a16:creationId xmlns:a16="http://schemas.microsoft.com/office/drawing/2014/main" id="{EA8F0A98-05F2-435B-8ACF-5C265057706B}"/>
              </a:ext>
            </a:extLst>
          </p:cNvPr>
          <p:cNvSpPr/>
          <p:nvPr/>
        </p:nvSpPr>
        <p:spPr>
          <a:xfrm>
            <a:off x="1680755" y="3070993"/>
            <a:ext cx="2638697" cy="73642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Laboratory and clinical leadership exemplify and reinforce the culture of safety</a:t>
            </a:r>
          </a:p>
        </p:txBody>
      </p:sp>
      <p:sp>
        <p:nvSpPr>
          <p:cNvPr id="13" name="Rectangle 12">
            <a:extLst>
              <a:ext uri="{FF2B5EF4-FFF2-40B4-BE49-F238E27FC236}">
                <a16:creationId xmlns:a16="http://schemas.microsoft.com/office/drawing/2014/main" id="{2C73528F-931E-4C10-B2DB-27391EB50A4F}"/>
              </a:ext>
            </a:extLst>
          </p:cNvPr>
          <p:cNvSpPr/>
          <p:nvPr/>
        </p:nvSpPr>
        <p:spPr>
          <a:xfrm>
            <a:off x="4391298" y="3885872"/>
            <a:ext cx="2801983" cy="73642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Hazards assessments are routine and pervasive</a:t>
            </a:r>
          </a:p>
        </p:txBody>
      </p:sp>
      <p:sp>
        <p:nvSpPr>
          <p:cNvPr id="14" name="Rectangle 13">
            <a:extLst>
              <a:ext uri="{FF2B5EF4-FFF2-40B4-BE49-F238E27FC236}">
                <a16:creationId xmlns:a16="http://schemas.microsoft.com/office/drawing/2014/main" id="{3559C45E-6744-49F8-8224-C5A628D1359D}"/>
              </a:ext>
            </a:extLst>
          </p:cNvPr>
          <p:cNvSpPr/>
          <p:nvPr/>
        </p:nvSpPr>
        <p:spPr>
          <a:xfrm>
            <a:off x="4391297" y="4703447"/>
            <a:ext cx="2801983" cy="73642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Near miss accidents are widely reported, analyzed, and used to catalyze change</a:t>
            </a:r>
          </a:p>
        </p:txBody>
      </p:sp>
      <p:sp>
        <p:nvSpPr>
          <p:cNvPr id="15" name="Rectangle 14">
            <a:extLst>
              <a:ext uri="{FF2B5EF4-FFF2-40B4-BE49-F238E27FC236}">
                <a16:creationId xmlns:a16="http://schemas.microsoft.com/office/drawing/2014/main" id="{C0D01C86-CCAB-47E4-A602-C849B41C8B29}"/>
              </a:ext>
            </a:extLst>
          </p:cNvPr>
          <p:cNvSpPr/>
          <p:nvPr/>
        </p:nvSpPr>
        <p:spPr>
          <a:xfrm>
            <a:off x="1674223" y="4703447"/>
            <a:ext cx="2645229" cy="73642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Collaborative working relationships among Health and Safety Officials, leadership, scientists, and clinicians</a:t>
            </a:r>
          </a:p>
        </p:txBody>
      </p:sp>
      <p:pic>
        <p:nvPicPr>
          <p:cNvPr id="17" name="Picture 16">
            <a:extLst>
              <a:ext uri="{FF2B5EF4-FFF2-40B4-BE49-F238E27FC236}">
                <a16:creationId xmlns:a16="http://schemas.microsoft.com/office/drawing/2014/main" id="{993BAF11-A62C-45DD-990D-62F24BF8CC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05947" y="773339"/>
            <a:ext cx="3285614" cy="669116"/>
          </a:xfrm>
          <a:prstGeom prst="rect">
            <a:avLst/>
          </a:prstGeom>
        </p:spPr>
      </p:pic>
      <p:sp>
        <p:nvSpPr>
          <p:cNvPr id="20" name="Rectangle 19">
            <a:extLst>
              <a:ext uri="{FF2B5EF4-FFF2-40B4-BE49-F238E27FC236}">
                <a16:creationId xmlns:a16="http://schemas.microsoft.com/office/drawing/2014/main" id="{0553124D-0C94-425A-A346-FBED2C75867D}"/>
              </a:ext>
            </a:extLst>
          </p:cNvPr>
          <p:cNvSpPr/>
          <p:nvPr/>
        </p:nvSpPr>
        <p:spPr>
          <a:xfrm>
            <a:off x="7305947" y="1529642"/>
            <a:ext cx="3285614" cy="903314"/>
          </a:xfrm>
          <a:prstGeom prst="rect">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Training program funding announcements emphasize safety – required in the training plan and part of the scored review criteria</a:t>
            </a:r>
          </a:p>
        </p:txBody>
      </p:sp>
      <p:sp>
        <p:nvSpPr>
          <p:cNvPr id="21" name="Rectangle 20">
            <a:extLst>
              <a:ext uri="{FF2B5EF4-FFF2-40B4-BE49-F238E27FC236}">
                <a16:creationId xmlns:a16="http://schemas.microsoft.com/office/drawing/2014/main" id="{C698F788-9656-4D43-8AF5-7B38918A08D3}"/>
              </a:ext>
            </a:extLst>
          </p:cNvPr>
          <p:cNvSpPr/>
          <p:nvPr/>
        </p:nvSpPr>
        <p:spPr>
          <a:xfrm>
            <a:off x="7305947" y="2520143"/>
            <a:ext cx="3285614" cy="903314"/>
          </a:xfrm>
          <a:prstGeom prst="rect">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Supplements to training awards to develop a culture of safety and to create safe, supportive, and inclusive research training environments</a:t>
            </a:r>
          </a:p>
        </p:txBody>
      </p:sp>
      <p:sp>
        <p:nvSpPr>
          <p:cNvPr id="22" name="Rectangle 21">
            <a:extLst>
              <a:ext uri="{FF2B5EF4-FFF2-40B4-BE49-F238E27FC236}">
                <a16:creationId xmlns:a16="http://schemas.microsoft.com/office/drawing/2014/main" id="{0FF0B55C-BEF7-4FD2-B75D-E2F93B1C5733}"/>
              </a:ext>
            </a:extLst>
          </p:cNvPr>
          <p:cNvSpPr/>
          <p:nvPr/>
        </p:nvSpPr>
        <p:spPr>
          <a:xfrm>
            <a:off x="7305947" y="3510644"/>
            <a:ext cx="3285614" cy="903314"/>
          </a:xfrm>
          <a:prstGeom prst="rect">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Funding announcement to develop training modules freely available to the community</a:t>
            </a:r>
          </a:p>
        </p:txBody>
      </p:sp>
      <p:sp>
        <p:nvSpPr>
          <p:cNvPr id="23" name="Rectangle 22">
            <a:extLst>
              <a:ext uri="{FF2B5EF4-FFF2-40B4-BE49-F238E27FC236}">
                <a16:creationId xmlns:a16="http://schemas.microsoft.com/office/drawing/2014/main" id="{D02393C6-EF16-4790-AD47-C72270F83B23}"/>
              </a:ext>
            </a:extLst>
          </p:cNvPr>
          <p:cNvSpPr/>
          <p:nvPr/>
        </p:nvSpPr>
        <p:spPr>
          <a:xfrm>
            <a:off x="7305947" y="4536553"/>
            <a:ext cx="3285614" cy="903314"/>
          </a:xfrm>
          <a:prstGeom prst="rect">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prstClr val="white"/>
                </a:solidFill>
                <a:latin typeface="Calibri" panose="020F0502020204030204"/>
              </a:rPr>
              <a:t>Promote safety through webpages, webinars, and meetings for training directors</a:t>
            </a:r>
          </a:p>
        </p:txBody>
      </p:sp>
      <p:sp>
        <p:nvSpPr>
          <p:cNvPr id="18" name="TextBox 17">
            <a:extLst>
              <a:ext uri="{FF2B5EF4-FFF2-40B4-BE49-F238E27FC236}">
                <a16:creationId xmlns:a16="http://schemas.microsoft.com/office/drawing/2014/main" id="{9C41D25E-707B-A1F3-1784-76830DEC8F9A}"/>
              </a:ext>
            </a:extLst>
          </p:cNvPr>
          <p:cNvSpPr txBox="1"/>
          <p:nvPr/>
        </p:nvSpPr>
        <p:spPr>
          <a:xfrm>
            <a:off x="241300" y="5937935"/>
            <a:ext cx="11950700" cy="461665"/>
          </a:xfrm>
          <a:prstGeom prst="rect">
            <a:avLst/>
          </a:prstGeom>
          <a:noFill/>
        </p:spPr>
        <p:txBody>
          <a:bodyPr wrap="square">
            <a:spAutoFit/>
          </a:bodyPr>
          <a:lstStyle/>
          <a:p>
            <a:r>
              <a:rPr lang="en-US" sz="2400" b="1" dirty="0">
                <a:hlinkClick r:id="rId4"/>
              </a:rPr>
              <a:t>https://www.nigms.nih.gov/research-training/resources/laboratory-safety-and-guidelines</a:t>
            </a:r>
            <a:r>
              <a:rPr lang="en-US" sz="2400" b="1" dirty="0"/>
              <a:t> </a:t>
            </a:r>
          </a:p>
        </p:txBody>
      </p:sp>
    </p:spTree>
    <p:extLst>
      <p:ext uri="{BB962C8B-B14F-4D97-AF65-F5344CB8AC3E}">
        <p14:creationId xmlns:p14="http://schemas.microsoft.com/office/powerpoint/2010/main" val="3773735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66938"/>
            <a:ext cx="9144000" cy="1143000"/>
          </a:xfrm>
        </p:spPr>
        <p:txBody>
          <a:bodyPr/>
          <a:lstStyle/>
          <a:p>
            <a:br>
              <a:rPr lang="en-US" sz="3600" b="1" dirty="0"/>
            </a:br>
            <a:r>
              <a:rPr lang="en-US" sz="2800" dirty="0"/>
              <a:t>Questions? </a:t>
            </a:r>
            <a:endParaRPr lang="en-US" sz="3200" dirty="0"/>
          </a:p>
        </p:txBody>
      </p:sp>
    </p:spTree>
    <p:extLst>
      <p:ext uri="{BB962C8B-B14F-4D97-AF65-F5344CB8AC3E}">
        <p14:creationId xmlns:p14="http://schemas.microsoft.com/office/powerpoint/2010/main" val="198438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F01A5-645B-2E40-8CF2-C46AF91A6990}"/>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72CBA-1F15-4F34-9466-2A2663F0CC35}" type="slidenum">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5" name="Footer Placeholder 4">
            <a:extLst>
              <a:ext uri="{FF2B5EF4-FFF2-40B4-BE49-F238E27FC236}">
                <a16:creationId xmlns:a16="http://schemas.microsoft.com/office/drawing/2014/main" id="{B0A551B3-5E1D-6047-9DE3-2A2B82C31F9D}"/>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https://</a:t>
            </a:r>
            <a:r>
              <a:rPr kumimoji="0" lang="en-US" sz="20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www.cryoemcenters.org</a:t>
            </a:r>
            <a:endPar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 name="Picture 6" descr="A picture containing graphical user interface&#10;&#10;Description automatically generated">
            <a:extLst>
              <a:ext uri="{FF2B5EF4-FFF2-40B4-BE49-F238E27FC236}">
                <a16:creationId xmlns:a16="http://schemas.microsoft.com/office/drawing/2014/main" id="{5B44AEBF-2D9C-0749-95FE-25AF1B789EC4}"/>
              </a:ext>
            </a:extLst>
          </p:cNvPr>
          <p:cNvPicPr>
            <a:picLocks noChangeAspect="1"/>
          </p:cNvPicPr>
          <p:nvPr/>
        </p:nvPicPr>
        <p:blipFill>
          <a:blip r:embed="rId2"/>
          <a:stretch>
            <a:fillRect/>
          </a:stretch>
        </p:blipFill>
        <p:spPr>
          <a:xfrm>
            <a:off x="1102155" y="0"/>
            <a:ext cx="9964746" cy="6066971"/>
          </a:xfrm>
          <a:prstGeom prst="rect">
            <a:avLst/>
          </a:prstGeom>
        </p:spPr>
      </p:pic>
      <p:cxnSp>
        <p:nvCxnSpPr>
          <p:cNvPr id="9" name="Straight Connector 8">
            <a:extLst>
              <a:ext uri="{FF2B5EF4-FFF2-40B4-BE49-F238E27FC236}">
                <a16:creationId xmlns:a16="http://schemas.microsoft.com/office/drawing/2014/main" id="{1DDD6BCD-DF3F-9040-8059-891F77F96ECB}"/>
              </a:ext>
            </a:extLst>
          </p:cNvPr>
          <p:cNvCxnSpPr/>
          <p:nvPr/>
        </p:nvCxnSpPr>
        <p:spPr>
          <a:xfrm>
            <a:off x="9544050" y="3851910"/>
            <a:ext cx="1154430" cy="0"/>
          </a:xfrm>
          <a:prstGeom prst="line">
            <a:avLst/>
          </a:prstGeom>
          <a:ln w="412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F4C65-6336-5841-8D89-2E203B1A16A3}"/>
              </a:ext>
            </a:extLst>
          </p:cNvPr>
          <p:cNvCxnSpPr>
            <a:cxnSpLocks/>
          </p:cNvCxnSpPr>
          <p:nvPr/>
        </p:nvCxnSpPr>
        <p:spPr>
          <a:xfrm>
            <a:off x="7272564" y="4076881"/>
            <a:ext cx="347436" cy="0"/>
          </a:xfrm>
          <a:prstGeom prst="line">
            <a:avLst/>
          </a:prstGeom>
          <a:ln w="41275">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A1725C6-EBCA-9B47-9A2D-6C5F073E90CF}"/>
              </a:ext>
            </a:extLst>
          </p:cNvPr>
          <p:cNvSpPr/>
          <p:nvPr/>
        </p:nvSpPr>
        <p:spPr>
          <a:xfrm>
            <a:off x="4151086" y="1828800"/>
            <a:ext cx="2380343" cy="42091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904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54E455-BE27-2040-8656-6AD8F599C01F}"/>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72CBA-1F15-4F34-9466-2A2663F0CC35}" type="slidenum">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pic>
        <p:nvPicPr>
          <p:cNvPr id="7" name="Picture 6" descr="Text&#10;&#10;Description automatically generated with low confidence">
            <a:extLst>
              <a:ext uri="{FF2B5EF4-FFF2-40B4-BE49-F238E27FC236}">
                <a16:creationId xmlns:a16="http://schemas.microsoft.com/office/drawing/2014/main" id="{F0BDB543-891E-BD41-B9D8-BCB5E0EA4F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9202" y="914400"/>
            <a:ext cx="11852111" cy="3875314"/>
          </a:xfrm>
          <a:prstGeom prst="rect">
            <a:avLst/>
          </a:prstGeom>
        </p:spPr>
      </p:pic>
      <p:sp>
        <p:nvSpPr>
          <p:cNvPr id="9" name="Footer Placeholder 4">
            <a:extLst>
              <a:ext uri="{FF2B5EF4-FFF2-40B4-BE49-F238E27FC236}">
                <a16:creationId xmlns:a16="http://schemas.microsoft.com/office/drawing/2014/main" id="{EA61291D-E086-7145-A966-3453F0448319}"/>
              </a:ext>
            </a:extLst>
          </p:cNvPr>
          <p:cNvSpPr txBox="1">
            <a:spLocks noGrp="1"/>
          </p:cNvSpPr>
          <p:nvPr>
            <p:ph type="ftr" sz="quarter" idx="3"/>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itchFamily="34" charset="0"/>
                <a:ea typeface="+mn-ea"/>
                <a:cs typeface="Arial" pitchFamily="34" charset="0"/>
              </a:rPr>
              <a:t>https://www.cryoemcenters.org</a:t>
            </a:r>
            <a:endPar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3320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5992B5-FA77-F0B8-3DF4-C7B6455FE6A8}"/>
              </a:ext>
            </a:extLst>
          </p:cNvPr>
          <p:cNvPicPr>
            <a:picLocks noChangeAspect="1"/>
          </p:cNvPicPr>
          <p:nvPr/>
        </p:nvPicPr>
        <p:blipFill>
          <a:blip r:embed="rId2"/>
          <a:stretch>
            <a:fillRect/>
          </a:stretch>
        </p:blipFill>
        <p:spPr>
          <a:xfrm>
            <a:off x="6093674" y="4386239"/>
            <a:ext cx="1098997" cy="1488225"/>
          </a:xfrm>
          <a:prstGeom prst="rect">
            <a:avLst/>
          </a:prstGeom>
        </p:spPr>
      </p:pic>
      <p:sp>
        <p:nvSpPr>
          <p:cNvPr id="3" name="Slide Number Placeholder 2">
            <a:extLst>
              <a:ext uri="{FF2B5EF4-FFF2-40B4-BE49-F238E27FC236}">
                <a16:creationId xmlns:a16="http://schemas.microsoft.com/office/drawing/2014/main" id="{1434EBE6-E812-CC46-9682-9F5106C7C1B6}"/>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72CBA-1F15-4F34-9466-2A2663F0CC35}" type="slidenum">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0" name="Slide Number Placeholder 1">
            <a:extLst>
              <a:ext uri="{FF2B5EF4-FFF2-40B4-BE49-F238E27FC236}">
                <a16:creationId xmlns:a16="http://schemas.microsoft.com/office/drawing/2014/main" id="{967B7CE8-15F8-D14E-9FB9-EA33FB6C25CC}"/>
              </a:ext>
            </a:extLst>
          </p:cNvPr>
          <p:cNvSpPr txBox="1">
            <a:spLocks/>
          </p:cNvSpPr>
          <p:nvPr/>
        </p:nvSpPr>
        <p:spPr>
          <a:xfrm>
            <a:off x="141207" y="6356351"/>
            <a:ext cx="65437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E672CBA-1F15-4F34-9466-2A2663F0CC35}" type="slidenum">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44" name="Straight Connector 43">
            <a:extLst>
              <a:ext uri="{FF2B5EF4-FFF2-40B4-BE49-F238E27FC236}">
                <a16:creationId xmlns:a16="http://schemas.microsoft.com/office/drawing/2014/main" id="{C81D98A6-FD5A-F44D-84C1-81B2089EA940}"/>
              </a:ext>
            </a:extLst>
          </p:cNvPr>
          <p:cNvCxnSpPr>
            <a:cxnSpLocks/>
          </p:cNvCxnSpPr>
          <p:nvPr/>
        </p:nvCxnSpPr>
        <p:spPr>
          <a:xfrm>
            <a:off x="1982724" y="903853"/>
            <a:ext cx="8305800" cy="0"/>
          </a:xfrm>
          <a:prstGeom prst="line">
            <a:avLst/>
          </a:prstGeom>
          <a:ln>
            <a:solidFill>
              <a:srgbClr val="B2D232"/>
            </a:solidFill>
          </a:ln>
        </p:spPr>
        <p:style>
          <a:lnRef idx="1">
            <a:schemeClr val="accent6"/>
          </a:lnRef>
          <a:fillRef idx="0">
            <a:schemeClr val="accent6"/>
          </a:fillRef>
          <a:effectRef idx="0">
            <a:schemeClr val="accent6"/>
          </a:effectRef>
          <a:fontRef idx="minor">
            <a:schemeClr val="tx1"/>
          </a:fontRef>
        </p:style>
      </p:cxnSp>
      <p:sp>
        <p:nvSpPr>
          <p:cNvPr id="45" name="Title 2">
            <a:extLst>
              <a:ext uri="{FF2B5EF4-FFF2-40B4-BE49-F238E27FC236}">
                <a16:creationId xmlns:a16="http://schemas.microsoft.com/office/drawing/2014/main" id="{4469B000-BE8C-A944-A692-DC41AA240EEC}"/>
              </a:ext>
            </a:extLst>
          </p:cNvPr>
          <p:cNvSpPr>
            <a:spLocks noGrp="1"/>
          </p:cNvSpPr>
          <p:nvPr>
            <p:ph type="title"/>
          </p:nvPr>
        </p:nvSpPr>
        <p:spPr>
          <a:xfrm>
            <a:off x="609600" y="274639"/>
            <a:ext cx="11074400" cy="642867"/>
          </a:xfrm>
        </p:spPr>
        <p:txBody>
          <a:bodyPr/>
          <a:lstStyle/>
          <a:p>
            <a:r>
              <a:rPr lang="en-US" sz="3200" dirty="0"/>
              <a:t>NIGMS National and Regional Resources Program (R24)</a:t>
            </a:r>
          </a:p>
        </p:txBody>
      </p:sp>
      <p:sp>
        <p:nvSpPr>
          <p:cNvPr id="2" name="Rectangle 1">
            <a:extLst>
              <a:ext uri="{FF2B5EF4-FFF2-40B4-BE49-F238E27FC236}">
                <a16:creationId xmlns:a16="http://schemas.microsoft.com/office/drawing/2014/main" id="{6B28A64A-BDF3-2948-AD88-C6FF99FE71C4}"/>
              </a:ext>
            </a:extLst>
          </p:cNvPr>
          <p:cNvSpPr/>
          <p:nvPr/>
        </p:nvSpPr>
        <p:spPr>
          <a:xfrm>
            <a:off x="355600" y="1074927"/>
            <a:ext cx="11709400"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14141"/>
                </a:solidFill>
                <a:effectLst/>
                <a:uLnTx/>
                <a:uFillTx/>
                <a:latin typeface="Arial" panose="020B0604020202020204" pitchFamily="34" charset="0"/>
                <a:ea typeface="+mn-ea"/>
                <a:cs typeface="Arial" panose="020B0604020202020204" pitchFamily="34" charset="0"/>
              </a:rPr>
              <a:t>The NIGMS National and Regional Resources (R24) Program supports resources that provide access to state-of-the-art facilities, equipment, technologies, research tools, software, and service to a substantial number of users on a national or multi-state regional basis to yield significant economies of scale in biomedical research</a:t>
            </a:r>
            <a:r>
              <a:rPr kumimoji="0" lang="en-US" sz="2200" b="0" i="0" u="none" strike="noStrike" kern="1200" cap="none" spc="0" normalizeH="0" baseline="0" noProof="0" dirty="0">
                <a:ln>
                  <a:noFill/>
                </a:ln>
                <a:solidFill>
                  <a:srgbClr val="414141"/>
                </a:solidFill>
                <a:effectLst/>
                <a:uLnTx/>
                <a:uFillTx/>
                <a:latin typeface="Arial" panose="020B0604020202020204" pitchFamily="34" charset="0"/>
                <a:ea typeface="+mn-ea"/>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B58A93EF-D425-0840-B8E8-48329FAD2262}"/>
              </a:ext>
            </a:extLst>
          </p:cNvPr>
          <p:cNvPicPr>
            <a:picLocks noChangeAspect="1"/>
          </p:cNvPicPr>
          <p:nvPr/>
        </p:nvPicPr>
        <p:blipFill>
          <a:blip r:embed="rId3"/>
          <a:stretch>
            <a:fillRect/>
          </a:stretch>
        </p:blipFill>
        <p:spPr>
          <a:xfrm>
            <a:off x="2962729" y="2913744"/>
            <a:ext cx="2823027" cy="2823027"/>
          </a:xfrm>
          <a:prstGeom prst="rect">
            <a:avLst/>
          </a:prstGeom>
        </p:spPr>
      </p:pic>
      <p:pic>
        <p:nvPicPr>
          <p:cNvPr id="6" name="Picture 5">
            <a:extLst>
              <a:ext uri="{FF2B5EF4-FFF2-40B4-BE49-F238E27FC236}">
                <a16:creationId xmlns:a16="http://schemas.microsoft.com/office/drawing/2014/main" id="{C0461DBE-8ABB-8640-974A-EC72AE698A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6249" y="3537858"/>
            <a:ext cx="1354552" cy="1356777"/>
          </a:xfrm>
          <a:prstGeom prst="rect">
            <a:avLst/>
          </a:prstGeom>
        </p:spPr>
      </p:pic>
      <p:pic>
        <p:nvPicPr>
          <p:cNvPr id="8" name="Picture 7">
            <a:extLst>
              <a:ext uri="{FF2B5EF4-FFF2-40B4-BE49-F238E27FC236}">
                <a16:creationId xmlns:a16="http://schemas.microsoft.com/office/drawing/2014/main" id="{5C906A78-D212-3247-9E6A-10A55C654E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1815" y="3309113"/>
            <a:ext cx="3139386" cy="1186688"/>
          </a:xfrm>
          <a:prstGeom prst="rect">
            <a:avLst/>
          </a:prstGeom>
        </p:spPr>
      </p:pic>
      <p:pic>
        <p:nvPicPr>
          <p:cNvPr id="9" name="Picture 8">
            <a:extLst>
              <a:ext uri="{FF2B5EF4-FFF2-40B4-BE49-F238E27FC236}">
                <a16:creationId xmlns:a16="http://schemas.microsoft.com/office/drawing/2014/main" id="{A9EB6147-E118-9A47-92AE-04EB9339C45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9398" y="5110117"/>
            <a:ext cx="2278743" cy="769076"/>
          </a:xfrm>
          <a:prstGeom prst="rect">
            <a:avLst/>
          </a:prstGeom>
        </p:spPr>
      </p:pic>
      <p:sp>
        <p:nvSpPr>
          <p:cNvPr id="47" name="TextBox 46">
            <a:extLst>
              <a:ext uri="{FF2B5EF4-FFF2-40B4-BE49-F238E27FC236}">
                <a16:creationId xmlns:a16="http://schemas.microsoft.com/office/drawing/2014/main" id="{4CEAF346-301F-834D-A439-8E8AE06729CE}"/>
              </a:ext>
            </a:extLst>
          </p:cNvPr>
          <p:cNvSpPr txBox="1"/>
          <p:nvPr/>
        </p:nvSpPr>
        <p:spPr>
          <a:xfrm>
            <a:off x="1045029" y="6386286"/>
            <a:ext cx="774718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https://</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www.nigms.nih.gov</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/Research/mechanisms/Pages/NIGMS-National-and-Regional-Resources-(R24).</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aspx</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28251B8A-E190-87D6-30F2-99F18E59E43B}"/>
              </a:ext>
            </a:extLst>
          </p:cNvPr>
          <p:cNvPicPr>
            <a:picLocks noChangeAspect="1"/>
          </p:cNvPicPr>
          <p:nvPr/>
        </p:nvPicPr>
        <p:blipFill>
          <a:blip r:embed="rId7"/>
          <a:stretch>
            <a:fillRect/>
          </a:stretch>
        </p:blipFill>
        <p:spPr>
          <a:xfrm>
            <a:off x="486457" y="2591605"/>
            <a:ext cx="1329643" cy="757158"/>
          </a:xfrm>
          <a:prstGeom prst="rect">
            <a:avLst/>
          </a:prstGeom>
        </p:spPr>
      </p:pic>
      <p:pic>
        <p:nvPicPr>
          <p:cNvPr id="16" name="Picture 15">
            <a:extLst>
              <a:ext uri="{FF2B5EF4-FFF2-40B4-BE49-F238E27FC236}">
                <a16:creationId xmlns:a16="http://schemas.microsoft.com/office/drawing/2014/main" id="{C01983A9-6F89-7868-3B31-7CE6F3A00A7D}"/>
              </a:ext>
            </a:extLst>
          </p:cNvPr>
          <p:cNvPicPr>
            <a:picLocks noChangeAspect="1"/>
          </p:cNvPicPr>
          <p:nvPr/>
        </p:nvPicPr>
        <p:blipFill>
          <a:blip r:embed="rId8"/>
          <a:stretch>
            <a:fillRect/>
          </a:stretch>
        </p:blipFill>
        <p:spPr>
          <a:xfrm>
            <a:off x="7735195" y="4679236"/>
            <a:ext cx="4329806" cy="1330072"/>
          </a:xfrm>
          <a:prstGeom prst="rect">
            <a:avLst/>
          </a:prstGeom>
        </p:spPr>
      </p:pic>
      <p:pic>
        <p:nvPicPr>
          <p:cNvPr id="17" name="Picture 16">
            <a:extLst>
              <a:ext uri="{FF2B5EF4-FFF2-40B4-BE49-F238E27FC236}">
                <a16:creationId xmlns:a16="http://schemas.microsoft.com/office/drawing/2014/main" id="{2C6E9303-0FE7-471B-6034-E6479E449F5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394687" y="2667000"/>
            <a:ext cx="3869651" cy="393699"/>
          </a:xfrm>
          <a:prstGeom prst="rect">
            <a:avLst/>
          </a:prstGeom>
        </p:spPr>
      </p:pic>
      <p:pic>
        <p:nvPicPr>
          <p:cNvPr id="18" name="Picture 17">
            <a:extLst>
              <a:ext uri="{FF2B5EF4-FFF2-40B4-BE49-F238E27FC236}">
                <a16:creationId xmlns:a16="http://schemas.microsoft.com/office/drawing/2014/main" id="{044FA2DE-B016-0738-4CB2-446DEFBC069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72221" y="2577653"/>
            <a:ext cx="4165779" cy="884190"/>
          </a:xfrm>
          <a:prstGeom prst="rect">
            <a:avLst/>
          </a:prstGeom>
        </p:spPr>
      </p:pic>
      <p:pic>
        <p:nvPicPr>
          <p:cNvPr id="4" name="Picture 3">
            <a:extLst>
              <a:ext uri="{FF2B5EF4-FFF2-40B4-BE49-F238E27FC236}">
                <a16:creationId xmlns:a16="http://schemas.microsoft.com/office/drawing/2014/main" id="{E5F7B0A1-4CED-5069-8627-B69B3011F22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179050" y="3549650"/>
            <a:ext cx="996950" cy="996950"/>
          </a:xfrm>
          <a:prstGeom prst="rect">
            <a:avLst/>
          </a:prstGeom>
        </p:spPr>
      </p:pic>
    </p:spTree>
    <p:extLst>
      <p:ext uri="{BB962C8B-B14F-4D97-AF65-F5344CB8AC3E}">
        <p14:creationId xmlns:p14="http://schemas.microsoft.com/office/powerpoint/2010/main" val="39486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338" y="1011240"/>
            <a:ext cx="10533185" cy="1554272"/>
          </a:xfrm>
          <a:prstGeom prst="rect">
            <a:avLst/>
          </a:prstGeom>
          <a:noFill/>
          <a:ln>
            <a:solidFill>
              <a:srgbClr val="244E8C"/>
            </a:solid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sng"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PAR-19-301</a:t>
            </a:r>
            <a:r>
              <a:rPr kumimoji="0" lang="en-US" sz="1800" b="1"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en-US" sz="18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 NIGMS to support mission relevant resources with economy of scale to provide access to state-of-the-art services for national/regional user base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sng"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Goal</a:t>
            </a:r>
            <a:r>
              <a:rPr kumimoji="0" lang="en-US" sz="1800" b="1"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en-US" sz="18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 Provide unmatched and most cost effective access to state-of-the-art quantitative proteomics platforms and skilled bioinformaticians, which will increase the capacity of NIH-supported researchers to perform cutting-edge research </a:t>
            </a:r>
          </a:p>
        </p:txBody>
      </p:sp>
      <p:sp>
        <p:nvSpPr>
          <p:cNvPr id="3" name="Rectangle 2"/>
          <p:cNvSpPr/>
          <p:nvPr/>
        </p:nvSpPr>
        <p:spPr>
          <a:xfrm>
            <a:off x="539338" y="2658804"/>
            <a:ext cx="10889672" cy="326736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Specific Aim 1. Provide quantitative proteomics services to NIH-supported researchers.</a:t>
            </a:r>
            <a:r>
              <a:rPr kumimoji="0" lang="en-US" sz="18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 </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Increase efficiency of operation and leverage economy of scale to minimize recharge</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Year 1: &gt;3300 samples, &gt;20,000 hours MS time, 76 NIH grants supported (Approx. $27M NIH funding)</a:t>
            </a: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Specific Aim 2. Provide outreach opportunities to NIH-supported researchers.</a:t>
            </a:r>
            <a:r>
              <a:rPr kumimoji="0" lang="en-US" sz="18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 </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Voucher program</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Internship</a:t>
            </a:r>
          </a:p>
          <a:p>
            <a:pPr marL="0" marR="0" lvl="0" indent="11430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Specific Aim 3. Provide educational opportunities to NIH-supported researchers.</a:t>
            </a:r>
            <a:endParaRPr kumimoji="0" lang="en-US" sz="18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Workshops</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Symposia</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44E8C"/>
                </a:solidFill>
                <a:effectLst/>
                <a:uLnTx/>
                <a:uFillTx/>
                <a:latin typeface="Segoe UI" panose="020B0502040204020203" pitchFamily="34" charset="0"/>
                <a:ea typeface="Segoe UI" panose="020B0502040204020203" pitchFamily="34" charset="0"/>
                <a:cs typeface="Segoe UI" panose="020B0502040204020203" pitchFamily="34" charset="0"/>
              </a:rPr>
              <a:t>Web Resources</a:t>
            </a:r>
          </a:p>
        </p:txBody>
      </p:sp>
      <p:grpSp>
        <p:nvGrpSpPr>
          <p:cNvPr id="4" name="Group 3"/>
          <p:cNvGrpSpPr/>
          <p:nvPr/>
        </p:nvGrpSpPr>
        <p:grpSpPr>
          <a:xfrm>
            <a:off x="92298" y="5927564"/>
            <a:ext cx="12048171" cy="884144"/>
            <a:chOff x="92298" y="5927564"/>
            <a:chExt cx="12048171" cy="884144"/>
          </a:xfrm>
        </p:grpSpPr>
        <p:pic>
          <p:nvPicPr>
            <p:cNvPr id="5" name="Picture 2" descr="UAMS Friends and Alumni - Homepage">
              <a:extLst>
                <a:ext uri="{FF2B5EF4-FFF2-40B4-BE49-F238E27FC236}">
                  <a16:creationId xmlns:a16="http://schemas.microsoft.com/office/drawing/2014/main" id="{E2FC86E6-58CA-45C4-B39D-1106D5586D6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2298" y="5982220"/>
              <a:ext cx="2199490" cy="7830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AEA4F9-6041-428C-B21A-B0D876BA2EB1}"/>
                </a:ext>
              </a:extLst>
            </p:cNvPr>
            <p:cNvSpPr txBox="1"/>
            <p:nvPr/>
          </p:nvSpPr>
          <p:spPr>
            <a:xfrm rot="10800000" flipV="1">
              <a:off x="2329475" y="6422252"/>
              <a:ext cx="20844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@ideaproteomics</a:t>
              </a:r>
            </a:p>
          </p:txBody>
        </p:sp>
        <p:pic>
          <p:nvPicPr>
            <p:cNvPr id="7" name="Picture 2" descr="Twitter Logo transparent PNG - StickPNG">
              <a:extLst>
                <a:ext uri="{FF2B5EF4-FFF2-40B4-BE49-F238E27FC236}">
                  <a16:creationId xmlns:a16="http://schemas.microsoft.com/office/drawing/2014/main" id="{28E4782D-8E7C-4D3D-81D5-58EACF52371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90713" y="5927564"/>
              <a:ext cx="762000" cy="629068"/>
            </a:xfrm>
            <a:prstGeom prst="rect">
              <a:avLst/>
            </a:prstGeom>
            <a:noFill/>
            <a:effectLst>
              <a:outerShdw blurRad="50800" dist="50800" dir="5220000" sx="99000" sy="99000" algn="ctr" rotWithShape="0">
                <a:srgbClr val="000000"/>
              </a:outerShdw>
              <a:softEdge rad="0"/>
            </a:effectLst>
            <a:extLst>
              <a:ext uri="{909E8E84-426E-40DD-AFC4-6F175D3DCCD1}">
                <a14:hiddenFill xmlns:a14="http://schemas.microsoft.com/office/drawing/2010/main">
                  <a:solidFill>
                    <a:srgbClr val="FFFFFF"/>
                  </a:solidFill>
                </a14:hiddenFill>
              </a:ext>
            </a:extLst>
          </p:spPr>
        </p:pic>
        <p:pic>
          <p:nvPicPr>
            <p:cNvPr id="8" name="Picture 7" descr="Qr code&#10;&#10;Description automatically generated">
              <a:extLst>
                <a:ext uri="{FF2B5EF4-FFF2-40B4-BE49-F238E27FC236}">
                  <a16:creationId xmlns:a16="http://schemas.microsoft.com/office/drawing/2014/main" id="{EB0BB74A-4BC1-44BA-98EF-4F08C68C4C3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02748" y="5965051"/>
              <a:ext cx="837721" cy="837721"/>
            </a:xfrm>
            <a:prstGeom prst="rect">
              <a:avLst/>
            </a:prstGeom>
          </p:spPr>
        </p:pic>
        <p:sp>
          <p:nvSpPr>
            <p:cNvPr id="9" name="TextBox 8">
              <a:extLst>
                <a:ext uri="{FF2B5EF4-FFF2-40B4-BE49-F238E27FC236}">
                  <a16:creationId xmlns:a16="http://schemas.microsoft.com/office/drawing/2014/main" id="{F6743C6E-59AD-4CC0-A6BA-B1D18E20A5EC}"/>
                </a:ext>
              </a:extLst>
            </p:cNvPr>
            <p:cNvSpPr txBox="1"/>
            <p:nvPr/>
          </p:nvSpPr>
          <p:spPr>
            <a:xfrm rot="10800000" flipV="1">
              <a:off x="8229600" y="5965051"/>
              <a:ext cx="26531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Grant #: R24GM137786</a:t>
              </a:r>
            </a:p>
          </p:txBody>
        </p:sp>
        <p:pic>
          <p:nvPicPr>
            <p:cNvPr id="10" name="Picture 2" descr="Employee Search">
              <a:extLst>
                <a:ext uri="{FF2B5EF4-FFF2-40B4-BE49-F238E27FC236}">
                  <a16:creationId xmlns:a16="http://schemas.microsoft.com/office/drawing/2014/main" id="{C1681E9C-F3E2-472F-8BEA-E1AD18BF556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664319" y="6195938"/>
              <a:ext cx="885711" cy="58063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3A31D54-FA31-4B8D-9E93-4E9D692DE814}"/>
                </a:ext>
              </a:extLst>
            </p:cNvPr>
            <p:cNvGrpSpPr/>
            <p:nvPr/>
          </p:nvGrpSpPr>
          <p:grpSpPr>
            <a:xfrm>
              <a:off x="9886804" y="6284716"/>
              <a:ext cx="821836" cy="526992"/>
              <a:chOff x="46431392" y="31070678"/>
              <a:chExt cx="2863238" cy="1836014"/>
            </a:xfrm>
          </p:grpSpPr>
          <p:sp>
            <p:nvSpPr>
              <p:cNvPr id="12" name="Rectangle 11">
                <a:extLst>
                  <a:ext uri="{FF2B5EF4-FFF2-40B4-BE49-F238E27FC236}">
                    <a16:creationId xmlns:a16="http://schemas.microsoft.com/office/drawing/2014/main" id="{52976EBE-F1EF-43E0-9774-45E1499D9FD8}"/>
                  </a:ext>
                </a:extLst>
              </p:cNvPr>
              <p:cNvSpPr/>
              <p:nvPr/>
            </p:nvSpPr>
            <p:spPr>
              <a:xfrm>
                <a:off x="47170554" y="31342263"/>
                <a:ext cx="1131065" cy="658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2" descr="nigms logo">
                <a:extLst>
                  <a:ext uri="{FF2B5EF4-FFF2-40B4-BE49-F238E27FC236}">
                    <a16:creationId xmlns:a16="http://schemas.microsoft.com/office/drawing/2014/main" id="{2B7812A3-410E-4E24-B550-00AFA82D027A}"/>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6431392" y="31070678"/>
                <a:ext cx="2863238" cy="183601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93010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174466-C97D-422C-BE2A-0FB97D255C6D}"/>
              </a:ext>
            </a:extLst>
          </p:cNvPr>
          <p:cNvSpPr>
            <a:spLocks noGrp="1"/>
          </p:cNvSpPr>
          <p:nvPr>
            <p:ph type="title"/>
          </p:nvPr>
        </p:nvSpPr>
        <p:spPr>
          <a:xfrm>
            <a:off x="609600" y="274639"/>
            <a:ext cx="11074400" cy="670863"/>
          </a:xfrm>
        </p:spPr>
        <p:txBody>
          <a:bodyPr/>
          <a:lstStyle/>
          <a:p>
            <a:pPr algn="ctr"/>
            <a:r>
              <a:rPr lang="en-US" sz="3600" b="1" dirty="0">
                <a:latin typeface="+mn-lt"/>
              </a:rPr>
              <a:t>Cloud-Computing: A Potential Game Changer</a:t>
            </a:r>
            <a:endParaRPr lang="en-US" dirty="0"/>
          </a:p>
        </p:txBody>
      </p:sp>
      <p:sp>
        <p:nvSpPr>
          <p:cNvPr id="2" name="Slide Number Placeholder 1">
            <a:extLst>
              <a:ext uri="{FF2B5EF4-FFF2-40B4-BE49-F238E27FC236}">
                <a16:creationId xmlns:a16="http://schemas.microsoft.com/office/drawing/2014/main" id="{406C4880-D2AC-499E-B996-FC56B96EE811}"/>
              </a:ext>
            </a:extLst>
          </p:cNvPr>
          <p:cNvSpPr>
            <a:spLocks noGrp="1"/>
          </p:cNvSpPr>
          <p:nvPr>
            <p:ph type="sldNum" sz="quarter" idx="11"/>
          </p:nvPr>
        </p:nvSpPr>
        <p:spPr/>
        <p:txBody>
          <a:bodyPr/>
          <a:lstStyle/>
          <a:p>
            <a:fld id="{0E672CBA-1F15-4F34-9466-2A2663F0CC35}" type="slidenum">
              <a:rPr lang="en-US" smtClean="0"/>
              <a:pPr/>
              <a:t>7</a:t>
            </a:fld>
            <a:endParaRPr lang="en-US" dirty="0"/>
          </a:p>
        </p:txBody>
      </p:sp>
      <p:sp>
        <p:nvSpPr>
          <p:cNvPr id="4" name="Footer Placeholder 3">
            <a:extLst>
              <a:ext uri="{FF2B5EF4-FFF2-40B4-BE49-F238E27FC236}">
                <a16:creationId xmlns:a16="http://schemas.microsoft.com/office/drawing/2014/main" id="{5B2E0E7E-78C0-4F09-AD60-637207BF56FA}"/>
              </a:ext>
            </a:extLst>
          </p:cNvPr>
          <p:cNvSpPr>
            <a:spLocks noGrp="1"/>
          </p:cNvSpPr>
          <p:nvPr>
            <p:ph type="ftr" sz="quarter" idx="3"/>
          </p:nvPr>
        </p:nvSpPr>
        <p:spPr/>
        <p:txBody>
          <a:bodyPr/>
          <a:lstStyle/>
          <a:p>
            <a:endParaRPr lang="en-US" dirty="0"/>
          </a:p>
        </p:txBody>
      </p:sp>
      <p:grpSp>
        <p:nvGrpSpPr>
          <p:cNvPr id="5" name="Group 4">
            <a:extLst>
              <a:ext uri="{FF2B5EF4-FFF2-40B4-BE49-F238E27FC236}">
                <a16:creationId xmlns:a16="http://schemas.microsoft.com/office/drawing/2014/main" id="{76EE7F1B-ACF3-DE46-9A15-CB6B4228E37C}"/>
              </a:ext>
            </a:extLst>
          </p:cNvPr>
          <p:cNvGrpSpPr/>
          <p:nvPr/>
        </p:nvGrpSpPr>
        <p:grpSpPr>
          <a:xfrm>
            <a:off x="7345717" y="1174049"/>
            <a:ext cx="3902881" cy="4432782"/>
            <a:chOff x="574526" y="1396557"/>
            <a:chExt cx="3902881" cy="4432782"/>
          </a:xfrm>
        </p:grpSpPr>
        <p:sp>
          <p:nvSpPr>
            <p:cNvPr id="13" name="Rectangle 12">
              <a:extLst>
                <a:ext uri="{FF2B5EF4-FFF2-40B4-BE49-F238E27FC236}">
                  <a16:creationId xmlns:a16="http://schemas.microsoft.com/office/drawing/2014/main" id="{9439C259-C750-4407-BC4A-1836FB0AA784}"/>
                </a:ext>
              </a:extLst>
            </p:cNvPr>
            <p:cNvSpPr/>
            <p:nvPr/>
          </p:nvSpPr>
          <p:spPr>
            <a:xfrm>
              <a:off x="574526" y="1396557"/>
              <a:ext cx="3902881" cy="443278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102E3F-C3A9-4C20-A4D0-04F52B7EDB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5728" y="1693894"/>
              <a:ext cx="3656066" cy="4135445"/>
            </a:xfrm>
            <a:prstGeom prst="rect">
              <a:avLst/>
            </a:prstGeom>
          </p:spPr>
        </p:pic>
      </p:grpSp>
      <p:sp>
        <p:nvSpPr>
          <p:cNvPr id="10" name="Rectangle 9">
            <a:extLst>
              <a:ext uri="{FF2B5EF4-FFF2-40B4-BE49-F238E27FC236}">
                <a16:creationId xmlns:a16="http://schemas.microsoft.com/office/drawing/2014/main" id="{371640A2-F3D8-B44D-8BE6-E0F1D041AAEB}"/>
              </a:ext>
            </a:extLst>
          </p:cNvPr>
          <p:cNvSpPr/>
          <p:nvPr/>
        </p:nvSpPr>
        <p:spPr>
          <a:xfrm>
            <a:off x="298931" y="1170091"/>
            <a:ext cx="6967685" cy="4154984"/>
          </a:xfrm>
          <a:prstGeom prst="rect">
            <a:avLst/>
          </a:prstGeom>
        </p:spPr>
        <p:txBody>
          <a:bodyPr wrap="square">
            <a:spAutoFit/>
          </a:bodyPr>
          <a:lstStyle/>
          <a:p>
            <a:endParaRPr lang="en-US"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The cloud enables any institution to access high performance computation and tools, including artificial intelligence, and make use of “big data”</a:t>
            </a:r>
          </a:p>
          <a:p>
            <a:endParaRPr lang="en-US"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NIGMS supports capacity building and training at many under-resourced institutions</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~400 institutions in the 24 IDeA states</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~100 Minority Serving Institutions</a:t>
            </a:r>
          </a:p>
          <a:p>
            <a:pPr marL="800100" lvl="1" indent="-34290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0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31C8D1-FDC2-9F42-91FE-9022B12B66CB}"/>
              </a:ext>
            </a:extLst>
          </p:cNvPr>
          <p:cNvSpPr>
            <a:spLocks noGrp="1"/>
          </p:cNvSpPr>
          <p:nvPr>
            <p:ph type="sldNum" sz="quarter" idx="11"/>
          </p:nvPr>
        </p:nvSpPr>
        <p:spPr/>
        <p:txBody>
          <a:bodyPr/>
          <a:lstStyle/>
          <a:p>
            <a:fld id="{0E672CBA-1F15-4F34-9466-2A2663F0CC35}" type="slidenum">
              <a:rPr lang="en-US" smtClean="0"/>
              <a:pPr/>
              <a:t>8</a:t>
            </a:fld>
            <a:endParaRPr lang="en-US" dirty="0"/>
          </a:p>
        </p:txBody>
      </p:sp>
      <p:sp>
        <p:nvSpPr>
          <p:cNvPr id="5" name="Footer Placeholder 4">
            <a:extLst>
              <a:ext uri="{FF2B5EF4-FFF2-40B4-BE49-F238E27FC236}">
                <a16:creationId xmlns:a16="http://schemas.microsoft.com/office/drawing/2014/main" id="{52F480FC-B5C9-F94F-97CB-CE5CB6D4BFFE}"/>
              </a:ext>
            </a:extLst>
          </p:cNvPr>
          <p:cNvSpPr>
            <a:spLocks noGrp="1"/>
          </p:cNvSpPr>
          <p:nvPr>
            <p:ph type="ftr" sz="quarter" idx="3"/>
          </p:nvPr>
        </p:nvSpPr>
        <p:spPr/>
        <p:txBody>
          <a:bodyPr/>
          <a:lstStyle/>
          <a:p>
            <a:endParaRPr lang="en-US" dirty="0"/>
          </a:p>
        </p:txBody>
      </p:sp>
      <p:sp>
        <p:nvSpPr>
          <p:cNvPr id="6" name="Title 5">
            <a:extLst>
              <a:ext uri="{FF2B5EF4-FFF2-40B4-BE49-F238E27FC236}">
                <a16:creationId xmlns:a16="http://schemas.microsoft.com/office/drawing/2014/main" id="{B2A1D535-AC75-1545-A1E0-53AEADD8A181}"/>
              </a:ext>
            </a:extLst>
          </p:cNvPr>
          <p:cNvSpPr txBox="1">
            <a:spLocks noGrp="1"/>
          </p:cNvSpPr>
          <p:nvPr>
            <p:ph type="title"/>
          </p:nvPr>
        </p:nvSpPr>
        <p:spPr>
          <a:xfrm>
            <a:off x="564634" y="274639"/>
            <a:ext cx="8339078" cy="584775"/>
          </a:xfrm>
          <a:prstGeom prst="rect">
            <a:avLst/>
          </a:prstGeom>
          <a:noFill/>
        </p:spPr>
        <p:txBody>
          <a:bodyPr wrap="none" rtlCol="0">
            <a:spAutoFit/>
          </a:bodyPr>
          <a:lstStyle/>
          <a:p>
            <a:r>
              <a:rPr lang="en-US" sz="3200" dirty="0">
                <a:latin typeface="+mj-lt"/>
              </a:rPr>
              <a:t>Some Concrete Steps toward Cloud-Computing?</a:t>
            </a:r>
          </a:p>
        </p:txBody>
      </p:sp>
      <p:sp>
        <p:nvSpPr>
          <p:cNvPr id="7" name="Rectangle 6">
            <a:extLst>
              <a:ext uri="{FF2B5EF4-FFF2-40B4-BE49-F238E27FC236}">
                <a16:creationId xmlns:a16="http://schemas.microsoft.com/office/drawing/2014/main" id="{E00AFE61-AAC4-4241-9DFA-E5173DFAAE44}"/>
              </a:ext>
            </a:extLst>
          </p:cNvPr>
          <p:cNvSpPr/>
          <p:nvPr/>
        </p:nvSpPr>
        <p:spPr>
          <a:xfrm>
            <a:off x="669564" y="1307614"/>
            <a:ext cx="11038313" cy="2246769"/>
          </a:xfrm>
          <a:prstGeom prst="rect">
            <a:avLst/>
          </a:prstGeom>
        </p:spPr>
        <p:txBody>
          <a:bodyPr wrap="square">
            <a:spAutoFit/>
          </a:bodyPr>
          <a:lstStyle/>
          <a:p>
            <a:pPr marL="342900" indent="-342900">
              <a:buFont typeface="Courier New" panose="02070309020205020404" pitchFamily="49" charset="0"/>
              <a:buChar char="o"/>
            </a:pPr>
            <a:r>
              <a:rPr lang="en-US" sz="2800" dirty="0">
                <a:cs typeface="Arial" panose="020B0604020202020204" pitchFamily="34" charset="0"/>
              </a:rPr>
              <a:t>Provide students and biomedical researchers basic training in how to use cloud computing for biomedical research</a:t>
            </a:r>
          </a:p>
          <a:p>
            <a:pPr marL="342900" indent="-342900">
              <a:buFont typeface="Courier New" panose="02070309020205020404" pitchFamily="49" charset="0"/>
              <a:buChar char="o"/>
            </a:pPr>
            <a:endParaRPr lang="en-US" sz="2800" dirty="0">
              <a:cs typeface="Arial" panose="020B0604020202020204" pitchFamily="34" charset="0"/>
            </a:endParaRPr>
          </a:p>
          <a:p>
            <a:pPr marL="342900" indent="-342900">
              <a:buFont typeface="Courier New" panose="02070309020205020404" pitchFamily="49" charset="0"/>
              <a:buChar char="o"/>
            </a:pPr>
            <a:r>
              <a:rPr lang="en-US" sz="2800" dirty="0">
                <a:cs typeface="Arial" panose="020B0604020202020204" pitchFamily="34" charset="0"/>
              </a:rPr>
              <a:t>Demonstrate to investigators and institutional leaders the benefit of migrating research functions from local servers to the cloud</a:t>
            </a:r>
          </a:p>
        </p:txBody>
      </p:sp>
      <p:sp>
        <p:nvSpPr>
          <p:cNvPr id="8" name="Rectangle 7">
            <a:extLst>
              <a:ext uri="{FF2B5EF4-FFF2-40B4-BE49-F238E27FC236}">
                <a16:creationId xmlns:a16="http://schemas.microsoft.com/office/drawing/2014/main" id="{CDEFA10B-BC95-3940-8F5C-4C6AD0B06B09}"/>
              </a:ext>
            </a:extLst>
          </p:cNvPr>
          <p:cNvSpPr/>
          <p:nvPr/>
        </p:nvSpPr>
        <p:spPr>
          <a:xfrm>
            <a:off x="907173" y="4030967"/>
            <a:ext cx="10440380" cy="1938992"/>
          </a:xfrm>
          <a:prstGeom prst="rect">
            <a:avLst/>
          </a:prstGeom>
          <a:ln>
            <a:solidFill>
              <a:schemeClr val="accent1"/>
            </a:solidFill>
          </a:ln>
        </p:spPr>
        <p:txBody>
          <a:bodyPr wrap="square">
            <a:spAutoFit/>
          </a:bodyPr>
          <a:lstStyle/>
          <a:p>
            <a:r>
              <a:rPr lang="en-US" sz="2400" dirty="0"/>
              <a:t>Seeking stakeholder input (NIH ODSS/NIGMS/NIMHD/CIT-STRIDES)</a:t>
            </a:r>
          </a:p>
          <a:p>
            <a:pPr marL="800100" lvl="1" indent="-342900">
              <a:buFont typeface="Arial" panose="020B0604020202020204" pitchFamily="34" charset="0"/>
              <a:buChar char="•"/>
            </a:pPr>
            <a:r>
              <a:rPr lang="en-US" sz="2400" dirty="0"/>
              <a:t>Request for Information (NOT-OD-21-158): NIH Programs to Increase Access to Cloud Computing to Diverse Biomedical Research Institutions</a:t>
            </a:r>
          </a:p>
          <a:p>
            <a:pPr marL="800100" lvl="1" indent="-342900">
              <a:buFont typeface="Arial" panose="020B0604020202020204" pitchFamily="34" charset="0"/>
              <a:buChar char="•"/>
            </a:pPr>
            <a:r>
              <a:rPr lang="en-US" sz="2400" dirty="0"/>
              <a:t>Cloud Computing at Under-Resourced Institutions Workshop, September 13 -14, 2021</a:t>
            </a:r>
          </a:p>
        </p:txBody>
      </p:sp>
      <p:cxnSp>
        <p:nvCxnSpPr>
          <p:cNvPr id="4" name="Straight Connector 3">
            <a:extLst>
              <a:ext uri="{FF2B5EF4-FFF2-40B4-BE49-F238E27FC236}">
                <a16:creationId xmlns:a16="http://schemas.microsoft.com/office/drawing/2014/main" id="{AE5D57E0-DE95-D844-AD3E-FD48857B26AC}"/>
              </a:ext>
            </a:extLst>
          </p:cNvPr>
          <p:cNvCxnSpPr/>
          <p:nvPr/>
        </p:nvCxnSpPr>
        <p:spPr>
          <a:xfrm>
            <a:off x="669564" y="859414"/>
            <a:ext cx="1085502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7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91CDDE-1B86-9440-AEF8-FDA504D3D67E}"/>
              </a:ext>
            </a:extLst>
          </p:cNvPr>
          <p:cNvSpPr>
            <a:spLocks noGrp="1"/>
          </p:cNvSpPr>
          <p:nvPr>
            <p:ph type="sldNum" sz="quarter" idx="11"/>
          </p:nvPr>
        </p:nvSpPr>
        <p:spPr/>
        <p:txBody>
          <a:bodyPr/>
          <a:lstStyle/>
          <a:p>
            <a:fld id="{0E672CBA-1F15-4F34-9466-2A2663F0CC35}" type="slidenum">
              <a:rPr lang="en-US" smtClean="0"/>
              <a:pPr/>
              <a:t>9</a:t>
            </a:fld>
            <a:endParaRPr lang="en-US" dirty="0"/>
          </a:p>
        </p:txBody>
      </p:sp>
      <p:sp>
        <p:nvSpPr>
          <p:cNvPr id="3" name="Title 2">
            <a:extLst>
              <a:ext uri="{FF2B5EF4-FFF2-40B4-BE49-F238E27FC236}">
                <a16:creationId xmlns:a16="http://schemas.microsoft.com/office/drawing/2014/main" id="{6E62D75D-515B-734B-B069-ABF95E83C4F0}"/>
              </a:ext>
            </a:extLst>
          </p:cNvPr>
          <p:cNvSpPr>
            <a:spLocks noGrp="1"/>
          </p:cNvSpPr>
          <p:nvPr>
            <p:ph type="title"/>
          </p:nvPr>
        </p:nvSpPr>
        <p:spPr>
          <a:xfrm>
            <a:off x="795580" y="203372"/>
            <a:ext cx="9249541" cy="642867"/>
          </a:xfrm>
        </p:spPr>
        <p:txBody>
          <a:bodyPr/>
          <a:lstStyle/>
          <a:p>
            <a:r>
              <a:rPr lang="en-US" sz="3200" dirty="0">
                <a:latin typeface="+mj-lt"/>
              </a:rPr>
              <a:t>Initial NIGMS Initiatives in Cloud Computing for </a:t>
            </a:r>
            <a:r>
              <a:rPr lang="en-US" sz="3200" dirty="0" err="1">
                <a:latin typeface="+mj-lt"/>
              </a:rPr>
              <a:t>IDeA</a:t>
            </a:r>
            <a:r>
              <a:rPr lang="en-US" sz="3200" dirty="0">
                <a:latin typeface="+mj-lt"/>
              </a:rPr>
              <a:t> State and Minority-Serving Institutions</a:t>
            </a:r>
            <a:endParaRPr lang="en-US" sz="2400" dirty="0"/>
          </a:p>
        </p:txBody>
      </p:sp>
      <p:sp>
        <p:nvSpPr>
          <p:cNvPr id="5" name="Footer Placeholder 4">
            <a:extLst>
              <a:ext uri="{FF2B5EF4-FFF2-40B4-BE49-F238E27FC236}">
                <a16:creationId xmlns:a16="http://schemas.microsoft.com/office/drawing/2014/main" id="{FBB8EDCB-F6B9-EE45-AE1A-B5D1799226F8}"/>
              </a:ext>
            </a:extLst>
          </p:cNvPr>
          <p:cNvSpPr>
            <a:spLocks noGrp="1"/>
          </p:cNvSpPr>
          <p:nvPr>
            <p:ph type="ftr" sz="quarter" idx="3"/>
          </p:nvPr>
        </p:nvSpPr>
        <p:spPr/>
        <p:txBody>
          <a:bodyPr/>
          <a:lstStyle/>
          <a:p>
            <a:r>
              <a:rPr lang="en-US" sz="1600" dirty="0"/>
              <a:t>*https://</a:t>
            </a:r>
            <a:r>
              <a:rPr lang="en-US" sz="1600" dirty="0" err="1"/>
              <a:t>datascience.nih.gov</a:t>
            </a:r>
            <a:r>
              <a:rPr lang="en-US" sz="1600" dirty="0"/>
              <a:t>/strides</a:t>
            </a:r>
          </a:p>
        </p:txBody>
      </p:sp>
      <p:sp>
        <p:nvSpPr>
          <p:cNvPr id="7" name="Content Placeholder 2">
            <a:extLst>
              <a:ext uri="{FF2B5EF4-FFF2-40B4-BE49-F238E27FC236}">
                <a16:creationId xmlns:a16="http://schemas.microsoft.com/office/drawing/2014/main" id="{1B6A4BC0-7FE4-3D49-AE75-5BC0BC35A5D1}"/>
              </a:ext>
            </a:extLst>
          </p:cNvPr>
          <p:cNvSpPr txBox="1">
            <a:spLocks/>
          </p:cNvSpPr>
          <p:nvPr/>
        </p:nvSpPr>
        <p:spPr>
          <a:xfrm>
            <a:off x="543326" y="1574817"/>
            <a:ext cx="11154685" cy="33711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Interactive training on Cloud fundamentals for students and investigators supported by NIGMS programs </a:t>
            </a:r>
            <a:r>
              <a:rPr lang="en-US" sz="2800" b="1" dirty="0"/>
              <a:t>(</a:t>
            </a:r>
            <a:r>
              <a:rPr lang="en-US" sz="2800" dirty="0"/>
              <a:t>IDeA-INBREs and Diversity Enhancing Training programs)</a:t>
            </a:r>
          </a:p>
          <a:p>
            <a:pPr marL="0" indent="0">
              <a:buNone/>
            </a:pPr>
            <a:endParaRPr lang="en-US" sz="2800" dirty="0"/>
          </a:p>
          <a:p>
            <a:pPr>
              <a:buFont typeface="Arial" panose="020B0604020202020204" pitchFamily="34" charset="0"/>
              <a:buChar char="•"/>
            </a:pPr>
            <a:r>
              <a:rPr lang="en-US" sz="2800" dirty="0"/>
              <a:t>Building cloud-based learning tools that enable large number of students to learn biomedical research content on their own </a:t>
            </a:r>
          </a:p>
          <a:p>
            <a:pPr marL="0" indent="0">
              <a:buFont typeface="Arial"/>
              <a:buNone/>
            </a:pPr>
            <a:endParaRPr lang="en-US" sz="2800" dirty="0"/>
          </a:p>
          <a:p>
            <a:pPr>
              <a:buFont typeface="Arial" panose="020B0604020202020204" pitchFamily="34" charset="0"/>
              <a:buChar char="•"/>
            </a:pPr>
            <a:r>
              <a:rPr lang="en-US" sz="2800" dirty="0"/>
              <a:t>Facilitating migration of institutions’ existing research functions to the Cloud via the NIH STRIDES* program</a:t>
            </a:r>
          </a:p>
        </p:txBody>
      </p:sp>
      <p:cxnSp>
        <p:nvCxnSpPr>
          <p:cNvPr id="6" name="Straight Connector 5">
            <a:extLst>
              <a:ext uri="{FF2B5EF4-FFF2-40B4-BE49-F238E27FC236}">
                <a16:creationId xmlns:a16="http://schemas.microsoft.com/office/drawing/2014/main" id="{6BAE11D0-FB08-8E42-83EA-1F21CB19325B}"/>
              </a:ext>
            </a:extLst>
          </p:cNvPr>
          <p:cNvCxnSpPr/>
          <p:nvPr/>
        </p:nvCxnSpPr>
        <p:spPr>
          <a:xfrm>
            <a:off x="729525" y="1300849"/>
            <a:ext cx="1085502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536689"/>
      </p:ext>
    </p:extLst>
  </p:cSld>
  <p:clrMapOvr>
    <a:masterClrMapping/>
  </p:clrMapOvr>
</p:sld>
</file>

<file path=ppt/theme/theme1.xml><?xml version="1.0" encoding="utf-8"?>
<a:theme xmlns:a="http://schemas.openxmlformats.org/drawingml/2006/main" name="NIGMS-PowerPoint-Templat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act-Taglin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24 PPT Template" id="{D489A845-333D-475E-9F0A-34A57B2309F3}" vid="{48091FFA-F0C1-4DF6-ACCD-CFF492B2CF2B}"/>
    </a:ext>
  </a:extLst>
</a:theme>
</file>

<file path=ppt/theme/theme5.xml><?xml version="1.0" encoding="utf-8"?>
<a:theme xmlns:a="http://schemas.openxmlformats.org/drawingml/2006/main" name="19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8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tact-Taglin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_dlc_DocId xmlns="07fba853-0c2a-4e52-9455-b6daae3b1c48">6QZC34HEK75R-190-449</_dlc_DocId>
    <_dlc_DocIdUrl xmlns="07fba853-0c2a-4e52-9455-b6daae3b1c48">
      <Url>https://nih.sharepoint.com/sites/NIGMS-Insider/officesanddivisions/irmb/NIGMSSlidesandLogos/_layouts/15/DocIdRedir.aspx?ID=6QZC34HEK75R-190-449</Url>
      <Description>6QZC34HEK75R-190-449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10EC3C37BCE5540895B4FD257F8873E" ma:contentTypeVersion="133" ma:contentTypeDescription="Create a new document." ma:contentTypeScope="" ma:versionID="9388ec1e873682a624687e005ee618e8">
  <xsd:schema xmlns:xsd="http://www.w3.org/2001/XMLSchema" xmlns:xs="http://www.w3.org/2001/XMLSchema" xmlns:p="http://schemas.microsoft.com/office/2006/metadata/properties" xmlns:ns1="http://schemas.microsoft.com/sharepoint/v3" xmlns:ns2="07fba853-0c2a-4e52-9455-b6daae3b1c48" xmlns:ns3="291a190d-641c-4894-9efc-0b9801f6521d" targetNamespace="http://schemas.microsoft.com/office/2006/metadata/properties" ma:root="true" ma:fieldsID="d4497b66ee9998570c9b1c464a590b77" ns1:_="" ns2:_="" ns3:_="">
    <xsd:import namespace="http://schemas.microsoft.com/sharepoint/v3"/>
    <xsd:import namespace="07fba853-0c2a-4e52-9455-b6daae3b1c48"/>
    <xsd:import namespace="291a190d-641c-4894-9efc-0b9801f6521d"/>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 nillable="true" ma:displayName="Description" ma: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fba853-0c2a-4e52-9455-b6daae3b1c48"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91a190d-641c-4894-9efc-0b9801f6521d"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04B89-5F35-41E6-9DFD-4FBE094022FB}">
  <ds:schemaRefs>
    <ds:schemaRef ds:uri="http://schemas.microsoft.com/sharepoint/events"/>
  </ds:schemaRefs>
</ds:datastoreItem>
</file>

<file path=customXml/itemProps2.xml><?xml version="1.0" encoding="utf-8"?>
<ds:datastoreItem xmlns:ds="http://schemas.openxmlformats.org/officeDocument/2006/customXml" ds:itemID="{03A38404-525E-4DBA-B6BB-7410333DB624}">
  <ds:schemaRefs>
    <ds:schemaRef ds:uri="http://purl.org/dc/terms/"/>
    <ds:schemaRef ds:uri="291a190d-641c-4894-9efc-0b9801f6521d"/>
    <ds:schemaRef ds:uri="http://purl.org/dc/elements/1.1/"/>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07fba853-0c2a-4e52-9455-b6daae3b1c48"/>
    <ds:schemaRef ds:uri="http://schemas.microsoft.com/sharepoint/v3"/>
  </ds:schemaRefs>
</ds:datastoreItem>
</file>

<file path=customXml/itemProps3.xml><?xml version="1.0" encoding="utf-8"?>
<ds:datastoreItem xmlns:ds="http://schemas.openxmlformats.org/officeDocument/2006/customXml" ds:itemID="{E70C77EE-BD9D-47FB-AD14-1BA05EA64122}">
  <ds:schemaRefs>
    <ds:schemaRef ds:uri="http://schemas.microsoft.com/sharepoint/v3/contenttype/forms"/>
  </ds:schemaRefs>
</ds:datastoreItem>
</file>

<file path=customXml/itemProps4.xml><?xml version="1.0" encoding="utf-8"?>
<ds:datastoreItem xmlns:ds="http://schemas.openxmlformats.org/officeDocument/2006/customXml" ds:itemID="{2F6B3622-FCEA-4134-9933-606C3C037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fba853-0c2a-4e52-9455-b6daae3b1c48"/>
    <ds:schemaRef ds:uri="291a190d-641c-4894-9efc-0b9801f652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15524</TotalTime>
  <Words>2079</Words>
  <Application>Microsoft Macintosh PowerPoint</Application>
  <PresentationFormat>Widescreen</PresentationFormat>
  <Paragraphs>354</Paragraphs>
  <Slides>29</Slides>
  <Notes>13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29</vt:i4>
      </vt:variant>
    </vt:vector>
  </HeadingPairs>
  <TitlesOfParts>
    <vt:vector size="43" baseType="lpstr">
      <vt:lpstr>Arial</vt:lpstr>
      <vt:lpstr>Calibri</vt:lpstr>
      <vt:lpstr>Calibri Light</vt:lpstr>
      <vt:lpstr>Courier New</vt:lpstr>
      <vt:lpstr>Segoe UI</vt:lpstr>
      <vt:lpstr>System Font Regular</vt:lpstr>
      <vt:lpstr>NIGMS-PowerPoint-Template-A</vt:lpstr>
      <vt:lpstr>1_Interior Slide</vt:lpstr>
      <vt:lpstr>Contact-Tagline Slide</vt:lpstr>
      <vt:lpstr>Office Theme</vt:lpstr>
      <vt:lpstr>19_Interior Slide</vt:lpstr>
      <vt:lpstr>18_Interior Slide</vt:lpstr>
      <vt:lpstr>1_Office Theme</vt:lpstr>
      <vt:lpstr>1_Contact-Tagline Slide</vt:lpstr>
      <vt:lpstr> Some NIGMS Programs You Should Know About Frank Low Research Day University of North Dakota School of Medicine and Health Sciences  </vt:lpstr>
      <vt:lpstr>Frank N. Low (1911-1998)</vt:lpstr>
      <vt:lpstr>PowerPoint Presentation</vt:lpstr>
      <vt:lpstr>PowerPoint Presentation</vt:lpstr>
      <vt:lpstr>NIGMS National and Regional Resources Program (R24)</vt:lpstr>
      <vt:lpstr>PowerPoint Presentation</vt:lpstr>
      <vt:lpstr>Cloud-Computing: A Potential Game Changer</vt:lpstr>
      <vt:lpstr>Some Concrete Steps toward Cloud-Computing?</vt:lpstr>
      <vt:lpstr>Initial NIGMS Initiatives in Cloud Computing for IDeA State and Minority-Serving Institutions</vt:lpstr>
      <vt:lpstr>Interactive Training on Cloud Fundamentals</vt:lpstr>
      <vt:lpstr>Examples of Training Classes by Google Cloud </vt:lpstr>
      <vt:lpstr>Institutional Versus Cloud-Based Learning</vt:lpstr>
      <vt:lpstr>Pilots: Building Cloud-based Learning Modules</vt:lpstr>
      <vt:lpstr>An NIGMS “Sandbox” with Multiple Learning Modules  </vt:lpstr>
      <vt:lpstr>Bottleneck Halted Growth at IDeA National Resource for Quantitative Proteomics </vt:lpstr>
      <vt:lpstr>Migrating Research Functions to the Cloud: Lift-and-Shift </vt:lpstr>
      <vt:lpstr>PowerPoint Presentation</vt:lpstr>
      <vt:lpstr>NIGMS Administers ~1,900 Training, Workforce Development, Diversity and Capacity Building Awards at ~400 institutions ~$900 million per year</vt:lpstr>
      <vt:lpstr>PowerPoint Presentation</vt:lpstr>
      <vt:lpstr>Maximizing Opportunities for Scientific and Academic Independent Careers (MOSAIC) </vt:lpstr>
      <vt:lpstr>PowerPoint Presentation</vt:lpstr>
      <vt:lpstr>PowerPoint Presentation</vt:lpstr>
      <vt:lpstr>PowerPoint Presentation</vt:lpstr>
      <vt:lpstr>PowerPoint Presentation</vt:lpstr>
      <vt:lpstr>PowerPoint Presentation</vt:lpstr>
      <vt:lpstr>https://cen.acs.org/safety/lab-safety/10-years-Sheri-Sangjis-death/97/i1</vt:lpstr>
      <vt:lpstr>Bond et al. (2020) Molecular Biology of the Cell 31: 2409-2414  https://doi.org/10.1091/mbc.E20-03-0167</vt:lpstr>
      <vt:lpstr>PowerPoint Presentation</vt:lpstr>
      <vt:lpstr> Questions? </vt:lpstr>
    </vt:vector>
  </TitlesOfParts>
  <Company>NIGMS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NIGMS Presentation Template</dc:title>
  <dc:subject>NIGMS Presentation Template in 16x9 Format</dc:subject>
  <dc:creator>National Institute of General Medical Sciences</dc:creator>
  <cp:keywords>National Institute of General Medical Sciences; NIGMS; Presentation; Template;</cp:keywords>
  <dc:description/>
  <cp:lastModifiedBy>Lorsch, Jon (NIH/NIGMS) [E]</cp:lastModifiedBy>
  <cp:revision>713</cp:revision>
  <cp:lastPrinted>2013-02-08T21:04:45Z</cp:lastPrinted>
  <dcterms:created xsi:type="dcterms:W3CDTF">2013-01-30T19:35:01Z</dcterms:created>
  <dcterms:modified xsi:type="dcterms:W3CDTF">2022-04-20T15:29:56Z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ee34211e-6e07-440f-a3e5-1a45e9731ab6</vt:lpwstr>
  </property>
  <property fmtid="{D5CDD505-2E9C-101B-9397-08002B2CF9AE}" pid="3" name="ContentTypeId">
    <vt:lpwstr>0x010100810EC3C37BCE5540895B4FD257F8873E</vt:lpwstr>
  </property>
  <property fmtid="{D5CDD505-2E9C-101B-9397-08002B2CF9AE}" pid="4" name="Order">
    <vt:r8>44900</vt:r8>
  </property>
  <property fmtid="{D5CDD505-2E9C-101B-9397-08002B2CF9AE}" pid="5" name="Comments">
    <vt:lpwstr/>
  </property>
</Properties>
</file>