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</p:sldIdLst>
  <p:sldSz cx="43891200" cy="32918400"/>
  <p:notesSz cx="9359900" cy="14859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65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95889" algn="l" rtl="0" fontAlgn="base">
      <a:spcBef>
        <a:spcPct val="0"/>
      </a:spcBef>
      <a:spcAft>
        <a:spcPct val="0"/>
      </a:spcAft>
      <a:defRPr sz="865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791779" algn="l" rtl="0" fontAlgn="base">
      <a:spcBef>
        <a:spcPct val="0"/>
      </a:spcBef>
      <a:spcAft>
        <a:spcPct val="0"/>
      </a:spcAft>
      <a:defRPr sz="865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187668" algn="l" rtl="0" fontAlgn="base">
      <a:spcBef>
        <a:spcPct val="0"/>
      </a:spcBef>
      <a:spcAft>
        <a:spcPct val="0"/>
      </a:spcAft>
      <a:defRPr sz="865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583558" algn="l" rtl="0" fontAlgn="base">
      <a:spcBef>
        <a:spcPct val="0"/>
      </a:spcBef>
      <a:spcAft>
        <a:spcPct val="0"/>
      </a:spcAft>
      <a:defRPr sz="865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979447" algn="l" defTabSz="791779" rtl="0" eaLnBrk="1" latinLnBrk="0" hangingPunct="1">
      <a:defRPr sz="865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375337" algn="l" defTabSz="791779" rtl="0" eaLnBrk="1" latinLnBrk="0" hangingPunct="1">
      <a:defRPr sz="865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2771226" algn="l" defTabSz="791779" rtl="0" eaLnBrk="1" latinLnBrk="0" hangingPunct="1">
      <a:defRPr sz="865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167116" algn="l" defTabSz="791779" rtl="0" eaLnBrk="1" latinLnBrk="0" hangingPunct="1">
      <a:defRPr sz="865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44"/>
    <a:srgbClr val="F6F2EE"/>
    <a:srgbClr val="F3EEE9"/>
    <a:srgbClr val="E0D2C6"/>
    <a:srgbClr val="A3C6CD"/>
    <a:srgbClr val="006600"/>
    <a:srgbClr val="E9FFE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5246" autoAdjust="0"/>
  </p:normalViewPr>
  <p:slideViewPr>
    <p:cSldViewPr>
      <p:cViewPr varScale="1">
        <p:scale>
          <a:sx n="22" d="100"/>
          <a:sy n="22" d="100"/>
        </p:scale>
        <p:origin x="1598" y="115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253731343283584E-2"/>
          <c:y val="2.1505376344086023E-2"/>
          <c:w val="0.85671641791044773"/>
          <c:h val="0.907526881720430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A3C6CD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2B-4AAE-907E-0EB4AF4FD5E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E0D2C6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2B-4AAE-907E-0EB4AF4FD5E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009A44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2B-4AAE-907E-0EB4AF4FD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21491904"/>
        <c:axId val="321492464"/>
        <c:axId val="0"/>
      </c:bar3DChart>
      <c:catAx>
        <c:axId val="32149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1492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1492464"/>
        <c:scaling>
          <c:orientation val="minMax"/>
        </c:scaling>
        <c:delete val="0"/>
        <c:axPos val="l"/>
        <c:majorGridlines>
          <c:spPr>
            <a:ln w="603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1491904"/>
        <c:crosses val="autoZero"/>
        <c:crossBetween val="between"/>
      </c:valAx>
      <c:spPr>
        <a:noFill/>
        <a:ln w="48279">
          <a:noFill/>
        </a:ln>
      </c:spPr>
    </c:plotArea>
    <c:legend>
      <c:legendPos val="r"/>
      <c:layout>
        <c:manualLayout>
          <c:xMode val="edge"/>
          <c:yMode val="edge"/>
          <c:x val="0.87747589962469641"/>
          <c:y val="0.45376344086021503"/>
          <c:w val="0.11655392229008757"/>
          <c:h val="0.1965623627901531"/>
        </c:manualLayout>
      </c:layout>
      <c:overlay val="0"/>
      <c:spPr>
        <a:noFill/>
        <a:ln w="6035">
          <a:solidFill>
            <a:schemeClr val="tx1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725978647686826E-2"/>
          <c:y val="0.26832460732984292"/>
          <c:w val="0.79537366548042687"/>
          <c:h val="0.4646596858638743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A3C6CD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C1CC-40C5-8DCB-B4863C997344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C1CC-40C5-8DCB-B4863C997344}"/>
              </c:ext>
            </c:extLst>
          </c:dPt>
          <c:dPt>
            <c:idx val="2"/>
            <c:bubble3D val="0"/>
            <c:spPr>
              <a:solidFill>
                <a:srgbClr val="009A44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1CC-40C5-8DCB-B4863C997344}"/>
              </c:ext>
            </c:extLst>
          </c:dPt>
          <c:dPt>
            <c:idx val="3"/>
            <c:bubble3D val="0"/>
            <c:spPr>
              <a:solidFill>
                <a:srgbClr val="E0D2C6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C1CC-40C5-8DCB-B4863C997344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1CC-40C5-8DCB-B4863C99734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C1CC-40C5-8DCB-B4863C99734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C1CC-40C5-8DCB-B4863C997344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C1CC-40C5-8DCB-B4863C997344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C1CC-40C5-8DCB-B4863C997344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1CC-40C5-8DCB-B4863C99734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C1CC-40C5-8DCB-B4863C9973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C1CC-40C5-8DCB-B4863C997344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C1CC-40C5-8DCB-B4863C997344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C1CC-40C5-8DCB-B4863C997344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C1CC-40C5-8DCB-B4863C997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86399365641747061"/>
          <c:y val="0.41843810673367654"/>
          <c:w val="0.13244769831643402"/>
          <c:h val="0.17784984711613397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253731343283584E-2"/>
          <c:y val="2.1505376344086023E-2"/>
          <c:w val="0.85671641791044773"/>
          <c:h val="0.907526881720430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A3C6CD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CF-4068-BFD9-AE913DCD2AD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E0D2C6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CF-4068-BFD9-AE913DCD2AD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009A44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CF-4068-BFD9-AE913DCD2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21498064"/>
        <c:axId val="321498624"/>
        <c:axId val="0"/>
      </c:bar3DChart>
      <c:catAx>
        <c:axId val="32149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1498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1498624"/>
        <c:scaling>
          <c:orientation val="minMax"/>
        </c:scaling>
        <c:delete val="0"/>
        <c:axPos val="l"/>
        <c:majorGridlines>
          <c:spPr>
            <a:ln w="603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1498064"/>
        <c:crosses val="autoZero"/>
        <c:crossBetween val="between"/>
      </c:valAx>
      <c:spPr>
        <a:noFill/>
        <a:ln w="48279">
          <a:noFill/>
        </a:ln>
      </c:spPr>
    </c:plotArea>
    <c:legend>
      <c:legendPos val="r"/>
      <c:layout>
        <c:manualLayout>
          <c:xMode val="edge"/>
          <c:yMode val="edge"/>
          <c:x val="0.87747589962469641"/>
          <c:y val="0.45376344086021503"/>
          <c:w val="0.11655392229008757"/>
          <c:h val="0.1965623627901531"/>
        </c:manualLayout>
      </c:layout>
      <c:overlay val="0"/>
      <c:spPr>
        <a:noFill/>
        <a:ln w="6035">
          <a:solidFill>
            <a:schemeClr val="tx1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725978647686826E-2"/>
          <c:y val="0.26832460732984292"/>
          <c:w val="0.79537366548042687"/>
          <c:h val="0.4646596858638743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A3C6CD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4E9-4BFA-A9A5-0A4EFF1290B9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4E9-4BFA-A9A5-0A4EFF1290B9}"/>
              </c:ext>
            </c:extLst>
          </c:dPt>
          <c:dPt>
            <c:idx val="2"/>
            <c:bubble3D val="0"/>
            <c:spPr>
              <a:solidFill>
                <a:srgbClr val="009A44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14E9-4BFA-A9A5-0A4EFF1290B9}"/>
              </c:ext>
            </c:extLst>
          </c:dPt>
          <c:dPt>
            <c:idx val="3"/>
            <c:bubble3D val="0"/>
            <c:spPr>
              <a:solidFill>
                <a:srgbClr val="E0D2C6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14E9-4BFA-A9A5-0A4EFF1290B9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E9-4BFA-A9A5-0A4EFF1290B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14E9-4BFA-A9A5-0A4EFF1290B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14E9-4BFA-A9A5-0A4EFF1290B9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14E9-4BFA-A9A5-0A4EFF1290B9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14E9-4BFA-A9A5-0A4EFF1290B9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4E9-4BFA-A9A5-0A4EFF1290B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14E9-4BFA-A9A5-0A4EFF1290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14E9-4BFA-A9A5-0A4EFF1290B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14E9-4BFA-A9A5-0A4EFF1290B9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14E9-4BFA-A9A5-0A4EFF1290B9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4E9-4BFA-A9A5-0A4EFF1290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86399365641747061"/>
          <c:y val="0.41843810673367654"/>
          <c:w val="0.13244769831643402"/>
          <c:h val="0.17784984711613397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253731343283584E-2"/>
          <c:y val="2.1505376344086023E-2"/>
          <c:w val="0.85671641791044773"/>
          <c:h val="0.907526881720430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A3C6CD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F8-4281-889A-84B229C37B8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E0D2C6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F8-4281-889A-84B229C37B8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009A44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F8-4281-889A-84B229C37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21504224"/>
        <c:axId val="321504784"/>
        <c:axId val="0"/>
      </c:bar3DChart>
      <c:catAx>
        <c:axId val="321504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150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1504784"/>
        <c:scaling>
          <c:orientation val="minMax"/>
        </c:scaling>
        <c:delete val="0"/>
        <c:axPos val="l"/>
        <c:majorGridlines>
          <c:spPr>
            <a:ln w="603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1504224"/>
        <c:crosses val="autoZero"/>
        <c:crossBetween val="between"/>
      </c:valAx>
      <c:spPr>
        <a:noFill/>
        <a:ln w="48279">
          <a:noFill/>
        </a:ln>
      </c:spPr>
    </c:plotArea>
    <c:legend>
      <c:legendPos val="r"/>
      <c:layout>
        <c:manualLayout>
          <c:xMode val="edge"/>
          <c:yMode val="edge"/>
          <c:x val="0.87747589962469641"/>
          <c:y val="0.45376344086021503"/>
          <c:w val="0.11655392229008757"/>
          <c:h val="0.1965623627901531"/>
        </c:manualLayout>
      </c:layout>
      <c:overlay val="0"/>
      <c:spPr>
        <a:noFill/>
        <a:ln w="6035">
          <a:solidFill>
            <a:schemeClr val="tx1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725978647686826E-2"/>
          <c:y val="0.26832460732984292"/>
          <c:w val="0.79537366548042687"/>
          <c:h val="0.4646596858638743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A3C6CD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646D-47C3-A8D3-8FDEFDD6E80A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646D-47C3-A8D3-8FDEFDD6E80A}"/>
              </c:ext>
            </c:extLst>
          </c:dPt>
          <c:dPt>
            <c:idx val="2"/>
            <c:bubble3D val="0"/>
            <c:spPr>
              <a:solidFill>
                <a:srgbClr val="009A44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646D-47C3-A8D3-8FDEFDD6E80A}"/>
              </c:ext>
            </c:extLst>
          </c:dPt>
          <c:dPt>
            <c:idx val="3"/>
            <c:bubble3D val="0"/>
            <c:spPr>
              <a:solidFill>
                <a:srgbClr val="E0D2C6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646D-47C3-A8D3-8FDEFDD6E80A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6D-47C3-A8D3-8FDEFDD6E80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646D-47C3-A8D3-8FDEFDD6E80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646D-47C3-A8D3-8FDEFDD6E80A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646D-47C3-A8D3-8FDEFDD6E80A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646D-47C3-A8D3-8FDEFDD6E80A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46D-47C3-A8D3-8FDEFDD6E80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646D-47C3-A8D3-8FDEFDD6E8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646D-47C3-A8D3-8FDEFDD6E80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646D-47C3-A8D3-8FDEFDD6E80A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646D-47C3-A8D3-8FDEFDD6E80A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46D-47C3-A8D3-8FDEFDD6E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86399365641747061"/>
          <c:y val="0.41843810673367654"/>
          <c:w val="0.13244769831643402"/>
          <c:h val="0.17784984711613397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69" y="10225669"/>
            <a:ext cx="37308064" cy="7055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3203"/>
            <a:ext cx="30724929" cy="841359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8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9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664" y="1318632"/>
            <a:ext cx="9874704" cy="279867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833" y="1318632"/>
            <a:ext cx="29496203" cy="279867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9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5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2470"/>
            <a:ext cx="37308064" cy="653879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1570"/>
            <a:ext cx="37308064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379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833" y="7680403"/>
            <a:ext cx="4616903" cy="21625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2365" y="7680403"/>
            <a:ext cx="4618264" cy="21625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8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8632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8168"/>
            <a:ext cx="19392900" cy="30707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8936"/>
            <a:ext cx="19392900" cy="189668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8168"/>
            <a:ext cx="19399704" cy="30707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8936"/>
            <a:ext cx="19399704" cy="189668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1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1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72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0269"/>
            <a:ext cx="14439900" cy="55783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0268"/>
            <a:ext cx="24536400" cy="280954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8666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94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6" y="23042601"/>
            <a:ext cx="26335264" cy="27208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6" y="2941134"/>
            <a:ext cx="26335264" cy="1975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6" y="25763499"/>
            <a:ext cx="26335264" cy="38625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861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4833" y="1318632"/>
            <a:ext cx="39501536" cy="289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4833" y="7680403"/>
            <a:ext cx="9365796" cy="21625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6834" tIns="253417" rIns="506834" bIns="2534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2pPr>
      <a:lvl3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3pPr>
      <a:lvl4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4pPr>
      <a:lvl5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5pPr>
      <a:lvl6pPr marL="457200" algn="ctr" defTabSz="5068888" rtl="0" fontAlgn="base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6pPr>
      <a:lvl7pPr marL="914400" algn="ctr" defTabSz="5068888" rtl="0" fontAlgn="base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7pPr>
      <a:lvl8pPr marL="1371600" algn="ctr" defTabSz="5068888" rtl="0" fontAlgn="base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8pPr>
      <a:lvl9pPr marL="1828800" algn="ctr" defTabSz="5068888" rtl="0" fontAlgn="base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9pPr>
    </p:titleStyle>
    <p:bodyStyle>
      <a:lvl1pPr marL="376238" indent="-376238" algn="l" defTabSz="5068888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23863" algn="l" defTabSz="5068888" rtl="0" eaLnBrk="0" fontAlgn="base" hangingPunct="0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</a:defRPr>
      </a:lvl2pPr>
      <a:lvl3pPr marL="1560513" indent="-531813" algn="l" defTabSz="5068888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</a:defRPr>
      </a:lvl3pPr>
      <a:lvl4pPr marL="2151063" indent="-476250" algn="l" defTabSz="5068888" rtl="0" eaLnBrk="0" fontAlgn="base" hangingPunct="0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</a:defRPr>
      </a:lvl4pPr>
      <a:lvl5pPr marL="2851150" indent="-585788" algn="l" defTabSz="5068888" rtl="0" eaLnBrk="0" fontAlgn="base" hangingPunct="0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5pPr>
      <a:lvl6pPr marL="3308350" indent="-585788" algn="l" defTabSz="5068888" rtl="0" fontAlgn="base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6pPr>
      <a:lvl7pPr marL="3765550" indent="-585788" algn="l" defTabSz="5068888" rtl="0" fontAlgn="base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7pPr>
      <a:lvl8pPr marL="4222750" indent="-585788" algn="l" defTabSz="5068888" rtl="0" fontAlgn="base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8pPr>
      <a:lvl9pPr marL="4679950" indent="-585788" algn="l" defTabSz="5068888" rtl="0" fontAlgn="base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4"/>
          <p:cNvSpPr>
            <a:spLocks noChangeArrowheads="1"/>
          </p:cNvSpPr>
          <p:nvPr/>
        </p:nvSpPr>
        <p:spPr bwMode="auto">
          <a:xfrm>
            <a:off x="1295400" y="586317"/>
            <a:ext cx="37261800" cy="48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This would be the area for your title, which should be </a:t>
            </a:r>
            <a:r>
              <a:rPr lang="en-US" altLang="en-US" sz="8700" b="1" u="sng" dirty="0">
                <a:solidFill>
                  <a:srgbClr val="009A44"/>
                </a:solidFill>
                <a:latin typeface="Helvetica" panose="020B0604020202020204" pitchFamily="34" charset="0"/>
              </a:rPr>
              <a:t>at least</a:t>
            </a: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 </a:t>
            </a:r>
            <a:b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</a:b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72 </a:t>
            </a:r>
            <a:r>
              <a:rPr lang="en-US" altLang="en-US" sz="8700" b="1" dirty="0" err="1">
                <a:solidFill>
                  <a:srgbClr val="009A44"/>
                </a:solidFill>
                <a:latin typeface="Helvetica" panose="020B0604020202020204" pitchFamily="34" charset="0"/>
              </a:rPr>
              <a:t>ppi</a:t>
            </a: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 tall, which is equal to one inch (this is </a:t>
            </a:r>
            <a:r>
              <a:rPr lang="en-US" altLang="en-US" sz="8700" b="1" dirty="0" smtClean="0">
                <a:solidFill>
                  <a:srgbClr val="009A44"/>
                </a:solidFill>
                <a:latin typeface="Helvetica" panose="020B0604020202020204" pitchFamily="34" charset="0"/>
              </a:rPr>
              <a:t>87 </a:t>
            </a: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points).</a:t>
            </a:r>
            <a:r>
              <a:rPr lang="en-US" altLang="en-US" sz="10000" b="1" dirty="0">
                <a:solidFill>
                  <a:srgbClr val="006600"/>
                </a:solidFill>
                <a:latin typeface="Goudy Old Style" panose="02020502050305020303" pitchFamily="18" charset="0"/>
              </a:rPr>
              <a:t/>
            </a:r>
            <a:br>
              <a:rPr lang="en-US" altLang="en-US" sz="10000" b="1" dirty="0">
                <a:solidFill>
                  <a:srgbClr val="006600"/>
                </a:solidFill>
                <a:latin typeface="Goudy Old Style" panose="02020502050305020303" pitchFamily="18" charset="0"/>
              </a:rPr>
            </a:br>
            <a:endParaRPr lang="en-US" altLang="en-US" sz="2000" b="1" dirty="0">
              <a:solidFill>
                <a:srgbClr val="006600"/>
              </a:solidFill>
              <a:latin typeface="Goudy Old Style" panose="020205020503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latin typeface="Helvetica" panose="020B0604020202020204" pitchFamily="34" charset="0"/>
              </a:rPr>
              <a:t>This font is 72 </a:t>
            </a:r>
            <a:r>
              <a:rPr lang="en-US" altLang="en-US" sz="7200" b="1" dirty="0" err="1">
                <a:latin typeface="Helvetica" panose="020B0604020202020204" pitchFamily="34" charset="0"/>
              </a:rPr>
              <a:t>ppi</a:t>
            </a:r>
            <a:r>
              <a:rPr lang="en-US" altLang="en-US" sz="7200" b="1" dirty="0">
                <a:latin typeface="Helvetica" panose="020B0604020202020204" pitchFamily="34" charset="0"/>
              </a:rPr>
              <a:t>.</a:t>
            </a:r>
            <a:r>
              <a:rPr lang="en-US" altLang="en-US" sz="5500" b="1" dirty="0">
                <a:latin typeface="Helvetica" panose="020B0604020202020204" pitchFamily="34" charset="0"/>
              </a:rPr>
              <a:t> If you have room, using the </a:t>
            </a:r>
            <a:r>
              <a:rPr lang="en-US" altLang="en-US" sz="5500" b="1" dirty="0" smtClean="0">
                <a:latin typeface="Helvetica" panose="020B0604020202020204" pitchFamily="34" charset="0"/>
              </a:rPr>
              <a:t>logo </a:t>
            </a:r>
            <a:r>
              <a:rPr lang="en-US" altLang="en-US" sz="5500" b="1" dirty="0">
                <a:latin typeface="Helvetica" panose="020B0604020202020204" pitchFamily="34" charset="0"/>
              </a:rPr>
              <a:t>is a good </a:t>
            </a:r>
            <a:r>
              <a:rPr lang="en-US" altLang="en-US" sz="5500" b="1" dirty="0" smtClean="0">
                <a:latin typeface="Helvetica" panose="020B0604020202020204" pitchFamily="34" charset="0"/>
              </a:rPr>
              <a:t>idea (you need only one).</a:t>
            </a:r>
            <a:endParaRPr lang="en-US" altLang="en-US" sz="5500" b="1" dirty="0">
              <a:latin typeface="Helvetica" panose="020B0604020202020204" pitchFamily="34" charset="0"/>
            </a:endParaRPr>
          </a:p>
        </p:txBody>
      </p:sp>
      <p:graphicFrame>
        <p:nvGraphicFramePr>
          <p:cNvPr id="1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613832"/>
              </p:ext>
            </p:extLst>
          </p:nvPr>
        </p:nvGraphicFramePr>
        <p:xfrm>
          <a:off x="22247980" y="11508804"/>
          <a:ext cx="9756020" cy="6131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65" name="Rectangle 88"/>
          <p:cNvSpPr>
            <a:spLocks noChangeArrowheads="1"/>
          </p:cNvSpPr>
          <p:nvPr/>
        </p:nvSpPr>
        <p:spPr bwMode="auto">
          <a:xfrm>
            <a:off x="22399626" y="7083424"/>
            <a:ext cx="9604374" cy="33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you have results or data in visual form (anything that is NOT text) make them large. 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They catch the eye, and tell your story quickly.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Is there a way to represent more of your poster with visual data?  Pictures, charts, tables, graphs?  Use them.</a:t>
            </a:r>
            <a:endParaRPr lang="en-US" altLang="en-US" sz="3000" dirty="0">
              <a:solidFill>
                <a:srgbClr val="006666"/>
              </a:solidFill>
              <a:latin typeface="Helvetica" panose="020B0604020202020204" pitchFamily="34" charset="0"/>
            </a:endParaRPr>
          </a:p>
        </p:txBody>
      </p:sp>
      <p:graphicFrame>
        <p:nvGraphicFramePr>
          <p:cNvPr id="12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891070"/>
              </p:ext>
            </p:extLst>
          </p:nvPr>
        </p:nvGraphicFramePr>
        <p:xfrm>
          <a:off x="22377400" y="19542905"/>
          <a:ext cx="9719429" cy="633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67" name="Rectangle 90"/>
          <p:cNvSpPr>
            <a:spLocks noChangeArrowheads="1"/>
          </p:cNvSpPr>
          <p:nvPr/>
        </p:nvSpPr>
        <p:spPr bwMode="auto">
          <a:xfrm>
            <a:off x="1371601" y="7083424"/>
            <a:ext cx="9601200" cy="13566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30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2068" name="Rectangle 91"/>
          <p:cNvSpPr>
            <a:spLocks noChangeArrowheads="1"/>
          </p:cNvSpPr>
          <p:nvPr/>
        </p:nvSpPr>
        <p:spPr bwMode="auto">
          <a:xfrm>
            <a:off x="11884027" y="7083424"/>
            <a:ext cx="9604373" cy="137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30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2069" name="Rectangle 92"/>
          <p:cNvSpPr>
            <a:spLocks noChangeArrowheads="1"/>
          </p:cNvSpPr>
          <p:nvPr/>
        </p:nvSpPr>
        <p:spPr bwMode="auto">
          <a:xfrm>
            <a:off x="11884027" y="22754069"/>
            <a:ext cx="9604373" cy="4570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</p:txBody>
      </p:sp>
      <p:sp>
        <p:nvSpPr>
          <p:cNvPr id="2070" name="Rectangle 93"/>
          <p:cNvSpPr>
            <a:spLocks noChangeArrowheads="1"/>
          </p:cNvSpPr>
          <p:nvPr/>
        </p:nvSpPr>
        <p:spPr bwMode="auto">
          <a:xfrm>
            <a:off x="32915227" y="7083424"/>
            <a:ext cx="9604373" cy="139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30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2071" name="Rectangle 94"/>
          <p:cNvSpPr>
            <a:spLocks noChangeArrowheads="1"/>
          </p:cNvSpPr>
          <p:nvPr/>
        </p:nvSpPr>
        <p:spPr bwMode="auto">
          <a:xfrm>
            <a:off x="32915227" y="22754069"/>
            <a:ext cx="9604373" cy="419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33 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Could use the logo at the bottom or the top</a:t>
            </a:r>
          </a:p>
        </p:txBody>
      </p:sp>
      <p:pic>
        <p:nvPicPr>
          <p:cNvPr id="207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9525" y="3072600"/>
            <a:ext cx="8220075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5227" y="29814724"/>
            <a:ext cx="9604374" cy="190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371600" y="5367046"/>
            <a:ext cx="9694029" cy="1216152"/>
            <a:chOff x="1371600" y="5367046"/>
            <a:chExt cx="9694029" cy="1216152"/>
          </a:xfrm>
        </p:grpSpPr>
        <p:sp>
          <p:nvSpPr>
            <p:cNvPr id="70" name="Rectangle 69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71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>
                  <a:solidFill>
                    <a:srgbClr val="FFFFFF"/>
                  </a:solidFill>
                  <a:latin typeface="Helvetica" panose="020B0604020202020204" pitchFamily="34" charset="0"/>
                </a:rPr>
                <a:t>Abstract, 60pt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1887200" y="5367046"/>
            <a:ext cx="9694029" cy="1216152"/>
            <a:chOff x="1371600" y="5367046"/>
            <a:chExt cx="9694029" cy="1216152"/>
          </a:xfrm>
        </p:grpSpPr>
        <p:sp>
          <p:nvSpPr>
            <p:cNvPr id="39" name="Rectangle 38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40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Discussion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2402800" y="5367046"/>
            <a:ext cx="9694029" cy="1216152"/>
            <a:chOff x="1371600" y="5367046"/>
            <a:chExt cx="9694029" cy="1216152"/>
          </a:xfrm>
        </p:grpSpPr>
        <p:sp>
          <p:nvSpPr>
            <p:cNvPr id="42" name="Rectangle 41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43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Experiments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2918400" y="5367046"/>
            <a:ext cx="9694029" cy="1216152"/>
            <a:chOff x="1371600" y="5367046"/>
            <a:chExt cx="9694029" cy="1216152"/>
          </a:xfrm>
        </p:grpSpPr>
        <p:sp>
          <p:nvSpPr>
            <p:cNvPr id="45" name="Rectangle 44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46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Conclusions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47" name="Rectangle 88"/>
          <p:cNvSpPr>
            <a:spLocks noChangeArrowheads="1"/>
          </p:cNvSpPr>
          <p:nvPr/>
        </p:nvSpPr>
        <p:spPr bwMode="auto">
          <a:xfrm>
            <a:off x="1368426" y="22754069"/>
            <a:ext cx="9604374" cy="33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font (this is Times new roman) and should be at least 24 pt. 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371600" y="21037691"/>
            <a:ext cx="9694029" cy="1216152"/>
            <a:chOff x="1371600" y="5367046"/>
            <a:chExt cx="9694029" cy="1216152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50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Methods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1887200" y="21037691"/>
            <a:ext cx="9694029" cy="1216152"/>
            <a:chOff x="1371600" y="5367046"/>
            <a:chExt cx="9694029" cy="1216152"/>
          </a:xfrm>
        </p:grpSpPr>
        <p:sp>
          <p:nvSpPr>
            <p:cNvPr id="52" name="Rectangle 51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53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Results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2918400" y="21037691"/>
            <a:ext cx="9694029" cy="1216152"/>
            <a:chOff x="1371600" y="5367046"/>
            <a:chExt cx="9694029" cy="121615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56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Thanks…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3EEE9"/>
            </a:gs>
            <a:gs pos="50000">
              <a:srgbClr val="F6F2EE"/>
            </a:gs>
            <a:gs pos="100000">
              <a:srgbClr val="F3EEE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589889"/>
              </p:ext>
            </p:extLst>
          </p:nvPr>
        </p:nvGraphicFramePr>
        <p:xfrm>
          <a:off x="22247980" y="11585004"/>
          <a:ext cx="9756020" cy="6131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Rectangle 88"/>
          <p:cNvSpPr>
            <a:spLocks noChangeArrowheads="1"/>
          </p:cNvSpPr>
          <p:nvPr/>
        </p:nvSpPr>
        <p:spPr bwMode="auto">
          <a:xfrm>
            <a:off x="22399626" y="7083424"/>
            <a:ext cx="9604374" cy="33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you have results or data in visual form (anything that is NOT text) make them large. 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They catch the eye, and tell your story quickly.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Is there a way to represent more of your poster with visual data?  Pictures, charts, tables, graphs?  Use them.</a:t>
            </a:r>
            <a:endParaRPr lang="en-US" altLang="en-US" sz="3000" dirty="0">
              <a:solidFill>
                <a:srgbClr val="006666"/>
              </a:solidFill>
              <a:latin typeface="Helvetica" panose="020B0604020202020204" pitchFamily="34" charset="0"/>
            </a:endParaRPr>
          </a:p>
        </p:txBody>
      </p:sp>
      <p:graphicFrame>
        <p:nvGraphicFramePr>
          <p:cNvPr id="41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874262"/>
              </p:ext>
            </p:extLst>
          </p:nvPr>
        </p:nvGraphicFramePr>
        <p:xfrm>
          <a:off x="22377400" y="19542905"/>
          <a:ext cx="9719429" cy="633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Rectangle 90"/>
          <p:cNvSpPr>
            <a:spLocks noChangeArrowheads="1"/>
          </p:cNvSpPr>
          <p:nvPr/>
        </p:nvSpPr>
        <p:spPr bwMode="auto">
          <a:xfrm>
            <a:off x="1371601" y="7083424"/>
            <a:ext cx="9601200" cy="13566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30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43" name="Rectangle 91"/>
          <p:cNvSpPr>
            <a:spLocks noChangeArrowheads="1"/>
          </p:cNvSpPr>
          <p:nvPr/>
        </p:nvSpPr>
        <p:spPr bwMode="auto">
          <a:xfrm>
            <a:off x="11884027" y="7083424"/>
            <a:ext cx="9604373" cy="137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30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44" name="Rectangle 92"/>
          <p:cNvSpPr>
            <a:spLocks noChangeArrowheads="1"/>
          </p:cNvSpPr>
          <p:nvPr/>
        </p:nvSpPr>
        <p:spPr bwMode="auto">
          <a:xfrm>
            <a:off x="11884027" y="22754069"/>
            <a:ext cx="9604373" cy="4570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</p:txBody>
      </p:sp>
      <p:sp>
        <p:nvSpPr>
          <p:cNvPr id="45" name="Rectangle 93"/>
          <p:cNvSpPr>
            <a:spLocks noChangeArrowheads="1"/>
          </p:cNvSpPr>
          <p:nvPr/>
        </p:nvSpPr>
        <p:spPr bwMode="auto">
          <a:xfrm>
            <a:off x="32915227" y="7083424"/>
            <a:ext cx="9604373" cy="139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30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46" name="Rectangle 94"/>
          <p:cNvSpPr>
            <a:spLocks noChangeArrowheads="1"/>
          </p:cNvSpPr>
          <p:nvPr/>
        </p:nvSpPr>
        <p:spPr bwMode="auto">
          <a:xfrm>
            <a:off x="32915227" y="22754069"/>
            <a:ext cx="9604373" cy="419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33 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Could use the logo at the bottom or the top</a:t>
            </a:r>
          </a:p>
        </p:txBody>
      </p:sp>
      <p:pic>
        <p:nvPicPr>
          <p:cNvPr id="47" name="Pictur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9525" y="3072600"/>
            <a:ext cx="8220075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30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5227" y="29814724"/>
            <a:ext cx="9604374" cy="190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1371600" y="5367046"/>
            <a:ext cx="9694029" cy="1216152"/>
            <a:chOff x="1371600" y="5367046"/>
            <a:chExt cx="9694029" cy="1216152"/>
          </a:xfrm>
        </p:grpSpPr>
        <p:sp>
          <p:nvSpPr>
            <p:cNvPr id="50" name="Rectangle 49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51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>
                  <a:solidFill>
                    <a:srgbClr val="FFFFFF"/>
                  </a:solidFill>
                  <a:latin typeface="Helvetica" panose="020B0604020202020204" pitchFamily="34" charset="0"/>
                </a:rPr>
                <a:t>Abstract, 60pt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1887200" y="5367046"/>
            <a:ext cx="9694029" cy="1216152"/>
            <a:chOff x="1371600" y="5367046"/>
            <a:chExt cx="9694029" cy="1216152"/>
          </a:xfrm>
        </p:grpSpPr>
        <p:sp>
          <p:nvSpPr>
            <p:cNvPr id="53" name="Rectangle 52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61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Discussion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2402800" y="5367046"/>
            <a:ext cx="9694029" cy="1216152"/>
            <a:chOff x="1371600" y="5367046"/>
            <a:chExt cx="9694029" cy="1216152"/>
          </a:xfrm>
        </p:grpSpPr>
        <p:sp>
          <p:nvSpPr>
            <p:cNvPr id="65" name="Rectangle 64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66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Experiments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2918400" y="5367046"/>
            <a:ext cx="9694029" cy="1216152"/>
            <a:chOff x="1371600" y="5367046"/>
            <a:chExt cx="9694029" cy="1216152"/>
          </a:xfrm>
        </p:grpSpPr>
        <p:sp>
          <p:nvSpPr>
            <p:cNvPr id="89" name="Rectangle 88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90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Conclusions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91" name="Rectangle 88"/>
          <p:cNvSpPr>
            <a:spLocks noChangeArrowheads="1"/>
          </p:cNvSpPr>
          <p:nvPr/>
        </p:nvSpPr>
        <p:spPr bwMode="auto">
          <a:xfrm>
            <a:off x="1368426" y="22754069"/>
            <a:ext cx="9604374" cy="33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font (this is Times new roman) and should be at least 24 pt. 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1371600" y="21037691"/>
            <a:ext cx="9694029" cy="1216152"/>
            <a:chOff x="1371600" y="5367046"/>
            <a:chExt cx="9694029" cy="1216152"/>
          </a:xfrm>
        </p:grpSpPr>
        <p:sp>
          <p:nvSpPr>
            <p:cNvPr id="93" name="Rectangle 92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94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Methods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1887200" y="21037691"/>
            <a:ext cx="9694029" cy="1216152"/>
            <a:chOff x="1371600" y="5367046"/>
            <a:chExt cx="9694029" cy="1216152"/>
          </a:xfrm>
        </p:grpSpPr>
        <p:sp>
          <p:nvSpPr>
            <p:cNvPr id="96" name="Rectangle 95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97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Results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2918400" y="21037691"/>
            <a:ext cx="9694029" cy="1216152"/>
            <a:chOff x="1371600" y="5367046"/>
            <a:chExt cx="9694029" cy="1216152"/>
          </a:xfrm>
        </p:grpSpPr>
        <p:sp>
          <p:nvSpPr>
            <p:cNvPr id="99" name="Rectangle 98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100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Thanks…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101" name="Rectangle 74"/>
          <p:cNvSpPr>
            <a:spLocks noChangeArrowheads="1"/>
          </p:cNvSpPr>
          <p:nvPr/>
        </p:nvSpPr>
        <p:spPr bwMode="auto">
          <a:xfrm>
            <a:off x="1447800" y="738717"/>
            <a:ext cx="37261800" cy="48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This would be the area for your title, which should be </a:t>
            </a:r>
            <a:r>
              <a:rPr lang="en-US" altLang="en-US" sz="8700" b="1" u="sng" dirty="0">
                <a:solidFill>
                  <a:srgbClr val="009A44"/>
                </a:solidFill>
                <a:latin typeface="Helvetica" panose="020B0604020202020204" pitchFamily="34" charset="0"/>
              </a:rPr>
              <a:t>at least</a:t>
            </a: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 </a:t>
            </a:r>
            <a:b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</a:b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72 </a:t>
            </a:r>
            <a:r>
              <a:rPr lang="en-US" altLang="en-US" sz="8700" b="1" dirty="0" err="1">
                <a:solidFill>
                  <a:srgbClr val="009A44"/>
                </a:solidFill>
                <a:latin typeface="Helvetica" panose="020B0604020202020204" pitchFamily="34" charset="0"/>
              </a:rPr>
              <a:t>ppi</a:t>
            </a: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 tall, which is equal to one inch (this is </a:t>
            </a:r>
            <a:r>
              <a:rPr lang="en-US" altLang="en-US" sz="8700" b="1" dirty="0" smtClean="0">
                <a:solidFill>
                  <a:srgbClr val="009A44"/>
                </a:solidFill>
                <a:latin typeface="Helvetica" panose="020B0604020202020204" pitchFamily="34" charset="0"/>
              </a:rPr>
              <a:t>87 </a:t>
            </a:r>
            <a:r>
              <a:rPr lang="en-US" altLang="en-US" sz="8700" b="1" dirty="0">
                <a:solidFill>
                  <a:srgbClr val="009A44"/>
                </a:solidFill>
                <a:latin typeface="Helvetica" panose="020B0604020202020204" pitchFamily="34" charset="0"/>
              </a:rPr>
              <a:t>points).</a:t>
            </a:r>
            <a:r>
              <a:rPr lang="en-US" altLang="en-US" sz="10000" b="1" dirty="0">
                <a:solidFill>
                  <a:srgbClr val="006600"/>
                </a:solidFill>
                <a:latin typeface="Goudy Old Style" panose="02020502050305020303" pitchFamily="18" charset="0"/>
              </a:rPr>
              <a:t/>
            </a:r>
            <a:br>
              <a:rPr lang="en-US" altLang="en-US" sz="10000" b="1" dirty="0">
                <a:solidFill>
                  <a:srgbClr val="006600"/>
                </a:solidFill>
                <a:latin typeface="Goudy Old Style" panose="02020502050305020303" pitchFamily="18" charset="0"/>
              </a:rPr>
            </a:br>
            <a:endParaRPr lang="en-US" altLang="en-US" sz="2000" b="1" dirty="0">
              <a:solidFill>
                <a:srgbClr val="006600"/>
              </a:solidFill>
              <a:latin typeface="Goudy Old Style" panose="020205020503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latin typeface="Helvetica" panose="020B0604020202020204" pitchFamily="34" charset="0"/>
              </a:rPr>
              <a:t>This font is 72 </a:t>
            </a:r>
            <a:r>
              <a:rPr lang="en-US" altLang="en-US" sz="7200" b="1" dirty="0" err="1">
                <a:latin typeface="Helvetica" panose="020B0604020202020204" pitchFamily="34" charset="0"/>
              </a:rPr>
              <a:t>ppi</a:t>
            </a:r>
            <a:r>
              <a:rPr lang="en-US" altLang="en-US" sz="7200" b="1" dirty="0">
                <a:latin typeface="Helvetica" panose="020B0604020202020204" pitchFamily="34" charset="0"/>
              </a:rPr>
              <a:t>.</a:t>
            </a:r>
            <a:r>
              <a:rPr lang="en-US" altLang="en-US" sz="5000" b="1" dirty="0">
                <a:latin typeface="Helvetica" panose="020B0604020202020204" pitchFamily="34" charset="0"/>
              </a:rPr>
              <a:t> If you have room, using the </a:t>
            </a:r>
            <a:r>
              <a:rPr lang="en-US" altLang="en-US" sz="5000" b="1" dirty="0" smtClean="0">
                <a:latin typeface="Helvetica" panose="020B0604020202020204" pitchFamily="34" charset="0"/>
              </a:rPr>
              <a:t>logo </a:t>
            </a:r>
            <a:r>
              <a:rPr lang="en-US" altLang="en-US" sz="5000" b="1" dirty="0">
                <a:latin typeface="Helvetica" panose="020B0604020202020204" pitchFamily="34" charset="0"/>
              </a:rPr>
              <a:t>is a good idea (you need only </a:t>
            </a:r>
            <a:r>
              <a:rPr lang="en-US" altLang="en-US" sz="5000" b="1" dirty="0" smtClean="0">
                <a:latin typeface="Helvetica" panose="020B0604020202020204" pitchFamily="34" charset="0"/>
              </a:rPr>
              <a:t>one SMHS logo).</a:t>
            </a:r>
            <a:endParaRPr lang="en-US" altLang="en-US" sz="5000" b="1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0" y="0"/>
            <a:ext cx="43891200" cy="5029200"/>
          </a:xfrm>
          <a:prstGeom prst="rect">
            <a:avLst/>
          </a:prstGeom>
          <a:solidFill>
            <a:srgbClr val="009A4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5068888"/>
            <a:endParaRPr lang="en-US" sz="10000">
              <a:latin typeface="Arial" charset="0"/>
            </a:endParaRPr>
          </a:p>
        </p:txBody>
      </p:sp>
      <p:sp>
        <p:nvSpPr>
          <p:cNvPr id="4" name="Rectangle 74"/>
          <p:cNvSpPr>
            <a:spLocks noChangeArrowheads="1"/>
          </p:cNvSpPr>
          <p:nvPr/>
        </p:nvSpPr>
        <p:spPr bwMode="auto">
          <a:xfrm>
            <a:off x="1219200" y="301625"/>
            <a:ext cx="36118800" cy="48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700" b="1" dirty="0">
                <a:solidFill>
                  <a:schemeClr val="bg1"/>
                </a:solidFill>
                <a:latin typeface="Helvetica" panose="020B0604020202020204" pitchFamily="34" charset="0"/>
              </a:rPr>
              <a:t>This would be the area for your title, which should be </a:t>
            </a:r>
            <a:r>
              <a:rPr lang="en-US" altLang="en-US" sz="8700" b="1" u="sng" dirty="0">
                <a:solidFill>
                  <a:schemeClr val="bg1"/>
                </a:solidFill>
                <a:latin typeface="Helvetica" panose="020B0604020202020204" pitchFamily="34" charset="0"/>
              </a:rPr>
              <a:t>at least</a:t>
            </a:r>
            <a:r>
              <a:rPr lang="en-US" altLang="en-US" sz="8700" b="1" dirty="0">
                <a:solidFill>
                  <a:schemeClr val="bg1"/>
                </a:solidFill>
                <a:latin typeface="Helvetica" panose="020B0604020202020204" pitchFamily="34" charset="0"/>
              </a:rPr>
              <a:t> </a:t>
            </a:r>
            <a:br>
              <a:rPr lang="en-US" altLang="en-US" sz="8700" b="1" dirty="0">
                <a:solidFill>
                  <a:schemeClr val="bg1"/>
                </a:solidFill>
                <a:latin typeface="Helvetica" panose="020B0604020202020204" pitchFamily="34" charset="0"/>
              </a:rPr>
            </a:br>
            <a:r>
              <a:rPr lang="en-US" altLang="en-US" sz="8700" b="1" dirty="0">
                <a:solidFill>
                  <a:schemeClr val="bg1"/>
                </a:solidFill>
                <a:latin typeface="Helvetica" panose="020B0604020202020204" pitchFamily="34" charset="0"/>
              </a:rPr>
              <a:t>72 </a:t>
            </a:r>
            <a:r>
              <a:rPr lang="en-US" altLang="en-US" sz="8700" b="1" dirty="0" err="1">
                <a:solidFill>
                  <a:schemeClr val="bg1"/>
                </a:solidFill>
                <a:latin typeface="Helvetica" panose="020B0604020202020204" pitchFamily="34" charset="0"/>
              </a:rPr>
              <a:t>ppi</a:t>
            </a:r>
            <a:r>
              <a:rPr lang="en-US" altLang="en-US" sz="8700" b="1" dirty="0">
                <a:solidFill>
                  <a:schemeClr val="bg1"/>
                </a:solidFill>
                <a:latin typeface="Helvetica" panose="020B0604020202020204" pitchFamily="34" charset="0"/>
              </a:rPr>
              <a:t> tall, which is equal to one inch (this is </a:t>
            </a:r>
            <a:r>
              <a:rPr lang="en-US" altLang="en-US" sz="87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87 </a:t>
            </a:r>
            <a:r>
              <a:rPr lang="en-US" altLang="en-US" sz="8700" b="1" dirty="0">
                <a:solidFill>
                  <a:schemeClr val="bg1"/>
                </a:solidFill>
                <a:latin typeface="Helvetica" panose="020B0604020202020204" pitchFamily="34" charset="0"/>
              </a:rPr>
              <a:t>points).</a:t>
            </a:r>
            <a:r>
              <a:rPr lang="en-US" altLang="en-US" sz="10000" b="1" dirty="0">
                <a:solidFill>
                  <a:schemeClr val="bg1"/>
                </a:solidFill>
                <a:latin typeface="Goudy Old Style" panose="02020502050305020303" pitchFamily="18" charset="0"/>
              </a:rPr>
              <a:t/>
            </a:r>
            <a:br>
              <a:rPr lang="en-US" altLang="en-US" sz="10000" b="1" dirty="0">
                <a:solidFill>
                  <a:schemeClr val="bg1"/>
                </a:solidFill>
                <a:latin typeface="Goudy Old Style" panose="02020502050305020303" pitchFamily="18" charset="0"/>
              </a:rPr>
            </a:br>
            <a:endParaRPr lang="en-US" altLang="en-US" sz="20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chemeClr val="bg1"/>
                </a:solidFill>
                <a:latin typeface="Helvetica" panose="020B0604020202020204" pitchFamily="34" charset="0"/>
              </a:rPr>
              <a:t>This font is 72 </a:t>
            </a:r>
            <a:r>
              <a:rPr lang="en-US" altLang="en-US" sz="7200" b="1" dirty="0" err="1">
                <a:solidFill>
                  <a:schemeClr val="bg1"/>
                </a:solidFill>
                <a:latin typeface="Helvetica" panose="020B0604020202020204" pitchFamily="34" charset="0"/>
              </a:rPr>
              <a:t>ppi</a:t>
            </a:r>
            <a:r>
              <a:rPr lang="en-US" altLang="en-US" sz="6000" b="1" dirty="0">
                <a:solidFill>
                  <a:schemeClr val="bg1"/>
                </a:solidFill>
                <a:latin typeface="Helvetica" panose="020B0604020202020204" pitchFamily="34" charset="0"/>
              </a:rPr>
              <a:t>. If you have room, using the logos is a good </a:t>
            </a:r>
            <a:r>
              <a:rPr lang="en-US" altLang="en-US" sz="6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idea (you need only one)</a:t>
            </a:r>
            <a:r>
              <a:rPr lang="en-US" altLang="en-US" sz="60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.</a:t>
            </a:r>
            <a:endParaRPr lang="en-US" altLang="en-US" sz="6000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A261"/>
              </a:clrFrom>
              <a:clrTo>
                <a:srgbClr val="00A26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2" t="5470" r="2210" b="3946"/>
          <a:stretch/>
        </p:blipFill>
        <p:spPr>
          <a:xfrm>
            <a:off x="35433000" y="2664805"/>
            <a:ext cx="7924800" cy="1676400"/>
          </a:xfrm>
          <a:prstGeom prst="rect">
            <a:avLst/>
          </a:prstGeom>
        </p:spPr>
      </p:pic>
      <p:graphicFrame>
        <p:nvGraphicFramePr>
          <p:cNvPr id="38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76731"/>
              </p:ext>
            </p:extLst>
          </p:nvPr>
        </p:nvGraphicFramePr>
        <p:xfrm>
          <a:off x="22247980" y="14052158"/>
          <a:ext cx="9756020" cy="6131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" name="Rectangle 88"/>
          <p:cNvSpPr>
            <a:spLocks noChangeArrowheads="1"/>
          </p:cNvSpPr>
          <p:nvPr/>
        </p:nvSpPr>
        <p:spPr bwMode="auto">
          <a:xfrm>
            <a:off x="22399626" y="7724382"/>
            <a:ext cx="9604374" cy="33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you have results or data in visual form (anything that is NOT text) make them large. 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They catch the eye, and tell your story quickly.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Is there a way to represent more of your poster with visual data?  Pictures, charts, tables, graphs?  Use them.</a:t>
            </a:r>
            <a:endParaRPr lang="en-US" altLang="en-US" sz="3000" dirty="0">
              <a:solidFill>
                <a:srgbClr val="006666"/>
              </a:solidFill>
              <a:latin typeface="Helvetica" panose="020B0604020202020204" pitchFamily="34" charset="0"/>
            </a:endParaRPr>
          </a:p>
        </p:txBody>
      </p:sp>
      <p:graphicFrame>
        <p:nvGraphicFramePr>
          <p:cNvPr id="60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484779"/>
              </p:ext>
            </p:extLst>
          </p:nvPr>
        </p:nvGraphicFramePr>
        <p:xfrm>
          <a:off x="22377400" y="20183863"/>
          <a:ext cx="9719429" cy="633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1" name="Rectangle 90"/>
          <p:cNvSpPr>
            <a:spLocks noChangeArrowheads="1"/>
          </p:cNvSpPr>
          <p:nvPr/>
        </p:nvSpPr>
        <p:spPr bwMode="auto">
          <a:xfrm>
            <a:off x="1371601" y="7724382"/>
            <a:ext cx="9601200" cy="13566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30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62" name="Rectangle 91"/>
          <p:cNvSpPr>
            <a:spLocks noChangeArrowheads="1"/>
          </p:cNvSpPr>
          <p:nvPr/>
        </p:nvSpPr>
        <p:spPr bwMode="auto">
          <a:xfrm>
            <a:off x="11884027" y="7724382"/>
            <a:ext cx="9604373" cy="137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30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63" name="Rectangle 92"/>
          <p:cNvSpPr>
            <a:spLocks noChangeArrowheads="1"/>
          </p:cNvSpPr>
          <p:nvPr/>
        </p:nvSpPr>
        <p:spPr bwMode="auto">
          <a:xfrm>
            <a:off x="11884027" y="23395027"/>
            <a:ext cx="9604373" cy="4570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</p:txBody>
      </p:sp>
      <p:sp>
        <p:nvSpPr>
          <p:cNvPr id="64" name="Rectangle 93"/>
          <p:cNvSpPr>
            <a:spLocks noChangeArrowheads="1"/>
          </p:cNvSpPr>
          <p:nvPr/>
        </p:nvSpPr>
        <p:spPr bwMode="auto">
          <a:xfrm>
            <a:off x="32915227" y="7724382"/>
            <a:ext cx="9604373" cy="139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30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65" name="Rectangle 94"/>
          <p:cNvSpPr>
            <a:spLocks noChangeArrowheads="1"/>
          </p:cNvSpPr>
          <p:nvPr/>
        </p:nvSpPr>
        <p:spPr bwMode="auto">
          <a:xfrm>
            <a:off x="32915227" y="23395027"/>
            <a:ext cx="9604373" cy="419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 and should be at least 24 pt. This is 33 pt.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Could use the logo at the bottom or the top</a:t>
            </a:r>
          </a:p>
        </p:txBody>
      </p:sp>
      <p:pic>
        <p:nvPicPr>
          <p:cNvPr id="66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5227" y="29814724"/>
            <a:ext cx="9604374" cy="190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7" name="Group 66"/>
          <p:cNvGrpSpPr/>
          <p:nvPr/>
        </p:nvGrpSpPr>
        <p:grpSpPr>
          <a:xfrm>
            <a:off x="1371600" y="6008004"/>
            <a:ext cx="9694029" cy="1216152"/>
            <a:chOff x="1371600" y="5367046"/>
            <a:chExt cx="9694029" cy="1216152"/>
          </a:xfrm>
        </p:grpSpPr>
        <p:sp>
          <p:nvSpPr>
            <p:cNvPr id="68" name="Rectangle 67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69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>
                  <a:solidFill>
                    <a:srgbClr val="FFFFFF"/>
                  </a:solidFill>
                  <a:latin typeface="Helvetica" panose="020B0604020202020204" pitchFamily="34" charset="0"/>
                </a:rPr>
                <a:t>Abstract, 60pt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1887200" y="6008004"/>
            <a:ext cx="9694029" cy="1216152"/>
            <a:chOff x="1371600" y="5367046"/>
            <a:chExt cx="9694029" cy="1216152"/>
          </a:xfrm>
        </p:grpSpPr>
        <p:sp>
          <p:nvSpPr>
            <p:cNvPr id="71" name="Rectangle 70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72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Discussion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2402800" y="6008004"/>
            <a:ext cx="9694029" cy="1216152"/>
            <a:chOff x="1371600" y="5367046"/>
            <a:chExt cx="9694029" cy="1216152"/>
          </a:xfrm>
        </p:grpSpPr>
        <p:sp>
          <p:nvSpPr>
            <p:cNvPr id="74" name="Rectangle 73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75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Experiments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2918400" y="6008004"/>
            <a:ext cx="9694029" cy="1216152"/>
            <a:chOff x="1371600" y="5367046"/>
            <a:chExt cx="9694029" cy="1216152"/>
          </a:xfrm>
        </p:grpSpPr>
        <p:sp>
          <p:nvSpPr>
            <p:cNvPr id="77" name="Rectangle 76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Conclusions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79" name="Rectangle 88"/>
          <p:cNvSpPr>
            <a:spLocks noChangeArrowheads="1"/>
          </p:cNvSpPr>
          <p:nvPr/>
        </p:nvSpPr>
        <p:spPr bwMode="auto">
          <a:xfrm>
            <a:off x="1368426" y="23395027"/>
            <a:ext cx="9604374" cy="33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font (this is Times new roman) and should be at least 24 pt.  This is </a:t>
            </a:r>
            <a:r>
              <a:rPr lang="en-US" altLang="en-US" sz="3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30 </a:t>
            </a:r>
            <a:r>
              <a:rPr lang="en-US" altLang="en-US" sz="30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1371600" y="21678649"/>
            <a:ext cx="9694029" cy="1216152"/>
            <a:chOff x="1371600" y="5367046"/>
            <a:chExt cx="9694029" cy="1216152"/>
          </a:xfrm>
        </p:grpSpPr>
        <p:sp>
          <p:nvSpPr>
            <p:cNvPr id="81" name="Rectangle 80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82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Methods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1887200" y="21678649"/>
            <a:ext cx="9694029" cy="1216152"/>
            <a:chOff x="1371600" y="5367046"/>
            <a:chExt cx="9694029" cy="1216152"/>
          </a:xfrm>
        </p:grpSpPr>
        <p:sp>
          <p:nvSpPr>
            <p:cNvPr id="84" name="Rectangle 83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85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Results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2918400" y="21678649"/>
            <a:ext cx="9694029" cy="1216152"/>
            <a:chOff x="1371600" y="5367046"/>
            <a:chExt cx="9694029" cy="1216152"/>
          </a:xfrm>
        </p:grpSpPr>
        <p:sp>
          <p:nvSpPr>
            <p:cNvPr id="87" name="Rectangle 86"/>
            <p:cNvSpPr/>
            <p:nvPr/>
          </p:nvSpPr>
          <p:spPr bwMode="auto">
            <a:xfrm>
              <a:off x="1371600" y="5367046"/>
              <a:ext cx="9601200" cy="1216152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88" name="Rectangle 75"/>
            <p:cNvSpPr>
              <a:spLocks noChangeArrowheads="1"/>
            </p:cNvSpPr>
            <p:nvPr/>
          </p:nvSpPr>
          <p:spPr bwMode="auto">
            <a:xfrm>
              <a:off x="1828800" y="5410200"/>
              <a:ext cx="9236829" cy="1112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0" b="1" dirty="0" smtClean="0">
                  <a:solidFill>
                    <a:srgbClr val="FFFFFF"/>
                  </a:solidFill>
                  <a:latin typeface="Helvetica" panose="020B0604020202020204" pitchFamily="34" charset="0"/>
                </a:rPr>
                <a:t>Thanks…</a:t>
              </a:r>
              <a:endParaRPr lang="en-US" altLang="en-US" sz="6000" b="1" dirty="0">
                <a:solidFill>
                  <a:srgbClr val="FFFFFF"/>
                </a:solidFill>
                <a:latin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852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0" y="0"/>
            <a:ext cx="43891200" cy="329184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C1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979488" y="22815550"/>
            <a:ext cx="12998450" cy="2876550"/>
          </a:xfrm>
          <a:prstGeom prst="rect">
            <a:avLst/>
          </a:prstGeom>
          <a:solidFill>
            <a:srgbClr val="FFFF00"/>
          </a:solidFill>
          <a:ln w="762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29195713" y="12846050"/>
            <a:ext cx="13911262" cy="5219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3333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58" name="Rectangle 7"/>
          <p:cNvSpPr>
            <a:spLocks noGrp="1" noChangeArrowheads="1"/>
          </p:cNvSpPr>
          <p:nvPr>
            <p:ph type="title"/>
          </p:nvPr>
        </p:nvSpPr>
        <p:spPr>
          <a:xfrm>
            <a:off x="2743200" y="2074863"/>
            <a:ext cx="39971663" cy="2474912"/>
          </a:xfrm>
        </p:spPr>
        <p:txBody>
          <a:bodyPr lIns="443396" tIns="221698" rIns="443396" bIns="221698" anchor="b"/>
          <a:lstStyle/>
          <a:p>
            <a:pPr eaLnBrk="1" hangingPunct="1"/>
            <a:r>
              <a:rPr lang="en-US" altLang="en-US" b="0" smtClean="0"/>
              <a:t>HERE IS MY LIST OF DON’TS:</a:t>
            </a:r>
            <a:br>
              <a:rPr lang="en-US" altLang="en-US" b="0" smtClean="0"/>
            </a:br>
            <a:r>
              <a:rPr lang="en-US" altLang="en-US" b="0" smtClean="0"/>
              <a:t>DON’T USE ALL CAPS FOR THE TITLE.</a:t>
            </a:r>
            <a:br>
              <a:rPr lang="en-US" altLang="en-US" b="0" smtClean="0"/>
            </a:br>
            <a:r>
              <a:rPr lang="en-US" altLang="en-US" b="0" i="1" smtClean="0"/>
              <a:t>The title already has a position of prominence.</a:t>
            </a:r>
          </a:p>
        </p:txBody>
      </p:sp>
      <p:grpSp>
        <p:nvGrpSpPr>
          <p:cNvPr id="59" name="Group 8"/>
          <p:cNvGrpSpPr>
            <a:grpSpLocks/>
          </p:cNvGrpSpPr>
          <p:nvPr/>
        </p:nvGrpSpPr>
        <p:grpSpPr bwMode="auto">
          <a:xfrm>
            <a:off x="347663" y="1204913"/>
            <a:ext cx="2525712" cy="2498725"/>
            <a:chOff x="448" y="223"/>
            <a:chExt cx="4066" cy="3713"/>
          </a:xfrm>
        </p:grpSpPr>
        <p:sp>
          <p:nvSpPr>
            <p:cNvPr id="60" name="Rectangle 9"/>
            <p:cNvSpPr>
              <a:spLocks noChangeArrowheads="1"/>
            </p:cNvSpPr>
            <p:nvPr/>
          </p:nvSpPr>
          <p:spPr bwMode="ltGray">
            <a:xfrm>
              <a:off x="1473" y="604"/>
              <a:ext cx="1545" cy="16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1" name="Rectangle 10"/>
            <p:cNvSpPr>
              <a:spLocks noChangeArrowheads="1"/>
            </p:cNvSpPr>
            <p:nvPr/>
          </p:nvSpPr>
          <p:spPr bwMode="ltGray">
            <a:xfrm>
              <a:off x="2822" y="604"/>
              <a:ext cx="1160" cy="16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2" name="Rectangle 11"/>
            <p:cNvSpPr>
              <a:spLocks noChangeArrowheads="1"/>
            </p:cNvSpPr>
            <p:nvPr/>
          </p:nvSpPr>
          <p:spPr bwMode="ltGray">
            <a:xfrm>
              <a:off x="1910" y="2094"/>
              <a:ext cx="1489" cy="167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3" name="Rectangle 12"/>
            <p:cNvSpPr>
              <a:spLocks noChangeArrowheads="1"/>
            </p:cNvSpPr>
            <p:nvPr/>
          </p:nvSpPr>
          <p:spPr bwMode="ltGray">
            <a:xfrm>
              <a:off x="3214" y="2094"/>
              <a:ext cx="1300" cy="167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ltGray">
            <a:xfrm>
              <a:off x="448" y="1836"/>
              <a:ext cx="1977" cy="149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5" name="Rectangle 14"/>
            <p:cNvSpPr>
              <a:spLocks noChangeArrowheads="1"/>
            </p:cNvSpPr>
            <p:nvPr/>
          </p:nvSpPr>
          <p:spPr bwMode="gray">
            <a:xfrm>
              <a:off x="2688" y="223"/>
              <a:ext cx="112" cy="37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</p:grpSp>
      <p:sp>
        <p:nvSpPr>
          <p:cNvPr id="66" name="Rectangle 15"/>
          <p:cNvSpPr txBox="1">
            <a:spLocks noChangeArrowheads="1"/>
          </p:cNvSpPr>
          <p:nvPr/>
        </p:nvSpPr>
        <p:spPr bwMode="auto">
          <a:xfrm>
            <a:off x="30757813" y="22948900"/>
            <a:ext cx="11499850" cy="341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43396" tIns="221698" rIns="443396" bIns="221698" numCol="1" anchor="t" anchorCtr="0" compatLnSpc="1">
            <a:prstTxWarp prst="textNoShape">
              <a:avLst/>
            </a:prstTxWarp>
          </a:bodyPr>
          <a:lstStyle>
            <a:lvl1pPr marL="376238" indent="-376238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23863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300">
                <a:solidFill>
                  <a:schemeClr val="tx1"/>
                </a:solidFill>
                <a:latin typeface="+mn-lt"/>
              </a:defRPr>
            </a:lvl2pPr>
            <a:lvl3pPr marL="1560513" indent="-531813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tx1"/>
                </a:solidFill>
                <a:latin typeface="+mn-lt"/>
              </a:defRPr>
            </a:lvl3pPr>
            <a:lvl4pPr marL="2151063" indent="-476250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300">
                <a:solidFill>
                  <a:schemeClr val="tx1"/>
                </a:solidFill>
                <a:latin typeface="+mn-lt"/>
              </a:defRPr>
            </a:lvl4pPr>
            <a:lvl5pPr marL="2851150" indent="-585788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5pPr>
            <a:lvl6pPr marL="33083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6pPr>
            <a:lvl7pPr marL="37655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7pPr>
            <a:lvl8pPr marL="42227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8pPr>
            <a:lvl9pPr marL="46799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9pPr>
          </a:lstStyle>
          <a:p>
            <a:pPr marL="593725" indent="-593725" defTabSz="4433888" eaLnBrk="1" hangingPunct="1"/>
            <a:r>
              <a:rPr lang="en-US" altLang="en-US" sz="3100" kern="0" smtClean="0"/>
              <a:t>This is nice.</a:t>
            </a:r>
          </a:p>
          <a:p>
            <a:pPr marL="1731963" lvl="1" indent="-495300" defTabSz="4433888" eaLnBrk="1" hangingPunct="1"/>
            <a:r>
              <a:rPr lang="en-US" altLang="en-US" sz="3100" kern="0" smtClean="0"/>
              <a:t>It’s subtle, but legible.</a:t>
            </a:r>
          </a:p>
          <a:p>
            <a:pPr marL="1731963" lvl="1" indent="-495300" defTabSz="4433888" eaLnBrk="1" hangingPunct="1"/>
            <a:r>
              <a:rPr lang="en-US" altLang="en-US" sz="3100" kern="0" smtClean="0"/>
              <a:t>At size 36 points, it is plenty large enough.</a:t>
            </a:r>
          </a:p>
          <a:p>
            <a:pPr marL="593725" indent="-593725" defTabSz="4433888" eaLnBrk="1" hangingPunct="1"/>
            <a:r>
              <a:rPr lang="en-US" altLang="en-US" sz="3100" kern="0" smtClean="0"/>
              <a:t>It’s all about your </a:t>
            </a:r>
            <a:r>
              <a:rPr lang="en-US" altLang="en-US" sz="3100" b="1" i="1" kern="0" smtClean="0"/>
              <a:t>data</a:t>
            </a:r>
            <a:r>
              <a:rPr lang="en-US" altLang="en-US" sz="3100" kern="0" smtClean="0"/>
              <a:t>.  The graphics should enhance, not detract, from it.</a:t>
            </a:r>
          </a:p>
        </p:txBody>
      </p:sp>
      <p:sp>
        <p:nvSpPr>
          <p:cNvPr id="67" name="Rectangle 16"/>
          <p:cNvSpPr>
            <a:spLocks noChangeArrowheads="1"/>
          </p:cNvSpPr>
          <p:nvPr/>
        </p:nvSpPr>
        <p:spPr bwMode="auto">
          <a:xfrm>
            <a:off x="130175" y="4416425"/>
            <a:ext cx="43891200" cy="200025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rgbClr val="FFFF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68" name="Rectangle 17"/>
          <p:cNvSpPr>
            <a:spLocks noChangeArrowheads="1"/>
          </p:cNvSpPr>
          <p:nvPr/>
        </p:nvSpPr>
        <p:spPr bwMode="auto">
          <a:xfrm>
            <a:off x="30560963" y="28168600"/>
            <a:ext cx="12411075" cy="200025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rgbClr val="FFFF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69" name="Rectangle 18"/>
          <p:cNvSpPr>
            <a:spLocks noChangeArrowheads="1"/>
          </p:cNvSpPr>
          <p:nvPr/>
        </p:nvSpPr>
        <p:spPr bwMode="auto">
          <a:xfrm>
            <a:off x="30692725" y="22534563"/>
            <a:ext cx="12409488" cy="201612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rgbClr val="FFFF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32396113" y="21075650"/>
            <a:ext cx="3651250" cy="140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700">
                <a:solidFill>
                  <a:srgbClr val="0000CC"/>
                </a:solidFill>
                <a:latin typeface="Tahoma" panose="020B0604030504040204" pitchFamily="34" charset="0"/>
              </a:rPr>
              <a:t>Results</a:t>
            </a:r>
            <a:endParaRPr lang="en-US" altLang="en-US" sz="1500">
              <a:latin typeface="Arial" panose="020B0604020202020204" pitchFamily="34" charset="0"/>
            </a:endParaRP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32162750" y="26830338"/>
            <a:ext cx="5872163" cy="140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700">
                <a:solidFill>
                  <a:srgbClr val="0000CC"/>
                </a:solidFill>
                <a:latin typeface="Tahoma" panose="020B0604030504040204" pitchFamily="34" charset="0"/>
              </a:rPr>
              <a:t>Conclusions</a:t>
            </a:r>
            <a:endParaRPr lang="en-US" altLang="en-US" sz="1500">
              <a:latin typeface="Arial" panose="020B0604020202020204" pitchFamily="34" charset="0"/>
            </a:endParaRPr>
          </a:p>
        </p:txBody>
      </p:sp>
      <p:sp>
        <p:nvSpPr>
          <p:cNvPr id="72" name="Text Box 21"/>
          <p:cNvSpPr txBox="1">
            <a:spLocks noChangeArrowheads="1"/>
          </p:cNvSpPr>
          <p:nvPr/>
        </p:nvSpPr>
        <p:spPr bwMode="auto">
          <a:xfrm>
            <a:off x="65088" y="5272088"/>
            <a:ext cx="15022512" cy="504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700" b="1" dirty="0">
                <a:solidFill>
                  <a:srgbClr val="0000CC"/>
                </a:solidFill>
                <a:latin typeface="Tahoma" panose="020B0604030504040204" pitchFamily="34" charset="0"/>
              </a:rPr>
              <a:t>DON’T Put your text or pictures right to the edge of the page!</a:t>
            </a:r>
            <a:endParaRPr lang="en-US" altLang="en-US" sz="6500" i="1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500" i="1" dirty="0">
                <a:latin typeface="Tahoma" panose="020B0604030504040204" pitchFamily="34" charset="0"/>
              </a:rPr>
              <a:t>It may get cut off.</a:t>
            </a: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9260800" y="5218113"/>
            <a:ext cx="13846175" cy="7200900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rgbClr val="00001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1241425" y="23015575"/>
            <a:ext cx="7380288" cy="2274888"/>
          </a:xfrm>
          <a:prstGeom prst="rect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29522738" y="5486400"/>
            <a:ext cx="13584237" cy="669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200" b="1">
                <a:solidFill>
                  <a:schemeClr val="accent2"/>
                </a:solidFill>
                <a:latin typeface="Tahoma" panose="020B0604030504040204" pitchFamily="34" charset="0"/>
              </a:rPr>
              <a:t>DON’T put all the text in boxes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200">
                <a:solidFill>
                  <a:schemeClr val="accent2"/>
                </a:solidFill>
                <a:latin typeface="Tahoma" panose="020B0604030504040204" pitchFamily="34" charset="0"/>
              </a:rPr>
              <a:t>It makes the whole poster harder to look at.  Save boxes for special items.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200" b="1">
                <a:solidFill>
                  <a:schemeClr val="accent2"/>
                </a:solidFill>
                <a:latin typeface="Tahoma" panose="020B0604030504040204" pitchFamily="34" charset="0"/>
              </a:rPr>
              <a:t>RESIST THE URGE</a:t>
            </a:r>
            <a:r>
              <a:rPr lang="en-US" altLang="en-US" sz="6200">
                <a:solidFill>
                  <a:schemeClr val="accent2"/>
                </a:solidFill>
                <a:latin typeface="Tahoma" panose="020B0604030504040204" pitchFamily="34" charset="0"/>
              </a:rPr>
              <a:t> to use pale colored text on a dark background - the toner (ink) required to print the dark boxes can 	wrinkle the paper.</a:t>
            </a:r>
            <a:endParaRPr lang="en-US" altLang="en-US" sz="62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76" name="Text Box 25"/>
          <p:cNvSpPr txBox="1">
            <a:spLocks noChangeArrowheads="1"/>
          </p:cNvSpPr>
          <p:nvPr/>
        </p:nvSpPr>
        <p:spPr bwMode="auto">
          <a:xfrm>
            <a:off x="14630400" y="4749800"/>
            <a:ext cx="14303375" cy="1886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178" tIns="39589" rIns="79178" bIns="39589">
            <a:spAutoFit/>
          </a:bodyPr>
          <a:lstStyle>
            <a:lvl1pPr indent="118745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1285875" indent="792163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sz="5600" b="1" dirty="0">
                <a:solidFill>
                  <a:srgbClr val="A50021"/>
                </a:solidFill>
                <a:latin typeface="Times" panose="02020603050405020304" pitchFamily="18" charset="0"/>
              </a:rPr>
              <a:t>DO edit your work.</a:t>
            </a:r>
          </a:p>
          <a:p>
            <a:pPr lvl="1">
              <a:spcBef>
                <a:spcPct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sz="5600" b="1" dirty="0">
                <a:latin typeface="Times" panose="02020603050405020304" pitchFamily="18" charset="0"/>
              </a:rPr>
              <a:t>A poster isn’t like a term paper or journal article - it’s more like a bumper sticker. </a:t>
            </a:r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5600" b="1" dirty="0">
                <a:latin typeface="Times" panose="02020603050405020304" pitchFamily="18" charset="0"/>
              </a:rPr>
              <a:t>Be concise.</a:t>
            </a:r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5600" b="1" dirty="0">
                <a:latin typeface="Times" panose="02020603050405020304" pitchFamily="18" charset="0"/>
              </a:rPr>
              <a:t>Use bullets and pictures.</a:t>
            </a:r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5600" b="1" dirty="0">
                <a:latin typeface="Times" panose="02020603050405020304" pitchFamily="18" charset="0"/>
              </a:rPr>
              <a:t>Keep your font size in the 26-30 point range.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sz="5600" b="1" dirty="0">
                <a:solidFill>
                  <a:srgbClr val="A50021"/>
                </a:solidFill>
                <a:latin typeface="Times" panose="02020603050405020304" pitchFamily="18" charset="0"/>
              </a:rPr>
              <a:t>DO size your poster correctly</a:t>
            </a:r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5600" b="1" dirty="0">
                <a:latin typeface="Times" panose="02020603050405020304" pitchFamily="18" charset="0"/>
              </a:rPr>
              <a:t>Go to File, then Page Set-up</a:t>
            </a:r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5600" b="1" dirty="0">
                <a:latin typeface="Times" panose="02020603050405020304" pitchFamily="18" charset="0"/>
              </a:rPr>
              <a:t>Choose Custom, and enter the size you want your poster.</a:t>
            </a:r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5600" b="1" dirty="0">
                <a:latin typeface="Times" panose="02020603050405020304" pitchFamily="18" charset="0"/>
              </a:rPr>
              <a:t>42” is the width of our paper; your poster can be wider or longer than this in the other dimension.  </a:t>
            </a:r>
          </a:p>
          <a:p>
            <a:pPr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sz="5600" b="1" dirty="0">
                <a:solidFill>
                  <a:srgbClr val="A50021"/>
                </a:solidFill>
                <a:latin typeface="Times" panose="02020603050405020304" pitchFamily="18" charset="0"/>
              </a:rPr>
              <a:t>DO use charts, graphs, pictures</a:t>
            </a:r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5600" b="1" dirty="0">
                <a:latin typeface="Times" panose="02020603050405020304" pitchFamily="18" charset="0"/>
              </a:rPr>
              <a:t>DO use the Insert, Picture, From File commands. </a:t>
            </a:r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5600" b="1" i="1" dirty="0">
                <a:solidFill>
                  <a:srgbClr val="A50021"/>
                </a:solidFill>
                <a:latin typeface="Times" panose="02020603050405020304" pitchFamily="18" charset="0"/>
              </a:rPr>
              <a:t>Don’t copy and paste photos into </a:t>
            </a:r>
            <a:r>
              <a:rPr lang="en-US" altLang="en-US" sz="5600" b="1" i="1" dirty="0" err="1">
                <a:solidFill>
                  <a:srgbClr val="A50021"/>
                </a:solidFill>
                <a:latin typeface="Times" panose="02020603050405020304" pitchFamily="18" charset="0"/>
              </a:rPr>
              <a:t>powerpoint</a:t>
            </a:r>
            <a:r>
              <a:rPr lang="en-US" altLang="en-US" sz="5600" b="1" dirty="0">
                <a:solidFill>
                  <a:srgbClr val="A50021"/>
                </a:solidFill>
                <a:latin typeface="Times" panose="02020603050405020304" pitchFamily="18" charset="0"/>
              </a:rPr>
              <a:t> </a:t>
            </a:r>
            <a:r>
              <a:rPr lang="en-US" altLang="en-US" sz="5600" b="1" dirty="0">
                <a:latin typeface="Times" panose="02020603050405020304" pitchFamily="18" charset="0"/>
              </a:rPr>
              <a:t>– they may not print. </a:t>
            </a:r>
          </a:p>
          <a:p>
            <a:pPr lvl="1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5600" b="1" dirty="0">
                <a:latin typeface="Times" panose="02020603050405020304" pitchFamily="18" charset="0"/>
              </a:rPr>
              <a:t>Pictures from the web will usually be low quality and look “jaggy” </a:t>
            </a:r>
          </a:p>
        </p:txBody>
      </p:sp>
      <p:sp>
        <p:nvSpPr>
          <p:cNvPr id="77" name="Text Box 26"/>
          <p:cNvSpPr txBox="1">
            <a:spLocks noChangeArrowheads="1"/>
          </p:cNvSpPr>
          <p:nvPr/>
        </p:nvSpPr>
        <p:spPr bwMode="auto">
          <a:xfrm>
            <a:off x="1371600" y="23150513"/>
            <a:ext cx="705326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700" b="1" dirty="0">
                <a:latin typeface="Tahoma" panose="020B0604030504040204" pitchFamily="34" charset="0"/>
              </a:rPr>
              <a:t>DON’T make your font size too small; people won’t want to read it.  Edit your message if necessary.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700" b="1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b="1" dirty="0">
                <a:latin typeface="Tahoma" panose="020B0604030504040204" pitchFamily="34" charset="0"/>
              </a:rPr>
              <a:t>DON’T make your visual data too small. Why put a 6” photo on a 5 foot long poster? Now is your chance to show it off.  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457200" y="12712700"/>
            <a:ext cx="13650913" cy="9567863"/>
          </a:xfrm>
          <a:prstGeom prst="rect">
            <a:avLst/>
          </a:prstGeom>
          <a:solidFill>
            <a:srgbClr val="00BC8B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79" name="Text Box 28"/>
          <p:cNvSpPr txBox="1">
            <a:spLocks noChangeArrowheads="1"/>
          </p:cNvSpPr>
          <p:nvPr/>
        </p:nvSpPr>
        <p:spPr bwMode="auto">
          <a:xfrm>
            <a:off x="849313" y="13195300"/>
            <a:ext cx="13258800" cy="763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200" b="1">
                <a:solidFill>
                  <a:srgbClr val="FF0066"/>
                </a:solidFill>
                <a:latin typeface="Tahoma" panose="020B0604030504040204" pitchFamily="34" charset="0"/>
              </a:rPr>
              <a:t>DID YOU KNOW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200" b="1">
                <a:solidFill>
                  <a:srgbClr val="FF0066"/>
                </a:solidFill>
                <a:latin typeface="Tahoma" panose="020B0604030504040204" pitchFamily="34" charset="0"/>
              </a:rPr>
              <a:t>that 25% of your audience could have some color-blindness? </a:t>
            </a:r>
            <a:r>
              <a:rPr lang="en-US" altLang="en-US" sz="6200" b="1">
                <a:solidFill>
                  <a:schemeClr val="folHlink"/>
                </a:solidFill>
                <a:latin typeface="Arial" panose="020B0604020202020204" pitchFamily="34" charset="0"/>
              </a:rPr>
              <a:t>Greens on reds, Greens on Orange,  Blues on red, and Blues on Green can be really hard to see.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200" b="1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6200" b="1">
                <a:solidFill>
                  <a:srgbClr val="006600"/>
                </a:solidFill>
                <a:latin typeface="Tahoma" panose="020B0604030504040204" pitchFamily="34" charset="0"/>
              </a:rPr>
              <a:t>DON’T use text that is too similar to its background color.</a:t>
            </a:r>
            <a:r>
              <a:rPr lang="en-US" altLang="en-US" sz="6200" b="1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80" name="Text Box 29"/>
          <p:cNvSpPr txBox="1">
            <a:spLocks noChangeArrowheads="1"/>
          </p:cNvSpPr>
          <p:nvPr/>
        </p:nvSpPr>
        <p:spPr bwMode="auto">
          <a:xfrm>
            <a:off x="29587825" y="13247688"/>
            <a:ext cx="12736513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200" b="1">
                <a:latin typeface="Tahoma" panose="020B0604030504040204" pitchFamily="34" charset="0"/>
              </a:rPr>
              <a:t>DON’T use dark gradations as a background color </a:t>
            </a:r>
            <a:r>
              <a:rPr lang="en-US" altLang="en-US" sz="5600">
                <a:latin typeface="Tahoma" panose="020B0604030504040204" pitchFamily="34" charset="0"/>
              </a:rPr>
              <a:t>if you have a lot of text to go over them.  No matter what color you choose, eventually it gets harder to read</a:t>
            </a:r>
            <a:endParaRPr lang="en-US" altLang="en-US" sz="5600" b="1">
              <a:latin typeface="Arial" panose="020B060402020202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15022513" y="24555450"/>
            <a:ext cx="13373848" cy="7448550"/>
          </a:xfrm>
          <a:prstGeom prst="rect">
            <a:avLst/>
          </a:prstGeom>
          <a:solidFill>
            <a:srgbClr val="00FF00"/>
          </a:solidFill>
          <a:ln w="2286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9178" tIns="39589" rIns="79178" bIns="39589" anchor="ctr"/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600" b="1" dirty="0">
                <a:latin typeface="Arial" panose="020B0604020202020204" pitchFamily="34" charset="0"/>
              </a:rPr>
              <a:t>   DON’T FORGET computer monitor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600" b="1" dirty="0">
                <a:latin typeface="Arial" panose="020B0604020202020204" pitchFamily="34" charset="0"/>
              </a:rPr>
              <a:t>colors are NOT the same as </a:t>
            </a:r>
            <a:r>
              <a:rPr lang="en-US" altLang="en-US" sz="5600" b="1" dirty="0" smtClean="0">
                <a:latin typeface="Arial" panose="020B0604020202020204" pitchFamily="34" charset="0"/>
              </a:rPr>
              <a:t>colors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600" b="1" dirty="0" smtClean="0">
                <a:latin typeface="Arial" panose="020B0604020202020204" pitchFamily="34" charset="0"/>
              </a:rPr>
              <a:t>which will </a:t>
            </a:r>
            <a:r>
              <a:rPr lang="en-US" altLang="en-US" sz="5600" b="1" dirty="0">
                <a:latin typeface="Arial" panose="020B0604020202020204" pitchFamily="34" charset="0"/>
              </a:rPr>
              <a:t>print on your poster. </a:t>
            </a:r>
            <a:endParaRPr lang="en-US" altLang="en-US" sz="5600" b="1" dirty="0" smtClean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600" b="1" dirty="0" smtClean="0">
                <a:latin typeface="Arial" panose="020B0604020202020204" pitchFamily="34" charset="0"/>
              </a:rPr>
              <a:t>This bright green </a:t>
            </a:r>
            <a:r>
              <a:rPr lang="en-US" altLang="en-US" sz="5600" b="1" dirty="0">
                <a:latin typeface="Arial" panose="020B0604020202020204" pitchFamily="34" charset="0"/>
              </a:rPr>
              <a:t>will print </a:t>
            </a:r>
            <a:endParaRPr lang="en-US" altLang="en-US" sz="5600" b="1" dirty="0" smtClean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600" b="1" dirty="0" smtClean="0">
                <a:latin typeface="Arial" panose="020B0604020202020204" pitchFamily="34" charset="0"/>
              </a:rPr>
              <a:t>much </a:t>
            </a:r>
            <a:r>
              <a:rPr lang="en-US" altLang="en-US" sz="5600" b="1" dirty="0">
                <a:latin typeface="Arial" panose="020B0604020202020204" pitchFamily="34" charset="0"/>
              </a:rPr>
              <a:t>darker.</a:t>
            </a:r>
            <a:endParaRPr lang="en-US" altLang="en-US" sz="5600" dirty="0">
              <a:latin typeface="Arial" panose="020B0604020202020204" pitchFamily="34" charset="0"/>
            </a:endParaRPr>
          </a:p>
        </p:txBody>
      </p:sp>
      <p:pic>
        <p:nvPicPr>
          <p:cNvPr id="82" name="Picture 31" descr="RRiv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5425" y="22948900"/>
            <a:ext cx="3479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3" name="Object 32"/>
          <p:cNvGraphicFramePr>
            <a:graphicFrameLocks noChangeAspect="1"/>
          </p:cNvGraphicFramePr>
          <p:nvPr/>
        </p:nvGraphicFramePr>
        <p:xfrm>
          <a:off x="9013825" y="24220488"/>
          <a:ext cx="2744788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Chart" r:id="rId4" imgW="5210155" imgH="3648161" progId="MSGraph.Chart.8">
                  <p:embed followColorScheme="full"/>
                </p:oleObj>
              </mc:Choice>
              <mc:Fallback>
                <p:oleObj name="Chart" r:id="rId4" imgW="5210155" imgH="364816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3825" y="24220488"/>
                        <a:ext cx="2744788" cy="140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29390975" y="18465800"/>
            <a:ext cx="13455650" cy="1968500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200" b="1" dirty="0">
                <a:solidFill>
                  <a:srgbClr val="000099"/>
                </a:solidFill>
                <a:latin typeface="Tahoma" panose="020B0604030504040204" pitchFamily="34" charset="0"/>
              </a:rPr>
              <a:t>DON’T use SHADOWS similar to the text color. It looks “blurry.”   </a:t>
            </a:r>
            <a:endParaRPr lang="en-US" altLang="en-US" sz="6200" b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85" name="Rectangle 34" descr="Paper bag"/>
          <p:cNvSpPr>
            <a:spLocks noChangeArrowheads="1"/>
          </p:cNvSpPr>
          <p:nvPr/>
        </p:nvSpPr>
        <p:spPr bwMode="auto">
          <a:xfrm>
            <a:off x="1" y="26614040"/>
            <a:ext cx="13976442" cy="6273404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86" name="Text Box 35"/>
          <p:cNvSpPr txBox="1">
            <a:spLocks noChangeArrowheads="1"/>
          </p:cNvSpPr>
          <p:nvPr/>
        </p:nvSpPr>
        <p:spPr bwMode="auto">
          <a:xfrm>
            <a:off x="1575733" y="28335968"/>
            <a:ext cx="11987867" cy="2788385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8F2D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200" b="1" dirty="0">
                <a:latin typeface="Tahoma" panose="020B0604030504040204" pitchFamily="34" charset="0"/>
              </a:rPr>
              <a:t>DON’T USE BACKGROUND TEXTURES BEHIND TEXT.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5200" b="1" dirty="0">
                <a:latin typeface="Tahoma" panose="020B0604030504040204" pitchFamily="34" charset="0"/>
              </a:rPr>
              <a:t>They make text hard to read.  </a:t>
            </a:r>
            <a:endParaRPr lang="en-US" altLang="en-US" sz="5200" b="1" dirty="0">
              <a:latin typeface="Arial" panose="020B0604020202020204" pitchFamily="34" charset="0"/>
            </a:endParaRPr>
          </a:p>
        </p:txBody>
      </p:sp>
      <p:grpSp>
        <p:nvGrpSpPr>
          <p:cNvPr id="87" name="Group 36"/>
          <p:cNvGrpSpPr>
            <a:grpSpLocks/>
          </p:cNvGrpSpPr>
          <p:nvPr/>
        </p:nvGrpSpPr>
        <p:grpSpPr bwMode="auto">
          <a:xfrm>
            <a:off x="30697488" y="21209000"/>
            <a:ext cx="1176337" cy="1338263"/>
            <a:chOff x="448" y="223"/>
            <a:chExt cx="4066" cy="3713"/>
          </a:xfrm>
        </p:grpSpPr>
        <p:sp>
          <p:nvSpPr>
            <p:cNvPr id="88" name="Rectangle 37"/>
            <p:cNvSpPr>
              <a:spLocks noChangeArrowheads="1"/>
            </p:cNvSpPr>
            <p:nvPr/>
          </p:nvSpPr>
          <p:spPr bwMode="ltGray">
            <a:xfrm>
              <a:off x="1473" y="604"/>
              <a:ext cx="1545" cy="16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89" name="Rectangle 38"/>
            <p:cNvSpPr>
              <a:spLocks noChangeArrowheads="1"/>
            </p:cNvSpPr>
            <p:nvPr/>
          </p:nvSpPr>
          <p:spPr bwMode="ltGray">
            <a:xfrm>
              <a:off x="2822" y="604"/>
              <a:ext cx="1160" cy="16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0" name="Rectangle 39"/>
            <p:cNvSpPr>
              <a:spLocks noChangeArrowheads="1"/>
            </p:cNvSpPr>
            <p:nvPr/>
          </p:nvSpPr>
          <p:spPr bwMode="ltGray">
            <a:xfrm>
              <a:off x="1910" y="2094"/>
              <a:ext cx="1489" cy="167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1" name="Rectangle 40"/>
            <p:cNvSpPr>
              <a:spLocks noChangeArrowheads="1"/>
            </p:cNvSpPr>
            <p:nvPr/>
          </p:nvSpPr>
          <p:spPr bwMode="ltGray">
            <a:xfrm>
              <a:off x="3214" y="2094"/>
              <a:ext cx="1300" cy="167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2" name="Rectangle 41"/>
            <p:cNvSpPr>
              <a:spLocks noChangeArrowheads="1"/>
            </p:cNvSpPr>
            <p:nvPr/>
          </p:nvSpPr>
          <p:spPr bwMode="ltGray">
            <a:xfrm>
              <a:off x="448" y="1836"/>
              <a:ext cx="1977" cy="149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3" name="Rectangle 42"/>
            <p:cNvSpPr>
              <a:spLocks noChangeArrowheads="1"/>
            </p:cNvSpPr>
            <p:nvPr/>
          </p:nvSpPr>
          <p:spPr bwMode="gray">
            <a:xfrm>
              <a:off x="2688" y="223"/>
              <a:ext cx="112" cy="37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</p:grpSp>
      <p:grpSp>
        <p:nvGrpSpPr>
          <p:cNvPr id="95" name="Group 44"/>
          <p:cNvGrpSpPr>
            <a:grpSpLocks/>
          </p:cNvGrpSpPr>
          <p:nvPr/>
        </p:nvGrpSpPr>
        <p:grpSpPr bwMode="auto">
          <a:xfrm>
            <a:off x="30437138" y="26763663"/>
            <a:ext cx="1174750" cy="1336675"/>
            <a:chOff x="448" y="223"/>
            <a:chExt cx="4066" cy="3713"/>
          </a:xfrm>
        </p:grpSpPr>
        <p:sp>
          <p:nvSpPr>
            <p:cNvPr id="96" name="Rectangle 45"/>
            <p:cNvSpPr>
              <a:spLocks noChangeArrowheads="1"/>
            </p:cNvSpPr>
            <p:nvPr/>
          </p:nvSpPr>
          <p:spPr bwMode="ltGray">
            <a:xfrm>
              <a:off x="1473" y="604"/>
              <a:ext cx="1545" cy="16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7" name="Rectangle 46"/>
            <p:cNvSpPr>
              <a:spLocks noChangeArrowheads="1"/>
            </p:cNvSpPr>
            <p:nvPr/>
          </p:nvSpPr>
          <p:spPr bwMode="ltGray">
            <a:xfrm>
              <a:off x="2822" y="604"/>
              <a:ext cx="1160" cy="16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8" name="Rectangle 47"/>
            <p:cNvSpPr>
              <a:spLocks noChangeArrowheads="1"/>
            </p:cNvSpPr>
            <p:nvPr/>
          </p:nvSpPr>
          <p:spPr bwMode="ltGray">
            <a:xfrm>
              <a:off x="1910" y="2094"/>
              <a:ext cx="1489" cy="167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9" name="Rectangle 48"/>
            <p:cNvSpPr>
              <a:spLocks noChangeArrowheads="1"/>
            </p:cNvSpPr>
            <p:nvPr/>
          </p:nvSpPr>
          <p:spPr bwMode="ltGray">
            <a:xfrm>
              <a:off x="3214" y="2094"/>
              <a:ext cx="1300" cy="167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100" name="Rectangle 49"/>
            <p:cNvSpPr>
              <a:spLocks noChangeArrowheads="1"/>
            </p:cNvSpPr>
            <p:nvPr/>
          </p:nvSpPr>
          <p:spPr bwMode="ltGray">
            <a:xfrm>
              <a:off x="448" y="1836"/>
              <a:ext cx="1977" cy="149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101" name="Rectangle 50"/>
            <p:cNvSpPr>
              <a:spLocks noChangeArrowheads="1"/>
            </p:cNvSpPr>
            <p:nvPr/>
          </p:nvSpPr>
          <p:spPr bwMode="gray">
            <a:xfrm>
              <a:off x="2688" y="223"/>
              <a:ext cx="112" cy="37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</p:grpSp>
      <p:sp>
        <p:nvSpPr>
          <p:cNvPr id="104" name="Rectangle 53"/>
          <p:cNvSpPr>
            <a:spLocks noChangeArrowheads="1"/>
          </p:cNvSpPr>
          <p:nvPr/>
        </p:nvSpPr>
        <p:spPr bwMode="auto">
          <a:xfrm>
            <a:off x="30502225" y="28501975"/>
            <a:ext cx="13323888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43396" tIns="221698" rIns="443396" bIns="221698"/>
          <a:lstStyle>
            <a:lvl1pPr marL="593725" indent="-593725" defTabSz="4433888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4433888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4433888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4433888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4433888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443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443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443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4433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/>
            <a:r>
              <a:rPr lang="en-US" altLang="en-US" sz="3600" dirty="0"/>
              <a:t>If you have questions, </a:t>
            </a:r>
            <a:r>
              <a:rPr lang="en-US" altLang="en-US" sz="3600" dirty="0" smtClean="0"/>
              <a:t>call </a:t>
            </a:r>
            <a:r>
              <a:rPr lang="en-US" altLang="en-US" sz="3600" dirty="0"/>
              <a:t>John Lee (</a:t>
            </a:r>
            <a:r>
              <a:rPr lang="en-US" altLang="en-US" sz="3600" dirty="0" smtClean="0"/>
              <a:t>7.3204</a:t>
            </a:r>
            <a:r>
              <a:rPr lang="en-US" altLang="en-US" sz="3600" dirty="0"/>
              <a:t>)</a:t>
            </a:r>
            <a:r>
              <a:rPr lang="en-US" altLang="en-US" sz="3600" dirty="0" smtClean="0"/>
              <a:t> </a:t>
            </a:r>
            <a:r>
              <a:rPr lang="en-US" altLang="en-US" sz="3600" dirty="0"/>
              <a:t>or Laura Cory (</a:t>
            </a:r>
            <a:r>
              <a:rPr lang="en-US" altLang="en-US" sz="3600" dirty="0" smtClean="0"/>
              <a:t>7.3206</a:t>
            </a:r>
            <a:r>
              <a:rPr lang="en-US" altLang="en-US" sz="3600" dirty="0"/>
              <a:t>), in the Department of Information Resources at the Medical School.</a:t>
            </a:r>
          </a:p>
          <a:p>
            <a:pPr eaLnBrk="1" hangingPunct="1"/>
            <a:r>
              <a:rPr lang="en-US" altLang="en-US" sz="4200" dirty="0"/>
              <a:t>You can e-mail your file to us at</a:t>
            </a:r>
          </a:p>
          <a:p>
            <a:pPr eaLnBrk="1" hangingPunct="1">
              <a:buFontTx/>
              <a:buNone/>
            </a:pPr>
            <a:r>
              <a:rPr lang="en-US" altLang="en-US" sz="4200" dirty="0"/>
              <a:t>	</a:t>
            </a:r>
            <a:r>
              <a:rPr lang="en-US" altLang="en-US" sz="4200" dirty="0" smtClean="0">
                <a:solidFill>
                  <a:srgbClr val="006600"/>
                </a:solidFill>
              </a:rPr>
              <a:t>und.med.medicalmedia@med.UND.edu</a:t>
            </a:r>
            <a:endParaRPr lang="en-US" altLang="en-US" sz="4200" dirty="0">
              <a:solidFill>
                <a:srgbClr val="006600"/>
              </a:solidFill>
            </a:endParaRPr>
          </a:p>
        </p:txBody>
      </p:sp>
      <p:sp>
        <p:nvSpPr>
          <p:cNvPr id="105" name="Line 54"/>
          <p:cNvSpPr>
            <a:spLocks noChangeShapeType="1"/>
          </p:cNvSpPr>
          <p:nvPr/>
        </p:nvSpPr>
        <p:spPr bwMode="auto">
          <a:xfrm flipH="1">
            <a:off x="0" y="11574463"/>
            <a:ext cx="12866688" cy="0"/>
          </a:xfrm>
          <a:prstGeom prst="line">
            <a:avLst/>
          </a:prstGeom>
          <a:noFill/>
          <a:ln w="3048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oudy Old Style"/>
        <a:ea typeface=""/>
        <a:cs typeface=""/>
      </a:majorFont>
      <a:minorFont>
        <a:latin typeface="CG Omeg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068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068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3392</Words>
  <Application>Microsoft Office PowerPoint</Application>
  <PresentationFormat>Custom</PresentationFormat>
  <Paragraphs>190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CG Omega</vt:lpstr>
      <vt:lpstr>Goudy Old Style</vt:lpstr>
      <vt:lpstr>Helvetica</vt:lpstr>
      <vt:lpstr>Tahoma</vt:lpstr>
      <vt:lpstr>Times</vt:lpstr>
      <vt:lpstr>Wingdings</vt:lpstr>
      <vt:lpstr>Default Design</vt:lpstr>
      <vt:lpstr>Chart</vt:lpstr>
      <vt:lpstr>PowerPoint Presentation</vt:lpstr>
      <vt:lpstr>PowerPoint Presentation</vt:lpstr>
      <vt:lpstr>PowerPoint Presentation</vt:lpstr>
      <vt:lpstr>HERE IS MY LIST OF DON’TS: DON’T USE ALL CAPS FOR THE TITLE. The title already has a position of prominence.</vt:lpstr>
    </vt:vector>
  </TitlesOfParts>
  <Company>UND School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Lee</dc:creator>
  <cp:lastModifiedBy>Lee, John</cp:lastModifiedBy>
  <cp:revision>52</cp:revision>
  <dcterms:created xsi:type="dcterms:W3CDTF">2006-09-08T15:21:56Z</dcterms:created>
  <dcterms:modified xsi:type="dcterms:W3CDTF">2019-09-10T14:56:23Z</dcterms:modified>
</cp:coreProperties>
</file>