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0" r:id="rId4"/>
    <p:sldId id="261" r:id="rId5"/>
  </p:sldIdLst>
  <p:sldSz cx="43891200" cy="32918400"/>
  <p:notesSz cx="9359900" cy="14859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95889" algn="l" rtl="0" fontAlgn="base">
      <a:spcBef>
        <a:spcPct val="0"/>
      </a:spcBef>
      <a:spcAft>
        <a:spcPct val="0"/>
      </a:spcAft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91779" algn="l" rtl="0" fontAlgn="base">
      <a:spcBef>
        <a:spcPct val="0"/>
      </a:spcBef>
      <a:spcAft>
        <a:spcPct val="0"/>
      </a:spcAft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87668" algn="l" rtl="0" fontAlgn="base">
      <a:spcBef>
        <a:spcPct val="0"/>
      </a:spcBef>
      <a:spcAft>
        <a:spcPct val="0"/>
      </a:spcAft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83558" algn="l" rtl="0" fontAlgn="base">
      <a:spcBef>
        <a:spcPct val="0"/>
      </a:spcBef>
      <a:spcAft>
        <a:spcPct val="0"/>
      </a:spcAft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79447" algn="l" defTabSz="791779" rtl="0" eaLnBrk="1" latinLnBrk="0" hangingPunct="1"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375337" algn="l" defTabSz="791779" rtl="0" eaLnBrk="1" latinLnBrk="0" hangingPunct="1"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771226" algn="l" defTabSz="791779" rtl="0" eaLnBrk="1" latinLnBrk="0" hangingPunct="1"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167116" algn="l" defTabSz="791779" rtl="0" eaLnBrk="1" latinLnBrk="0" hangingPunct="1">
      <a:defRPr sz="865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  <a:srgbClr val="F6F2EE"/>
    <a:srgbClr val="F3EEE9"/>
    <a:srgbClr val="E0D2C6"/>
    <a:srgbClr val="A3C6CD"/>
    <a:srgbClr val="006600"/>
    <a:srgbClr val="E9FFE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46" autoAdjust="0"/>
  </p:normalViewPr>
  <p:slideViewPr>
    <p:cSldViewPr>
      <p:cViewPr varScale="1">
        <p:scale>
          <a:sx n="22" d="100"/>
          <a:sy n="22" d="100"/>
        </p:scale>
        <p:origin x="1598" y="115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253731343283584E-2"/>
          <c:y val="2.1505376344086023E-2"/>
          <c:w val="0.85671641791044773"/>
          <c:h val="0.90752688172043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A3C6CD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F-44F4-B8E5-B8B205702D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E0D2C6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F-44F4-B8E5-B8B205702DE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009A44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F-44F4-B8E5-B8B205702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3866512"/>
        <c:axId val="223867072"/>
        <c:axId val="0"/>
      </c:bar3DChart>
      <c:catAx>
        <c:axId val="22386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22386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867072"/>
        <c:scaling>
          <c:orientation val="minMax"/>
        </c:scaling>
        <c:delete val="0"/>
        <c:axPos val="l"/>
        <c:majorGridlines>
          <c:spPr>
            <a:ln w="603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223866512"/>
        <c:crosses val="autoZero"/>
        <c:crossBetween val="between"/>
      </c:valAx>
      <c:spPr>
        <a:noFill/>
        <a:ln w="48279">
          <a:noFill/>
        </a:ln>
      </c:spPr>
    </c:plotArea>
    <c:legend>
      <c:legendPos val="r"/>
      <c:layout>
        <c:manualLayout>
          <c:xMode val="edge"/>
          <c:yMode val="edge"/>
          <c:x val="0.87747589962469641"/>
          <c:y val="0.45376344086021503"/>
          <c:w val="0.11655392229008757"/>
          <c:h val="0.1965623627901531"/>
        </c:manualLayout>
      </c:layout>
      <c:overlay val="0"/>
      <c:spPr>
        <a:noFill/>
        <a:ln w="603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25978647686826E-2"/>
          <c:y val="0.26832460732984292"/>
          <c:w val="0.79537366548042687"/>
          <c:h val="0.464659685863874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A3C6CD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B17-43D7-BC75-A2AD692C9CA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B17-43D7-BC75-A2AD692C9CA5}"/>
              </c:ext>
            </c:extLst>
          </c:dPt>
          <c:dPt>
            <c:idx val="2"/>
            <c:bubble3D val="0"/>
            <c:spPr>
              <a:solidFill>
                <a:srgbClr val="009A44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B17-43D7-BC75-A2AD692C9CA5}"/>
              </c:ext>
            </c:extLst>
          </c:dPt>
          <c:dPt>
            <c:idx val="3"/>
            <c:bubble3D val="0"/>
            <c:spPr>
              <a:solidFill>
                <a:srgbClr val="E0D2C6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B17-43D7-BC75-A2AD692C9CA5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17-43D7-BC75-A2AD692C9C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B17-43D7-BC75-A2AD692C9CA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8B17-43D7-BC75-A2AD692C9CA5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B17-43D7-BC75-A2AD692C9CA5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8B17-43D7-BC75-A2AD692C9CA5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B17-43D7-BC75-A2AD692C9C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8B17-43D7-BC75-A2AD692C9C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8B17-43D7-BC75-A2AD692C9CA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8B17-43D7-BC75-A2AD692C9CA5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8B17-43D7-BC75-A2AD692C9CA5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B17-43D7-BC75-A2AD692C9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6399365641747061"/>
          <c:y val="0.41843810673367654"/>
          <c:w val="0.13244769831643402"/>
          <c:h val="0.17784984711613397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253731343283584E-2"/>
          <c:y val="2.1505376344086023E-2"/>
          <c:w val="0.85671641791044773"/>
          <c:h val="0.90752688172043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A3C6CD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1-4C07-9764-33929B8D54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E0D2C6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1-4C07-9764-33929B8D541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009A44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71-4C07-9764-33929B8D5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0103968"/>
        <c:axId val="230104528"/>
        <c:axId val="0"/>
      </c:bar3DChart>
      <c:catAx>
        <c:axId val="2301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23010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104528"/>
        <c:scaling>
          <c:orientation val="minMax"/>
        </c:scaling>
        <c:delete val="0"/>
        <c:axPos val="l"/>
        <c:majorGridlines>
          <c:spPr>
            <a:ln w="603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230103968"/>
        <c:crosses val="autoZero"/>
        <c:crossBetween val="between"/>
      </c:valAx>
      <c:spPr>
        <a:noFill/>
        <a:ln w="48279">
          <a:noFill/>
        </a:ln>
      </c:spPr>
    </c:plotArea>
    <c:legend>
      <c:legendPos val="r"/>
      <c:layout>
        <c:manualLayout>
          <c:xMode val="edge"/>
          <c:yMode val="edge"/>
          <c:x val="0.87747589962469641"/>
          <c:y val="0.45376344086021503"/>
          <c:w val="0.11655392229008757"/>
          <c:h val="0.1965623627901531"/>
        </c:manualLayout>
      </c:layout>
      <c:overlay val="0"/>
      <c:spPr>
        <a:noFill/>
        <a:ln w="603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25978647686826E-2"/>
          <c:y val="0.26832460732984292"/>
          <c:w val="0.79537366548042687"/>
          <c:h val="0.464659685863874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A3C6CD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175-48E1-A0EB-3A59849B4F2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175-48E1-A0EB-3A59849B4F2C}"/>
              </c:ext>
            </c:extLst>
          </c:dPt>
          <c:dPt>
            <c:idx val="2"/>
            <c:bubble3D val="0"/>
            <c:spPr>
              <a:solidFill>
                <a:srgbClr val="009A44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175-48E1-A0EB-3A59849B4F2C}"/>
              </c:ext>
            </c:extLst>
          </c:dPt>
          <c:dPt>
            <c:idx val="3"/>
            <c:bubble3D val="0"/>
            <c:spPr>
              <a:solidFill>
                <a:srgbClr val="E0D2C6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175-48E1-A0EB-3A59849B4F2C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75-48E1-A0EB-3A59849B4F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175-48E1-A0EB-3A59849B4F2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2175-48E1-A0EB-3A59849B4F2C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175-48E1-A0EB-3A59849B4F2C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175-48E1-A0EB-3A59849B4F2C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175-48E1-A0EB-3A59849B4F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2175-48E1-A0EB-3A59849B4F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2175-48E1-A0EB-3A59849B4F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2175-48E1-A0EB-3A59849B4F2C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2175-48E1-A0EB-3A59849B4F2C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175-48E1-A0EB-3A59849B4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6399365641747061"/>
          <c:y val="0.41843810673367654"/>
          <c:w val="0.13244769831643402"/>
          <c:h val="0.17784984711613397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69" y="10225669"/>
            <a:ext cx="37308064" cy="70559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36" y="18653203"/>
            <a:ext cx="30724929" cy="84135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8632"/>
            <a:ext cx="39501536" cy="28965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833" y="7680403"/>
            <a:ext cx="9365796" cy="216250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664" y="1318632"/>
            <a:ext cx="9874704" cy="2798677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833" y="1318632"/>
            <a:ext cx="29496203" cy="27986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65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2470"/>
            <a:ext cx="37308064" cy="6538796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1570"/>
            <a:ext cx="37308064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79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8632"/>
            <a:ext cx="39501536" cy="28965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833" y="7680403"/>
            <a:ext cx="4616903" cy="216250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365" y="7680403"/>
            <a:ext cx="4618264" cy="216250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8632"/>
            <a:ext cx="39501536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33" y="7368168"/>
            <a:ext cx="19392900" cy="30707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33" y="10438936"/>
            <a:ext cx="19392900" cy="189668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664" y="7368168"/>
            <a:ext cx="19399704" cy="30707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664" y="10438936"/>
            <a:ext cx="19399704" cy="189668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8632"/>
            <a:ext cx="39501536" cy="28965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72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0269"/>
            <a:ext cx="14439900" cy="55783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68" y="1310268"/>
            <a:ext cx="24536400" cy="280954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33" y="6888666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4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36" y="23042601"/>
            <a:ext cx="26335264" cy="2720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36" y="2941134"/>
            <a:ext cx="26335264" cy="1975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36" y="25763499"/>
            <a:ext cx="26335264" cy="3862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61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/>
          <a:stretch/>
        </p:blipFill>
        <p:spPr>
          <a:xfrm>
            <a:off x="0" y="0"/>
            <a:ext cx="21460968" cy="3291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530"/>
            <a:ext cx="7957842" cy="22712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/>
          <a:stretch/>
        </p:blipFill>
        <p:spPr>
          <a:xfrm>
            <a:off x="1" y="29814725"/>
            <a:ext cx="13868400" cy="1841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861271" y="22887709"/>
            <a:ext cx="7036856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2pPr>
      <a:lvl3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3pPr>
      <a:lvl4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4pPr>
      <a:lvl5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5pPr>
      <a:lvl6pPr marL="4572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6pPr>
      <a:lvl7pPr marL="9144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7pPr>
      <a:lvl8pPr marL="13716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8pPr>
      <a:lvl9pPr marL="18288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9pPr>
    </p:titleStyle>
    <p:bodyStyle>
      <a:lvl1pPr marL="376238" indent="-376238" algn="l" defTabSz="5068888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23863" algn="l" defTabSz="50688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560513" indent="-531813" algn="l" defTabSz="5068888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</a:defRPr>
      </a:lvl3pPr>
      <a:lvl4pPr marL="2151063" indent="-476250" algn="l" defTabSz="50688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4pPr>
      <a:lvl5pPr marL="2851150" indent="-585788" algn="l" defTabSz="5068888" rtl="0" eaLnBrk="0" fontAlgn="base" hangingPunct="0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5pPr>
      <a:lvl6pPr marL="33083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6pPr>
      <a:lvl7pPr marL="37655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7pPr>
      <a:lvl8pPr marL="42227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8pPr>
      <a:lvl9pPr marL="46799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8991600"/>
            <a:ext cx="35128200" cy="1341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template is UND branded. There are two basic designs that you can choose from (slides 2 and 3). You need to only use one of the UND SMHS logos – there are two in different places to offer two choices.</a:t>
            </a:r>
          </a:p>
          <a:p>
            <a:endParaRPr lang="en-US" dirty="0"/>
          </a:p>
          <a:p>
            <a:r>
              <a:rPr lang="en-US" dirty="0" smtClean="0"/>
              <a:t>If you use this template: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cannot move arrows or slashes.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cannot resize the template in way that would change the proportion of any of the elements.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must use a san serif font such as Arial or Helvetica.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cannot adjust the colors of the 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>
            <a:spLocks noChangeArrowheads="1"/>
          </p:cNvSpPr>
          <p:nvPr/>
        </p:nvSpPr>
        <p:spPr bwMode="auto">
          <a:xfrm>
            <a:off x="400051" y="324908"/>
            <a:ext cx="36480749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650" tIns="255830" rIns="511650" bIns="25583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700" b="1" dirty="0">
                <a:solidFill>
                  <a:srgbClr val="009A44"/>
                </a:solidFill>
                <a:latin typeface="Helvetica" panose="020B0604020202020204" pitchFamily="34" charset="0"/>
              </a:rPr>
              <a:t>This would be the area for your title, which should be </a:t>
            </a:r>
            <a:r>
              <a:rPr lang="en-US" altLang="en-US" sz="8700" b="1" u="sng" dirty="0">
                <a:solidFill>
                  <a:srgbClr val="009A44"/>
                </a:solidFill>
                <a:latin typeface="Helvetica" panose="020B0604020202020204" pitchFamily="34" charset="0"/>
              </a:rPr>
              <a:t>at least</a:t>
            </a:r>
            <a:r>
              <a:rPr lang="en-US" altLang="en-US" sz="8700" b="1" dirty="0">
                <a:solidFill>
                  <a:srgbClr val="009A44"/>
                </a:solidFill>
                <a:latin typeface="Helvetica" panose="020B0604020202020204" pitchFamily="34" charset="0"/>
              </a:rPr>
              <a:t> </a:t>
            </a:r>
            <a:br>
              <a:rPr lang="en-US" altLang="en-US" sz="8700" b="1" dirty="0">
                <a:solidFill>
                  <a:srgbClr val="009A44"/>
                </a:solidFill>
                <a:latin typeface="Helvetica" panose="020B0604020202020204" pitchFamily="34" charset="0"/>
              </a:rPr>
            </a:br>
            <a:r>
              <a:rPr lang="en-US" altLang="en-US" sz="8700" b="1" dirty="0">
                <a:solidFill>
                  <a:srgbClr val="009A44"/>
                </a:solidFill>
                <a:latin typeface="Helvetica" panose="020B0604020202020204" pitchFamily="34" charset="0"/>
              </a:rPr>
              <a:t>72 </a:t>
            </a:r>
            <a:r>
              <a:rPr lang="en-US" altLang="en-US" sz="8700" b="1" dirty="0" err="1">
                <a:solidFill>
                  <a:srgbClr val="009A44"/>
                </a:solidFill>
                <a:latin typeface="Helvetica" panose="020B0604020202020204" pitchFamily="34" charset="0"/>
              </a:rPr>
              <a:t>ppi</a:t>
            </a:r>
            <a:r>
              <a:rPr lang="en-US" altLang="en-US" sz="8700" b="1" dirty="0">
                <a:solidFill>
                  <a:srgbClr val="009A44"/>
                </a:solidFill>
                <a:latin typeface="Helvetica" panose="020B0604020202020204" pitchFamily="34" charset="0"/>
              </a:rPr>
              <a:t> tall, which is equal to one inch (this is </a:t>
            </a:r>
            <a:r>
              <a:rPr lang="en-US" altLang="en-US" sz="87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87 </a:t>
            </a:r>
            <a:r>
              <a:rPr lang="en-US" altLang="en-US" sz="8700" b="1" dirty="0">
                <a:solidFill>
                  <a:srgbClr val="009A44"/>
                </a:solidFill>
                <a:latin typeface="Helvetica" panose="020B0604020202020204" pitchFamily="34" charset="0"/>
              </a:rPr>
              <a:t>points).</a:t>
            </a:r>
            <a:r>
              <a:rPr lang="en-US" altLang="en-US" sz="10000" b="1" dirty="0">
                <a:solidFill>
                  <a:srgbClr val="006600"/>
                </a:solidFill>
                <a:latin typeface="Goudy Old Style" panose="02020502050305020303" pitchFamily="18" charset="0"/>
              </a:rPr>
              <a:t/>
            </a:r>
            <a:br>
              <a:rPr lang="en-US" altLang="en-US" sz="10000" b="1" dirty="0">
                <a:solidFill>
                  <a:srgbClr val="006600"/>
                </a:solidFill>
                <a:latin typeface="Goudy Old Style" panose="02020502050305020303" pitchFamily="18" charset="0"/>
              </a:rPr>
            </a:br>
            <a:endParaRPr lang="en-US" altLang="en-US" sz="2000" b="1" dirty="0">
              <a:solidFill>
                <a:srgbClr val="006600"/>
              </a:solidFill>
              <a:latin typeface="Goudy Old Style" panose="020205020503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latin typeface="Helvetica" panose="020B0604020202020204" pitchFamily="34" charset="0"/>
              </a:rPr>
              <a:t>This font is 72 </a:t>
            </a:r>
            <a:r>
              <a:rPr lang="en-US" altLang="en-US" sz="7200" b="1" dirty="0" err="1">
                <a:latin typeface="Helvetica" panose="020B0604020202020204" pitchFamily="34" charset="0"/>
              </a:rPr>
              <a:t>ppi</a:t>
            </a:r>
            <a:r>
              <a:rPr lang="en-US" altLang="en-US" sz="7200" b="1" dirty="0">
                <a:latin typeface="Helvetica" panose="020B0604020202020204" pitchFamily="34" charset="0"/>
              </a:rPr>
              <a:t>. </a:t>
            </a:r>
            <a:r>
              <a:rPr lang="en-US" altLang="en-US" sz="5000" b="1" dirty="0">
                <a:latin typeface="Helvetica" panose="020B0604020202020204" pitchFamily="34" charset="0"/>
              </a:rPr>
              <a:t>If you have room, using the </a:t>
            </a:r>
            <a:r>
              <a:rPr lang="en-US" altLang="en-US" sz="5000" b="1" dirty="0" smtClean="0">
                <a:latin typeface="Helvetica" panose="020B0604020202020204" pitchFamily="34" charset="0"/>
              </a:rPr>
              <a:t>logo </a:t>
            </a:r>
            <a:r>
              <a:rPr lang="en-US" altLang="en-US" sz="5000" b="1" dirty="0">
                <a:latin typeface="Helvetica" panose="020B0604020202020204" pitchFamily="34" charset="0"/>
              </a:rPr>
              <a:t>is a good </a:t>
            </a:r>
            <a:r>
              <a:rPr lang="en-US" altLang="en-US" sz="5000" b="1" dirty="0" smtClean="0">
                <a:latin typeface="Helvetica" panose="020B0604020202020204" pitchFamily="34" charset="0"/>
              </a:rPr>
              <a:t>idea (you need only one SMHS logo)</a:t>
            </a:r>
            <a:r>
              <a:rPr lang="en-US" altLang="en-US" sz="5000" dirty="0" smtClean="0">
                <a:latin typeface="Helvetica" panose="020B0604020202020204" pitchFamily="34" charset="0"/>
              </a:rPr>
              <a:t>.</a:t>
            </a:r>
            <a:endParaRPr lang="en-US" altLang="en-US" sz="5000" dirty="0">
              <a:latin typeface="Helvetica" panose="020B0604020202020204" pitchFamily="34" charset="0"/>
            </a:endParaRPr>
          </a:p>
        </p:txBody>
      </p:sp>
      <p:sp>
        <p:nvSpPr>
          <p:cNvPr id="7" name="Rectangle 75"/>
          <p:cNvSpPr>
            <a:spLocks noChangeArrowheads="1"/>
          </p:cNvSpPr>
          <p:nvPr/>
        </p:nvSpPr>
        <p:spPr bwMode="auto">
          <a:xfrm>
            <a:off x="1368426" y="5257800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9A44"/>
                </a:solidFill>
                <a:latin typeface="Helvetica" panose="020B0604020202020204" pitchFamily="34" charset="0"/>
              </a:rPr>
              <a:t>Abstract, 60pt</a:t>
            </a:r>
          </a:p>
        </p:txBody>
      </p:sp>
      <p:pic>
        <p:nvPicPr>
          <p:cNvPr id="3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120" y="2895600"/>
            <a:ext cx="7832108" cy="15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/>
          <a:stretch/>
        </p:blipFill>
        <p:spPr>
          <a:xfrm>
            <a:off x="1" y="29814725"/>
            <a:ext cx="13868400" cy="1841820"/>
          </a:xfrm>
          <a:prstGeom prst="rect">
            <a:avLst/>
          </a:prstGeom>
        </p:spPr>
      </p:pic>
      <p:graphicFrame>
        <p:nvGraphicFramePr>
          <p:cNvPr id="25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37363"/>
              </p:ext>
            </p:extLst>
          </p:nvPr>
        </p:nvGraphicFramePr>
        <p:xfrm>
          <a:off x="22408772" y="10913624"/>
          <a:ext cx="9756020" cy="613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22399625" y="6418262"/>
            <a:ext cx="9604377" cy="33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you have results or data in visual form (anything that is NOT text) make them large. 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They catch the eye, and tell your story quickly.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Is there a way to represent more of your poster with visual data?  Pictures, charts, tables, graphs?  Use them.</a:t>
            </a:r>
            <a:endParaRPr lang="en-US" altLang="en-US" sz="3000" dirty="0">
              <a:solidFill>
                <a:srgbClr val="006666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3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23119"/>
              </p:ext>
            </p:extLst>
          </p:nvPr>
        </p:nvGraphicFramePr>
        <p:xfrm>
          <a:off x="22188638" y="18316106"/>
          <a:ext cx="9719429" cy="633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Rectangle 90"/>
          <p:cNvSpPr>
            <a:spLocks noChangeArrowheads="1"/>
          </p:cNvSpPr>
          <p:nvPr/>
        </p:nvSpPr>
        <p:spPr bwMode="auto">
          <a:xfrm>
            <a:off x="1371601" y="6418262"/>
            <a:ext cx="9601200" cy="135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30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39" name="Rectangle 91"/>
          <p:cNvSpPr>
            <a:spLocks noChangeArrowheads="1"/>
          </p:cNvSpPr>
          <p:nvPr/>
        </p:nvSpPr>
        <p:spPr bwMode="auto">
          <a:xfrm>
            <a:off x="11884027" y="6418262"/>
            <a:ext cx="9604373" cy="137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30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40" name="Rectangle 92"/>
          <p:cNvSpPr>
            <a:spLocks noChangeArrowheads="1"/>
          </p:cNvSpPr>
          <p:nvPr/>
        </p:nvSpPr>
        <p:spPr bwMode="auto">
          <a:xfrm>
            <a:off x="11884027" y="21712154"/>
            <a:ext cx="9604373" cy="45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</p:txBody>
      </p:sp>
      <p:sp>
        <p:nvSpPr>
          <p:cNvPr id="41" name="Rectangle 93"/>
          <p:cNvSpPr>
            <a:spLocks noChangeArrowheads="1"/>
          </p:cNvSpPr>
          <p:nvPr/>
        </p:nvSpPr>
        <p:spPr bwMode="auto">
          <a:xfrm>
            <a:off x="32915227" y="6418262"/>
            <a:ext cx="9604373" cy="139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30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46" name="Rectangle 94"/>
          <p:cNvSpPr>
            <a:spLocks noChangeArrowheads="1"/>
          </p:cNvSpPr>
          <p:nvPr/>
        </p:nvSpPr>
        <p:spPr bwMode="auto">
          <a:xfrm>
            <a:off x="32915227" y="21712154"/>
            <a:ext cx="9604373" cy="419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33 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Could use the logo at the bottom or the top</a:t>
            </a:r>
          </a:p>
        </p:txBody>
      </p:sp>
      <p:pic>
        <p:nvPicPr>
          <p:cNvPr id="47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227" y="29814724"/>
            <a:ext cx="9604374" cy="19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75"/>
          <p:cNvSpPr>
            <a:spLocks noChangeArrowheads="1"/>
          </p:cNvSpPr>
          <p:nvPr/>
        </p:nvSpPr>
        <p:spPr bwMode="auto">
          <a:xfrm>
            <a:off x="11884025" y="5257800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Discussion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22408772" y="5257800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Experiments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>
            <a:off x="32902020" y="5257800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Conclusions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2" name="Rectangle 88"/>
          <p:cNvSpPr>
            <a:spLocks noChangeArrowheads="1"/>
          </p:cNvSpPr>
          <p:nvPr/>
        </p:nvSpPr>
        <p:spPr bwMode="auto">
          <a:xfrm>
            <a:off x="1371068" y="21712154"/>
            <a:ext cx="9604377" cy="33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font (this is Times new roman) and should be at least 24 pt.  This is 30 pt.</a:t>
            </a: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>
            <a:off x="1380215" y="20551692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Methods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11884024" y="20551692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Results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5" name="Rectangle 75"/>
          <p:cNvSpPr>
            <a:spLocks noChangeArrowheads="1"/>
          </p:cNvSpPr>
          <p:nvPr/>
        </p:nvSpPr>
        <p:spPr bwMode="auto">
          <a:xfrm>
            <a:off x="32900112" y="20551692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Thanks…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9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0"/>
            <a:ext cx="43891200" cy="5029200"/>
          </a:xfrm>
          <a:prstGeom prst="rect">
            <a:avLst/>
          </a:prstGeom>
          <a:solidFill>
            <a:srgbClr val="009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5068888"/>
            <a:endParaRPr lang="en-US" sz="1000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9"/>
          <a:stretch/>
        </p:blipFill>
        <p:spPr>
          <a:xfrm>
            <a:off x="34920936" y="0"/>
            <a:ext cx="8970264" cy="16629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A261"/>
              </a:clrFrom>
              <a:clrTo>
                <a:srgbClr val="00A2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470" r="2210" b="3946"/>
          <a:stretch/>
        </p:blipFill>
        <p:spPr>
          <a:xfrm>
            <a:off x="34899600" y="2664805"/>
            <a:ext cx="7924800" cy="1676400"/>
          </a:xfrm>
          <a:prstGeom prst="rect">
            <a:avLst/>
          </a:prstGeom>
        </p:spPr>
      </p:pic>
      <p:sp>
        <p:nvSpPr>
          <p:cNvPr id="33" name="Rectangle 74"/>
          <p:cNvSpPr>
            <a:spLocks noChangeArrowheads="1"/>
          </p:cNvSpPr>
          <p:nvPr/>
        </p:nvSpPr>
        <p:spPr bwMode="auto">
          <a:xfrm>
            <a:off x="1371600" y="454025"/>
            <a:ext cx="361188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700" b="1" dirty="0">
                <a:solidFill>
                  <a:schemeClr val="bg1"/>
                </a:solidFill>
                <a:latin typeface="Helvetica" panose="020B0604020202020204" pitchFamily="34" charset="0"/>
              </a:rPr>
              <a:t>This would be the area for your title, which should be </a:t>
            </a:r>
            <a:r>
              <a:rPr lang="en-US" altLang="en-US" sz="8700" b="1" u="sng" dirty="0">
                <a:solidFill>
                  <a:schemeClr val="bg1"/>
                </a:solidFill>
                <a:latin typeface="Helvetica" panose="020B0604020202020204" pitchFamily="34" charset="0"/>
              </a:rPr>
              <a:t>at least</a:t>
            </a:r>
            <a:r>
              <a:rPr lang="en-US" altLang="en-US" sz="87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br>
              <a:rPr lang="en-US" altLang="en-US" sz="8700" b="1" dirty="0">
                <a:solidFill>
                  <a:schemeClr val="bg1"/>
                </a:solidFill>
                <a:latin typeface="Helvetica" panose="020B0604020202020204" pitchFamily="34" charset="0"/>
              </a:rPr>
            </a:br>
            <a:r>
              <a:rPr lang="en-US" altLang="en-US" sz="8700" b="1" dirty="0">
                <a:solidFill>
                  <a:schemeClr val="bg1"/>
                </a:solidFill>
                <a:latin typeface="Helvetica" panose="020B0604020202020204" pitchFamily="34" charset="0"/>
              </a:rPr>
              <a:t>72 </a:t>
            </a:r>
            <a:r>
              <a:rPr lang="en-US" altLang="en-US" sz="87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ppi</a:t>
            </a:r>
            <a:r>
              <a:rPr lang="en-US" altLang="en-US" sz="8700" b="1" dirty="0">
                <a:solidFill>
                  <a:schemeClr val="bg1"/>
                </a:solidFill>
                <a:latin typeface="Helvetica" panose="020B0604020202020204" pitchFamily="34" charset="0"/>
              </a:rPr>
              <a:t> tall, which is equal to one inch (this is </a:t>
            </a:r>
            <a:r>
              <a:rPr lang="en-US" altLang="en-US" sz="87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87 </a:t>
            </a:r>
            <a:r>
              <a:rPr lang="en-US" altLang="en-US" sz="8700" b="1" dirty="0">
                <a:solidFill>
                  <a:schemeClr val="bg1"/>
                </a:solidFill>
                <a:latin typeface="Helvetica" panose="020B0604020202020204" pitchFamily="34" charset="0"/>
              </a:rPr>
              <a:t>points).</a:t>
            </a:r>
            <a:r>
              <a:rPr lang="en-US" altLang="en-US" sz="10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/>
            </a:r>
            <a:br>
              <a:rPr lang="en-US" altLang="en-US" sz="10000" b="1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endParaRPr lang="en-US" altLang="en-US" sz="2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  <a:latin typeface="Helvetica" panose="020B0604020202020204" pitchFamily="34" charset="0"/>
              </a:rPr>
              <a:t>This font is 72 </a:t>
            </a:r>
            <a:r>
              <a:rPr lang="en-US" altLang="en-US" sz="72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ppi</a:t>
            </a: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. If you have room, using the </a:t>
            </a:r>
            <a:r>
              <a:rPr lang="en-US" altLang="en-US" sz="5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logo </a:t>
            </a: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is a good </a:t>
            </a:r>
            <a:r>
              <a:rPr lang="en-US" altLang="en-US" sz="5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idea (you need only one SMHS logo)</a:t>
            </a:r>
            <a:r>
              <a:rPr lang="en-US" altLang="en-US" sz="50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.</a:t>
            </a:r>
            <a:endParaRPr lang="en-US" altLang="en-US" sz="5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5" name="Rectangle 75"/>
          <p:cNvSpPr>
            <a:spLocks noChangeArrowheads="1"/>
          </p:cNvSpPr>
          <p:nvPr/>
        </p:nvSpPr>
        <p:spPr bwMode="auto">
          <a:xfrm>
            <a:off x="1368426" y="5797673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9A44"/>
                </a:solidFill>
                <a:latin typeface="Helvetica" panose="020B0604020202020204" pitchFamily="34" charset="0"/>
              </a:rPr>
              <a:t>Abstract, 60pt</a:t>
            </a:r>
          </a:p>
        </p:txBody>
      </p:sp>
      <p:sp>
        <p:nvSpPr>
          <p:cNvPr id="36" name="Rectangle 88"/>
          <p:cNvSpPr>
            <a:spLocks noChangeArrowheads="1"/>
          </p:cNvSpPr>
          <p:nvPr/>
        </p:nvSpPr>
        <p:spPr bwMode="auto">
          <a:xfrm>
            <a:off x="22399625" y="6958135"/>
            <a:ext cx="9604377" cy="33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you have results or data in visual form (anything that is NOT text) make them large. 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They catch the eye, and tell your story quickly.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Is there a way to represent more of your poster with visual data?  Pictures, charts, tables, graphs?  Use them.</a:t>
            </a:r>
            <a:endParaRPr lang="en-US" altLang="en-US" sz="3000" dirty="0">
              <a:solidFill>
                <a:srgbClr val="006666"/>
              </a:solidFill>
              <a:latin typeface="Helvetica" panose="020B0604020202020204" pitchFamily="34" charset="0"/>
            </a:endParaRPr>
          </a:p>
        </p:txBody>
      </p:sp>
      <p:sp>
        <p:nvSpPr>
          <p:cNvPr id="37" name="Rectangle 90"/>
          <p:cNvSpPr>
            <a:spLocks noChangeArrowheads="1"/>
          </p:cNvSpPr>
          <p:nvPr/>
        </p:nvSpPr>
        <p:spPr bwMode="auto">
          <a:xfrm>
            <a:off x="1371601" y="6958135"/>
            <a:ext cx="9601200" cy="135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30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38" name="Rectangle 91"/>
          <p:cNvSpPr>
            <a:spLocks noChangeArrowheads="1"/>
          </p:cNvSpPr>
          <p:nvPr/>
        </p:nvSpPr>
        <p:spPr bwMode="auto">
          <a:xfrm>
            <a:off x="11884027" y="6958135"/>
            <a:ext cx="9604373" cy="137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30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39" name="Rectangle 92"/>
          <p:cNvSpPr>
            <a:spLocks noChangeArrowheads="1"/>
          </p:cNvSpPr>
          <p:nvPr/>
        </p:nvSpPr>
        <p:spPr bwMode="auto">
          <a:xfrm>
            <a:off x="11884027" y="22252027"/>
            <a:ext cx="9604373" cy="45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</p:txBody>
      </p: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32915227" y="6958135"/>
            <a:ext cx="9604373" cy="139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30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</a:t>
            </a:r>
            <a:r>
              <a:rPr lang="en-US" altLang="en-US" sz="3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30 </a:t>
            </a: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41" name="Rectangle 94"/>
          <p:cNvSpPr>
            <a:spLocks noChangeArrowheads="1"/>
          </p:cNvSpPr>
          <p:nvPr/>
        </p:nvSpPr>
        <p:spPr bwMode="auto">
          <a:xfrm>
            <a:off x="32915227" y="22252027"/>
            <a:ext cx="9604373" cy="419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acceptable) and should be at least 24 pt. This is 33 pt.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Could use the logo at the bottom or the top</a:t>
            </a:r>
          </a:p>
        </p:txBody>
      </p:sp>
      <p:pic>
        <p:nvPicPr>
          <p:cNvPr id="42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227" y="29814724"/>
            <a:ext cx="9604374" cy="19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22408772" y="5797673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Experiments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32902020" y="5797673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Conclusions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47" name="Rectangle 88"/>
          <p:cNvSpPr>
            <a:spLocks noChangeArrowheads="1"/>
          </p:cNvSpPr>
          <p:nvPr/>
        </p:nvSpPr>
        <p:spPr bwMode="auto">
          <a:xfrm>
            <a:off x="1371068" y="22252027"/>
            <a:ext cx="9604377" cy="33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30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font (this is Times new roman) and should be at least 24 pt.  This is 30 pt.</a:t>
            </a:r>
          </a:p>
        </p:txBody>
      </p:sp>
      <p:sp>
        <p:nvSpPr>
          <p:cNvPr id="48" name="Rectangle 75"/>
          <p:cNvSpPr>
            <a:spLocks noChangeArrowheads="1"/>
          </p:cNvSpPr>
          <p:nvPr/>
        </p:nvSpPr>
        <p:spPr bwMode="auto">
          <a:xfrm>
            <a:off x="1380215" y="21091565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Methods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>
            <a:off x="11884024" y="21091565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Results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32900112" y="21091565"/>
            <a:ext cx="959523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Thanks…</a:t>
            </a:r>
            <a:endParaRPr lang="en-US" altLang="en-US" sz="6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52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82604"/>
              </p:ext>
            </p:extLst>
          </p:nvPr>
        </p:nvGraphicFramePr>
        <p:xfrm>
          <a:off x="22247980" y="12195653"/>
          <a:ext cx="9756020" cy="613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95898"/>
              </p:ext>
            </p:extLst>
          </p:nvPr>
        </p:nvGraphicFramePr>
        <p:xfrm>
          <a:off x="22377400" y="20183863"/>
          <a:ext cx="9719429" cy="633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1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979488" y="22815550"/>
            <a:ext cx="12998450" cy="287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29195713" y="12846050"/>
            <a:ext cx="13911262" cy="5219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5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2074863"/>
            <a:ext cx="39971663" cy="2474912"/>
          </a:xfrm>
          <a:prstGeom prst="rect">
            <a:avLst/>
          </a:prstGeom>
        </p:spPr>
        <p:txBody>
          <a:bodyPr lIns="443396" tIns="221698" rIns="443396" bIns="221698" anchor="b"/>
          <a:lstStyle/>
          <a:p>
            <a:pPr eaLnBrk="1" hangingPunct="1"/>
            <a:r>
              <a:rPr lang="en-US" altLang="en-US" b="0" smtClean="0"/>
              <a:t>HERE IS MY LIST OF DON’TS:</a:t>
            </a:r>
            <a:br>
              <a:rPr lang="en-US" altLang="en-US" b="0" smtClean="0"/>
            </a:br>
            <a:r>
              <a:rPr lang="en-US" altLang="en-US" b="0" smtClean="0"/>
              <a:t>DON’T USE ALL CAPS FOR THE TITLE.</a:t>
            </a:r>
            <a:br>
              <a:rPr lang="en-US" altLang="en-US" b="0" smtClean="0"/>
            </a:br>
            <a:r>
              <a:rPr lang="en-US" altLang="en-US" b="0" i="1" smtClean="0"/>
              <a:t>The title already has a position of prominence.</a:t>
            </a: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>
            <a:off x="347663" y="1204913"/>
            <a:ext cx="2525712" cy="2498725"/>
            <a:chOff x="448" y="223"/>
            <a:chExt cx="4066" cy="3713"/>
          </a:xfrm>
        </p:grpSpPr>
        <p:sp>
          <p:nvSpPr>
            <p:cNvPr id="60" name="Rectangle 9"/>
            <p:cNvSpPr>
              <a:spLocks noChangeArrowheads="1"/>
            </p:cNvSpPr>
            <p:nvPr/>
          </p:nvSpPr>
          <p:spPr bwMode="ltGray">
            <a:xfrm>
              <a:off x="1473" y="604"/>
              <a:ext cx="1545" cy="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ltGray">
            <a:xfrm>
              <a:off x="2822" y="604"/>
              <a:ext cx="1160" cy="16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ltGray">
            <a:xfrm>
              <a:off x="1910" y="2094"/>
              <a:ext cx="1489" cy="167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ltGray">
            <a:xfrm>
              <a:off x="3214" y="2094"/>
              <a:ext cx="1300" cy="167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ltGray">
            <a:xfrm>
              <a:off x="448" y="1836"/>
              <a:ext cx="1977" cy="149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gray">
            <a:xfrm>
              <a:off x="2688" y="223"/>
              <a:ext cx="112" cy="3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</p:grpSp>
      <p:sp>
        <p:nvSpPr>
          <p:cNvPr id="66" name="Rectangle 15"/>
          <p:cNvSpPr txBox="1">
            <a:spLocks noChangeArrowheads="1"/>
          </p:cNvSpPr>
          <p:nvPr/>
        </p:nvSpPr>
        <p:spPr bwMode="auto">
          <a:xfrm>
            <a:off x="30757813" y="22948900"/>
            <a:ext cx="114998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3396" tIns="221698" rIns="443396" bIns="221698" numCol="1" anchor="t" anchorCtr="0" compatLnSpc="1">
            <a:prstTxWarp prst="textNoShape">
              <a:avLst/>
            </a:prstTxWarp>
          </a:bodyPr>
          <a:lstStyle>
            <a:lvl1pPr marL="376238" indent="-376238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23863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300">
                <a:solidFill>
                  <a:schemeClr val="tx1"/>
                </a:solidFill>
                <a:latin typeface="+mn-lt"/>
              </a:defRPr>
            </a:lvl2pPr>
            <a:lvl3pPr marL="1560513" indent="-531813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</a:defRPr>
            </a:lvl3pPr>
            <a:lvl4pPr marL="2151063" indent="-476250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300">
                <a:solidFill>
                  <a:schemeClr val="tx1"/>
                </a:solidFill>
                <a:latin typeface="+mn-lt"/>
              </a:defRPr>
            </a:lvl4pPr>
            <a:lvl5pPr marL="2851150" indent="-585788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5pPr>
            <a:lvl6pPr marL="33083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6pPr>
            <a:lvl7pPr marL="37655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7pPr>
            <a:lvl8pPr marL="42227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8pPr>
            <a:lvl9pPr marL="46799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9pPr>
          </a:lstStyle>
          <a:p>
            <a:pPr marL="593725" indent="-593725" defTabSz="4433888" eaLnBrk="1" hangingPunct="1"/>
            <a:r>
              <a:rPr lang="en-US" altLang="en-US" sz="3100" kern="0" smtClean="0"/>
              <a:t>This is nice.</a:t>
            </a:r>
          </a:p>
          <a:p>
            <a:pPr marL="1731963" lvl="1" indent="-495300" defTabSz="4433888" eaLnBrk="1" hangingPunct="1"/>
            <a:r>
              <a:rPr lang="en-US" altLang="en-US" sz="3100" kern="0" smtClean="0"/>
              <a:t>It’s subtle, but legible.</a:t>
            </a:r>
          </a:p>
          <a:p>
            <a:pPr marL="1731963" lvl="1" indent="-495300" defTabSz="4433888" eaLnBrk="1" hangingPunct="1"/>
            <a:r>
              <a:rPr lang="en-US" altLang="en-US" sz="3100" kern="0" smtClean="0"/>
              <a:t>At size 36 points, it is plenty large enough.</a:t>
            </a:r>
          </a:p>
          <a:p>
            <a:pPr marL="593725" indent="-593725" defTabSz="4433888" eaLnBrk="1" hangingPunct="1"/>
            <a:r>
              <a:rPr lang="en-US" altLang="en-US" sz="3100" kern="0" smtClean="0"/>
              <a:t>It’s all about your </a:t>
            </a:r>
            <a:r>
              <a:rPr lang="en-US" altLang="en-US" sz="3100" b="1" i="1" kern="0" smtClean="0"/>
              <a:t>data</a:t>
            </a:r>
            <a:r>
              <a:rPr lang="en-US" altLang="en-US" sz="3100" kern="0" smtClean="0"/>
              <a:t>.  The graphics should enhance, not detract, from it.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130175" y="4416425"/>
            <a:ext cx="43891200" cy="200025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30560963" y="28168600"/>
            <a:ext cx="12411075" cy="200025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30692725" y="22534563"/>
            <a:ext cx="12409488" cy="201612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32396113" y="21075650"/>
            <a:ext cx="365125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700">
                <a:solidFill>
                  <a:srgbClr val="0000CC"/>
                </a:solidFill>
                <a:latin typeface="Tahoma" panose="020B0604030504040204" pitchFamily="34" charset="0"/>
              </a:rPr>
              <a:t>Results</a:t>
            </a: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32162750" y="26830338"/>
            <a:ext cx="5872163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700">
                <a:solidFill>
                  <a:srgbClr val="0000CC"/>
                </a:solidFill>
                <a:latin typeface="Tahoma" panose="020B0604030504040204" pitchFamily="34" charset="0"/>
              </a:rPr>
              <a:t>Conclusions</a:t>
            </a: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65088" y="5272088"/>
            <a:ext cx="15022512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700" b="1" dirty="0">
                <a:solidFill>
                  <a:srgbClr val="0000CC"/>
                </a:solidFill>
                <a:latin typeface="Tahoma" panose="020B0604030504040204" pitchFamily="34" charset="0"/>
              </a:rPr>
              <a:t>DON’T Put your text or pictures right to the edge of the page!</a:t>
            </a:r>
            <a:endParaRPr lang="en-US" altLang="en-US" sz="6500" i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500" i="1" dirty="0">
                <a:latin typeface="Tahoma" panose="020B0604030504040204" pitchFamily="34" charset="0"/>
              </a:rPr>
              <a:t>It may get cut off.</a:t>
            </a: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9260800" y="5218113"/>
            <a:ext cx="13846175" cy="72009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1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1241425" y="23015575"/>
            <a:ext cx="7380288" cy="2274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29522738" y="5486400"/>
            <a:ext cx="13584237" cy="669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>
                <a:solidFill>
                  <a:schemeClr val="accent2"/>
                </a:solidFill>
                <a:latin typeface="Tahoma" panose="020B0604030504040204" pitchFamily="34" charset="0"/>
              </a:rPr>
              <a:t>DON’T put all the text in boxes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chemeClr val="accent2"/>
                </a:solidFill>
                <a:latin typeface="Tahoma" panose="020B0604030504040204" pitchFamily="34" charset="0"/>
              </a:rPr>
              <a:t>It makes the whole poster harder to look at.  Save boxes for special items.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>
                <a:solidFill>
                  <a:schemeClr val="accent2"/>
                </a:solidFill>
                <a:latin typeface="Tahoma" panose="020B0604030504040204" pitchFamily="34" charset="0"/>
              </a:rPr>
              <a:t>RESIST THE URGE</a:t>
            </a:r>
            <a:r>
              <a:rPr lang="en-US" altLang="en-US" sz="6200">
                <a:solidFill>
                  <a:schemeClr val="accent2"/>
                </a:solidFill>
                <a:latin typeface="Tahoma" panose="020B0604030504040204" pitchFamily="34" charset="0"/>
              </a:rPr>
              <a:t> to use pale colored text on a dark background - the toner (ink) required to print the dark boxes can 	wrinkle the paper.</a:t>
            </a:r>
            <a:endParaRPr lang="en-US" altLang="en-US" sz="6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14630400" y="4749800"/>
            <a:ext cx="14303375" cy="188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178" tIns="39589" rIns="79178" bIns="39589">
            <a:spAutoFit/>
          </a:bodyPr>
          <a:lstStyle>
            <a:lvl1pPr indent="118745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1285875" indent="792163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en-US" sz="5600" b="1" dirty="0">
                <a:solidFill>
                  <a:srgbClr val="A50021"/>
                </a:solidFill>
                <a:latin typeface="Times" panose="02020603050405020304" pitchFamily="18" charset="0"/>
              </a:rPr>
              <a:t>DO edit your work.</a:t>
            </a:r>
          </a:p>
          <a:p>
            <a:pPr lvl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A poster isn’t like a term paper or journal article - it’s more like a bumper sticker. 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Be concise.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Use bullets and pictures.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Keep your font size in the 26-30 point range.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en-US" sz="5600" b="1" dirty="0">
                <a:solidFill>
                  <a:srgbClr val="A50021"/>
                </a:solidFill>
                <a:latin typeface="Times" panose="02020603050405020304" pitchFamily="18" charset="0"/>
              </a:rPr>
              <a:t>DO size your poster correctly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Go to File, then Page Set-up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Choose Custom, and enter the size you want your poster.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42” is the width of our paper; your poster can be wider or longer than this in the other dimension.  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en-US" sz="5600" b="1" dirty="0">
                <a:solidFill>
                  <a:srgbClr val="A50021"/>
                </a:solidFill>
                <a:latin typeface="Times" panose="02020603050405020304" pitchFamily="18" charset="0"/>
              </a:rPr>
              <a:t>DO use charts, graphs, pictures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DO use the Insert, Picture, From File commands. 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i="1" dirty="0">
                <a:solidFill>
                  <a:srgbClr val="A50021"/>
                </a:solidFill>
                <a:latin typeface="Times" panose="02020603050405020304" pitchFamily="18" charset="0"/>
              </a:rPr>
              <a:t>Don’t copy and paste photos into </a:t>
            </a:r>
            <a:r>
              <a:rPr lang="en-US" altLang="en-US" sz="5600" b="1" i="1" dirty="0" err="1">
                <a:solidFill>
                  <a:srgbClr val="A50021"/>
                </a:solidFill>
                <a:latin typeface="Times" panose="02020603050405020304" pitchFamily="18" charset="0"/>
              </a:rPr>
              <a:t>powerpoint</a:t>
            </a:r>
            <a:r>
              <a:rPr lang="en-US" altLang="en-US" sz="5600" b="1" dirty="0">
                <a:solidFill>
                  <a:srgbClr val="A5002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5600" b="1" dirty="0">
                <a:latin typeface="Times" panose="02020603050405020304" pitchFamily="18" charset="0"/>
              </a:rPr>
              <a:t>– they may not print. 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5600" b="1" dirty="0">
                <a:latin typeface="Times" panose="02020603050405020304" pitchFamily="18" charset="0"/>
              </a:rPr>
              <a:t>Pictures from the web will usually be low quality and look “jaggy” </a:t>
            </a: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1371600" y="23150513"/>
            <a:ext cx="70532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 dirty="0">
                <a:latin typeface="Tahoma" panose="020B0604030504040204" pitchFamily="34" charset="0"/>
              </a:rPr>
              <a:t>DON’T make your font size too small; people won’t want to read it.  Edit your message if necessary.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7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 dirty="0">
                <a:latin typeface="Tahoma" panose="020B0604030504040204" pitchFamily="34" charset="0"/>
              </a:rPr>
              <a:t>DON’T make your visual data too small. Why put a 6” photo on a 5 foot long poster? Now is your chance to show it off.  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457200" y="12712700"/>
            <a:ext cx="13650913" cy="9567863"/>
          </a:xfrm>
          <a:prstGeom prst="rect">
            <a:avLst/>
          </a:prstGeom>
          <a:solidFill>
            <a:srgbClr val="00BC8B"/>
          </a:solidFill>
          <a:ln w="762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9" name="Text Box 28"/>
          <p:cNvSpPr txBox="1">
            <a:spLocks noChangeArrowheads="1"/>
          </p:cNvSpPr>
          <p:nvPr/>
        </p:nvSpPr>
        <p:spPr bwMode="auto">
          <a:xfrm>
            <a:off x="849313" y="13195300"/>
            <a:ext cx="13258800" cy="763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>
                <a:solidFill>
                  <a:srgbClr val="FF0066"/>
                </a:solidFill>
                <a:latin typeface="Tahoma" panose="020B0604030504040204" pitchFamily="34" charset="0"/>
              </a:rPr>
              <a:t>DID YOU KNOW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>
                <a:solidFill>
                  <a:srgbClr val="FF0066"/>
                </a:solidFill>
                <a:latin typeface="Tahoma" panose="020B0604030504040204" pitchFamily="34" charset="0"/>
              </a:rPr>
              <a:t>that 25% of your audience could have some color-blindness? </a:t>
            </a:r>
            <a:r>
              <a:rPr lang="en-US" altLang="en-US" sz="6200" b="1">
                <a:solidFill>
                  <a:schemeClr val="folHlink"/>
                </a:solidFill>
                <a:latin typeface="Arial" panose="020B0604020202020204" pitchFamily="34" charset="0"/>
              </a:rPr>
              <a:t>Greens on reds, Greens on Orange,  Blues on red, and Blues on Green can be really hard to see.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6200" b="1">
                <a:solidFill>
                  <a:srgbClr val="006600"/>
                </a:solidFill>
                <a:latin typeface="Tahoma" panose="020B0604030504040204" pitchFamily="34" charset="0"/>
              </a:rPr>
              <a:t>DON’T use text that is too similar to its background color.</a:t>
            </a:r>
            <a:r>
              <a:rPr lang="en-US" altLang="en-US" sz="62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29587825" y="13247688"/>
            <a:ext cx="127365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>
                <a:latin typeface="Tahoma" panose="020B0604030504040204" pitchFamily="34" charset="0"/>
              </a:rPr>
              <a:t>DON’T use dark gradations as a background color </a:t>
            </a:r>
            <a:r>
              <a:rPr lang="en-US" altLang="en-US" sz="5600">
                <a:latin typeface="Tahoma" panose="020B0604030504040204" pitchFamily="34" charset="0"/>
              </a:rPr>
              <a:t>if you have a lot of text to go over them.  No matter what color you choose, eventually it gets harder to read</a:t>
            </a:r>
            <a:endParaRPr lang="en-US" altLang="en-US" sz="5600" b="1">
              <a:latin typeface="Arial" panose="020B060402020202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15022513" y="24555450"/>
            <a:ext cx="13373848" cy="7448550"/>
          </a:xfrm>
          <a:prstGeom prst="rect">
            <a:avLst/>
          </a:prstGeom>
          <a:solidFill>
            <a:srgbClr val="00FF00"/>
          </a:solidFill>
          <a:ln w="2286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178" tIns="39589" rIns="79178" bIns="39589" anchor="ctr"/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600" b="1" dirty="0">
                <a:latin typeface="Arial" panose="020B0604020202020204" pitchFamily="34" charset="0"/>
              </a:rPr>
              <a:t>   DON’T FORGET computer monitor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600" b="1" dirty="0">
                <a:latin typeface="Arial" panose="020B0604020202020204" pitchFamily="34" charset="0"/>
              </a:rPr>
              <a:t>colors are NOT the same as </a:t>
            </a:r>
            <a:r>
              <a:rPr lang="en-US" altLang="en-US" sz="5600" b="1" dirty="0" smtClean="0">
                <a:latin typeface="Arial" panose="020B0604020202020204" pitchFamily="34" charset="0"/>
              </a:rPr>
              <a:t>colors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600" b="1" dirty="0" smtClean="0">
                <a:latin typeface="Arial" panose="020B0604020202020204" pitchFamily="34" charset="0"/>
              </a:rPr>
              <a:t>which will </a:t>
            </a:r>
            <a:r>
              <a:rPr lang="en-US" altLang="en-US" sz="5600" b="1" dirty="0">
                <a:latin typeface="Arial" panose="020B0604020202020204" pitchFamily="34" charset="0"/>
              </a:rPr>
              <a:t>print on your poster. </a:t>
            </a:r>
            <a:endParaRPr lang="en-US" altLang="en-US" sz="56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600" b="1" dirty="0" smtClean="0">
                <a:latin typeface="Arial" panose="020B0604020202020204" pitchFamily="34" charset="0"/>
              </a:rPr>
              <a:t>This bright green </a:t>
            </a:r>
            <a:r>
              <a:rPr lang="en-US" altLang="en-US" sz="5600" b="1" dirty="0">
                <a:latin typeface="Arial" panose="020B0604020202020204" pitchFamily="34" charset="0"/>
              </a:rPr>
              <a:t>will print </a:t>
            </a:r>
            <a:endParaRPr lang="en-US" altLang="en-US" sz="56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600" b="1" dirty="0" smtClean="0">
                <a:latin typeface="Arial" panose="020B0604020202020204" pitchFamily="34" charset="0"/>
              </a:rPr>
              <a:t>much </a:t>
            </a:r>
            <a:r>
              <a:rPr lang="en-US" altLang="en-US" sz="5600" b="1" dirty="0">
                <a:latin typeface="Arial" panose="020B0604020202020204" pitchFamily="34" charset="0"/>
              </a:rPr>
              <a:t>darker.</a:t>
            </a:r>
            <a:endParaRPr lang="en-US" altLang="en-US" sz="5600" dirty="0">
              <a:latin typeface="Arial" panose="020B0604020202020204" pitchFamily="34" charset="0"/>
            </a:endParaRPr>
          </a:p>
        </p:txBody>
      </p:sp>
      <p:pic>
        <p:nvPicPr>
          <p:cNvPr id="82" name="Picture 31" descr="RRiv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22948900"/>
            <a:ext cx="347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" name="Object 32"/>
          <p:cNvGraphicFramePr>
            <a:graphicFrameLocks noChangeAspect="1"/>
          </p:cNvGraphicFramePr>
          <p:nvPr/>
        </p:nvGraphicFramePr>
        <p:xfrm>
          <a:off x="9013825" y="24220488"/>
          <a:ext cx="274478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Chart" r:id="rId4" imgW="5210155" imgH="3648161" progId="MSGraph.Chart.8">
                  <p:embed followColorScheme="full"/>
                </p:oleObj>
              </mc:Choice>
              <mc:Fallback>
                <p:oleObj name="Chart" r:id="rId4" imgW="5210155" imgH="36481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825" y="24220488"/>
                        <a:ext cx="2744788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29390975" y="18465800"/>
            <a:ext cx="13455650" cy="19685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 dirty="0">
                <a:solidFill>
                  <a:srgbClr val="000099"/>
                </a:solidFill>
                <a:latin typeface="Tahoma" panose="020B0604030504040204" pitchFamily="34" charset="0"/>
              </a:rPr>
              <a:t>DON’T use SHADOWS similar to the text color. It looks “blurry.”   </a:t>
            </a:r>
            <a:endParaRPr lang="en-US" altLang="en-US" sz="62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5" name="Rectangle 34" descr="Paper bag"/>
          <p:cNvSpPr>
            <a:spLocks noChangeArrowheads="1"/>
          </p:cNvSpPr>
          <p:nvPr/>
        </p:nvSpPr>
        <p:spPr bwMode="auto">
          <a:xfrm>
            <a:off x="1" y="26614040"/>
            <a:ext cx="13976442" cy="6273404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1575733" y="28335968"/>
            <a:ext cx="11987867" cy="278838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8F2D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200" b="1" dirty="0">
                <a:latin typeface="Tahoma" panose="020B0604030504040204" pitchFamily="34" charset="0"/>
              </a:rPr>
              <a:t>DON’T USE BACKGROUND TEXTURES BEHIND TEXT.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200" b="1" dirty="0">
                <a:latin typeface="Tahoma" panose="020B0604030504040204" pitchFamily="34" charset="0"/>
              </a:rPr>
              <a:t>They make text hard to read.  </a:t>
            </a:r>
            <a:endParaRPr lang="en-US" altLang="en-US" sz="5200" b="1" dirty="0">
              <a:latin typeface="Arial" panose="020B0604020202020204" pitchFamily="34" charset="0"/>
            </a:endParaRPr>
          </a:p>
        </p:txBody>
      </p: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30697488" y="21209000"/>
            <a:ext cx="1176337" cy="1338263"/>
            <a:chOff x="448" y="223"/>
            <a:chExt cx="4066" cy="3713"/>
          </a:xfrm>
        </p:grpSpPr>
        <p:sp>
          <p:nvSpPr>
            <p:cNvPr id="88" name="Rectangle 37"/>
            <p:cNvSpPr>
              <a:spLocks noChangeArrowheads="1"/>
            </p:cNvSpPr>
            <p:nvPr/>
          </p:nvSpPr>
          <p:spPr bwMode="ltGray">
            <a:xfrm>
              <a:off x="1473" y="604"/>
              <a:ext cx="1545" cy="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ltGray">
            <a:xfrm>
              <a:off x="2822" y="604"/>
              <a:ext cx="1160" cy="16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ltGray">
            <a:xfrm>
              <a:off x="1910" y="2094"/>
              <a:ext cx="1489" cy="167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ltGray">
            <a:xfrm>
              <a:off x="3214" y="2094"/>
              <a:ext cx="1300" cy="167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ltGray">
            <a:xfrm>
              <a:off x="448" y="1836"/>
              <a:ext cx="1977" cy="149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gray">
            <a:xfrm>
              <a:off x="2688" y="223"/>
              <a:ext cx="112" cy="3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</p:grpSp>
      <p:grpSp>
        <p:nvGrpSpPr>
          <p:cNvPr id="95" name="Group 44"/>
          <p:cNvGrpSpPr>
            <a:grpSpLocks/>
          </p:cNvGrpSpPr>
          <p:nvPr/>
        </p:nvGrpSpPr>
        <p:grpSpPr bwMode="auto">
          <a:xfrm>
            <a:off x="30437138" y="26763663"/>
            <a:ext cx="1174750" cy="1336675"/>
            <a:chOff x="448" y="223"/>
            <a:chExt cx="4066" cy="3713"/>
          </a:xfrm>
        </p:grpSpPr>
        <p:sp>
          <p:nvSpPr>
            <p:cNvPr id="96" name="Rectangle 45"/>
            <p:cNvSpPr>
              <a:spLocks noChangeArrowheads="1"/>
            </p:cNvSpPr>
            <p:nvPr/>
          </p:nvSpPr>
          <p:spPr bwMode="ltGray">
            <a:xfrm>
              <a:off x="1473" y="604"/>
              <a:ext cx="1545" cy="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ltGray">
            <a:xfrm>
              <a:off x="2822" y="604"/>
              <a:ext cx="1160" cy="16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ltGray">
            <a:xfrm>
              <a:off x="1910" y="2094"/>
              <a:ext cx="1489" cy="167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ltGray">
            <a:xfrm>
              <a:off x="3214" y="2094"/>
              <a:ext cx="1300" cy="167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100" name="Rectangle 49"/>
            <p:cNvSpPr>
              <a:spLocks noChangeArrowheads="1"/>
            </p:cNvSpPr>
            <p:nvPr/>
          </p:nvSpPr>
          <p:spPr bwMode="ltGray">
            <a:xfrm>
              <a:off x="448" y="1836"/>
              <a:ext cx="1977" cy="149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101" name="Rectangle 50"/>
            <p:cNvSpPr>
              <a:spLocks noChangeArrowheads="1"/>
            </p:cNvSpPr>
            <p:nvPr/>
          </p:nvSpPr>
          <p:spPr bwMode="gray">
            <a:xfrm>
              <a:off x="2688" y="223"/>
              <a:ext cx="112" cy="3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</p:grpSp>
      <p:sp>
        <p:nvSpPr>
          <p:cNvPr id="104" name="Rectangle 53"/>
          <p:cNvSpPr>
            <a:spLocks noChangeArrowheads="1"/>
          </p:cNvSpPr>
          <p:nvPr/>
        </p:nvSpPr>
        <p:spPr bwMode="auto">
          <a:xfrm>
            <a:off x="30502225" y="28501975"/>
            <a:ext cx="13323888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3396" tIns="221698" rIns="443396" bIns="221698"/>
          <a:lstStyle>
            <a:lvl1pPr marL="593725" indent="-593725" defTabSz="4433888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4433888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4433888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4433888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4433888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443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443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443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443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If you have questions, </a:t>
            </a:r>
            <a:r>
              <a:rPr lang="en-US" altLang="en-US" sz="3600" dirty="0" smtClean="0"/>
              <a:t>call </a:t>
            </a:r>
            <a:r>
              <a:rPr lang="en-US" altLang="en-US" sz="3600" dirty="0"/>
              <a:t>John Lee (</a:t>
            </a:r>
            <a:r>
              <a:rPr lang="en-US" altLang="en-US" sz="3600" dirty="0" smtClean="0"/>
              <a:t>7.3204</a:t>
            </a:r>
            <a:r>
              <a:rPr lang="en-US" altLang="en-US" sz="3600" dirty="0"/>
              <a:t>)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or Laura Cory (</a:t>
            </a:r>
            <a:r>
              <a:rPr lang="en-US" altLang="en-US" sz="3600" dirty="0" smtClean="0"/>
              <a:t>7.3206</a:t>
            </a:r>
            <a:r>
              <a:rPr lang="en-US" altLang="en-US" sz="3600" dirty="0"/>
              <a:t>), in the Department of Information Resources at the Medical School.</a:t>
            </a:r>
          </a:p>
          <a:p>
            <a:pPr eaLnBrk="1" hangingPunct="1"/>
            <a:r>
              <a:rPr lang="en-US" altLang="en-US" sz="4200" dirty="0"/>
              <a:t>You can e-mail your file to us at</a:t>
            </a:r>
          </a:p>
          <a:p>
            <a:pPr eaLnBrk="1" hangingPunct="1">
              <a:buFontTx/>
              <a:buNone/>
            </a:pPr>
            <a:r>
              <a:rPr lang="en-US" altLang="en-US" sz="4200" dirty="0"/>
              <a:t>	</a:t>
            </a:r>
            <a:r>
              <a:rPr lang="en-US" altLang="en-US" sz="4200" dirty="0" smtClean="0">
                <a:solidFill>
                  <a:srgbClr val="006600"/>
                </a:solidFill>
              </a:rPr>
              <a:t>und.med.medicalmedia@med.UND.edu</a:t>
            </a:r>
            <a:endParaRPr lang="en-US" altLang="en-US" sz="4200" dirty="0">
              <a:solidFill>
                <a:srgbClr val="006600"/>
              </a:solidFill>
            </a:endParaRPr>
          </a:p>
        </p:txBody>
      </p:sp>
      <p:sp>
        <p:nvSpPr>
          <p:cNvPr id="105" name="Line 54"/>
          <p:cNvSpPr>
            <a:spLocks noChangeShapeType="1"/>
          </p:cNvSpPr>
          <p:nvPr/>
        </p:nvSpPr>
        <p:spPr bwMode="auto">
          <a:xfrm flipH="1">
            <a:off x="0" y="11574463"/>
            <a:ext cx="12866688" cy="0"/>
          </a:xfrm>
          <a:prstGeom prst="line">
            <a:avLst/>
          </a:prstGeom>
          <a:noFill/>
          <a:ln w="304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oudy Old Style"/>
        <a:ea typeface=""/>
        <a:cs typeface=""/>
      </a:majorFont>
      <a:minorFont>
        <a:latin typeface="CG Ome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068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068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2516</Words>
  <Application>Microsoft Office PowerPoint</Application>
  <PresentationFormat>Custom</PresentationFormat>
  <Paragraphs>147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CG Omega</vt:lpstr>
      <vt:lpstr>Goudy Old Style</vt:lpstr>
      <vt:lpstr>Helvetica</vt:lpstr>
      <vt:lpstr>Tahoma</vt:lpstr>
      <vt:lpstr>Times</vt:lpstr>
      <vt:lpstr>Wingdings</vt:lpstr>
      <vt:lpstr>Default Design</vt:lpstr>
      <vt:lpstr>Chart</vt:lpstr>
      <vt:lpstr>PowerPoint Presentation</vt:lpstr>
      <vt:lpstr>PowerPoint Presentation</vt:lpstr>
      <vt:lpstr>PowerPoint Presentation</vt:lpstr>
      <vt:lpstr>HERE IS MY LIST OF DON’TS: DON’T USE ALL CAPS FOR THE TITLE. The title already has a position of prominence.</vt:lpstr>
    </vt:vector>
  </TitlesOfParts>
  <Company>UND School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Lee</dc:creator>
  <cp:lastModifiedBy>Lee, John</cp:lastModifiedBy>
  <cp:revision>51</cp:revision>
  <dcterms:created xsi:type="dcterms:W3CDTF">2006-09-08T15:21:56Z</dcterms:created>
  <dcterms:modified xsi:type="dcterms:W3CDTF">2019-09-10T14:30:48Z</dcterms:modified>
</cp:coreProperties>
</file>