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9"/>
  </p:notesMasterIdLst>
  <p:sldIdLst>
    <p:sldId id="261" r:id="rId2"/>
    <p:sldId id="262" r:id="rId3"/>
    <p:sldId id="263" r:id="rId4"/>
    <p:sldId id="265" r:id="rId5"/>
    <p:sldId id="277" r:id="rId6"/>
    <p:sldId id="278" r:id="rId7"/>
    <p:sldId id="285" r:id="rId8"/>
    <p:sldId id="286" r:id="rId9"/>
    <p:sldId id="279" r:id="rId10"/>
    <p:sldId id="280" r:id="rId11"/>
    <p:sldId id="287" r:id="rId12"/>
    <p:sldId id="266" r:id="rId13"/>
    <p:sldId id="267" r:id="rId14"/>
    <p:sldId id="268" r:id="rId15"/>
    <p:sldId id="275" r:id="rId16"/>
    <p:sldId id="289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498"/>
    <a:srgbClr val="7D705F"/>
    <a:srgbClr val="143968"/>
    <a:srgbClr val="0E2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65797" autoAdjust="0"/>
  </p:normalViewPr>
  <p:slideViewPr>
    <p:cSldViewPr snapToGrid="0" snapToObjects="1">
      <p:cViewPr varScale="1">
        <p:scale>
          <a:sx n="48" d="100"/>
          <a:sy n="48" d="100"/>
        </p:scale>
        <p:origin x="182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26FC7-FC7C-4F8B-8638-1F31C711B0A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EC21E-17C6-491C-862F-EDA4A247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25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 Coordinator for Clinical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6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support and promote student physical therapist and student physical therapist assistant clinical education and partnerships between NPCEC and clinical sites through collaboration, professional development and research. 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 Statements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consistency and harmony among regional academic physical therapy clinical education programs by engaging in regular communication.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innovative strategies to respond to the dynamic world of physical therapist and physical therapist assistant clinical education through collaboration.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resources and education to meet professional development needs as identified by regional clinical education partners and NPCEC programs.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Effects of clinical education on the student.  </a:t>
            </a:r>
          </a:p>
          <a:p>
            <a:pPr marL="0" indent="0">
              <a:buNone/>
            </a:pPr>
            <a:r>
              <a:rPr lang="en-US" dirty="0" smtClean="0"/>
              <a:t>2.  Recognize evidence-based benefits to the students’ learning provided through including ICE in the DPT curriculum. </a:t>
            </a:r>
          </a:p>
          <a:p>
            <a:pPr marL="0" indent="0">
              <a:buNone/>
            </a:pPr>
            <a:r>
              <a:rPr lang="en-US" dirty="0" smtClean="0"/>
              <a:t>3.  Employ strategies to prepare and provide an effective clinical experience for the student physical therapist</a:t>
            </a:r>
          </a:p>
          <a:p>
            <a:pPr marL="0" indent="0">
              <a:buNone/>
            </a:pPr>
            <a:r>
              <a:rPr lang="en-US" dirty="0" smtClean="0"/>
              <a:t>4.  Acknowledge the presence of academic and clinical supports available for clinical experiences. </a:t>
            </a:r>
          </a:p>
          <a:p>
            <a:pPr marL="0" indent="0">
              <a:buNone/>
            </a:pPr>
            <a:r>
              <a:rPr lang="en-US" dirty="0" smtClean="0"/>
              <a:t>5.  Recognize how to effectively prepare for student physical therapists, including those on a short-term, ICE experience.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Affective domain:  growth of emotions or knowledge of self.  (including limitations)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Affective domain:  growth of emotions or knowledge of self.  (including limitations)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Affective domain:  growth of emotions or knowledge of self.  (including limitations)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2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Affective domain:  growth of emotions or knowledge of self.  (including limitations)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13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Affective domain:  growth of emotions or knowledge of self.  (including limitations)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2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Affective domain:  growth of emotions or knowledge of self.  (including limitations)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EC21E-17C6-491C-862F-EDA4A24787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7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E203A"/>
            </a:gs>
            <a:gs pos="0">
              <a:srgbClr val="1439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7391-66D2-9443-83F6-B45149E17C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02EED-C03F-6E4A-B028-9C4E0D4AD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1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laemmel\Downloads\2009_clinical_site_goal_writing_final.308142519.doc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npcec.org/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apta.org/uploadedFiles/APTAorg/Educators/Clinical_Development/Education_Resources/ClinicalEducationResources.pdf" TargetMode="External"/><Relationship Id="rId5" Type="http://schemas.openxmlformats.org/officeDocument/2006/relationships/hyperlink" Target="http://www.apta.org/Educators/Clinical/EducatorDevelopment/" TargetMode="Externa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://www.med.und.edu/physical-therapy/clinical-education.cfm" TargetMode="External"/><Relationship Id="rId4" Type="http://schemas.openxmlformats.org/officeDocument/2006/relationships/hyperlink" Target="http://www.umary.edu/p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hyperlink" Target="mailto:laemmel@umary.edu" TargetMode="External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ta.org/Educators/Clinical/EducatorDevelopment/" TargetMode="External"/><Relationship Id="rId2" Type="http://schemas.openxmlformats.org/officeDocument/2006/relationships/hyperlink" Target="http://acapt.org/images/AC-2-13_Terminology_for_Clincal_Education_PASSED.pdf%20on%207%20July%20201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pcec.org/" TargetMode="External"/><Relationship Id="rId4" Type="http://schemas.openxmlformats.org/officeDocument/2006/relationships/hyperlink" Target="http://www.apta.org/uploadedFiles/APTAorg/Educators/Clinical_Development/Education_Resources/ClinicalEducationResource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://acapt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yLogo-BLU-Horz-Life-Rvs-2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21" y="830519"/>
            <a:ext cx="5598553" cy="11252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77121" y="4022815"/>
            <a:ext cx="56073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Introduction to Integrated Clinical Experiences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0" y="5333998"/>
            <a:ext cx="6248400" cy="127462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Dr. Lauren Emmel, PT, DPT, PCS</a:t>
            </a:r>
          </a:p>
          <a:p>
            <a:r>
              <a:rPr lang="en-US" dirty="0" smtClean="0"/>
              <a:t>Assistant Professor &amp; Academic Coordinator for Clinical Education</a:t>
            </a:r>
          </a:p>
          <a:p>
            <a:r>
              <a:rPr lang="en-US" dirty="0" smtClean="0"/>
              <a:t>University of Mary</a:t>
            </a:r>
            <a:endParaRPr lang="en-US" dirty="0"/>
          </a:p>
        </p:txBody>
      </p:sp>
      <p:pic>
        <p:nvPicPr>
          <p:cNvPr id="7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165" y="57546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539" y="2348399"/>
            <a:ext cx="6634922" cy="8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Faculty Perceptions when Teaching through ICE</a:t>
            </a:r>
            <a:r>
              <a:rPr lang="en-US" baseline="30000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 smtClean="0"/>
              <a:t>Professional Growth opportunity</a:t>
            </a:r>
          </a:p>
          <a:p>
            <a:r>
              <a:rPr lang="en-US" dirty="0" smtClean="0"/>
              <a:t>Sharing in the excitement of new students entering the profession</a:t>
            </a:r>
          </a:p>
          <a:p>
            <a:r>
              <a:rPr lang="en-US" dirty="0" smtClean="0"/>
              <a:t>Provided a stimulating environment</a:t>
            </a:r>
          </a:p>
          <a:p>
            <a:r>
              <a:rPr lang="en-US" dirty="0" smtClean="0"/>
              <a:t>Relationship development with an academic program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6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to ICE Implementation</a:t>
            </a:r>
            <a:r>
              <a:rPr lang="en-US" baseline="30000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 smtClean="0"/>
              <a:t>Collaborative Teaching Model</a:t>
            </a:r>
            <a:endParaRPr lang="en-US" dirty="0"/>
          </a:p>
          <a:p>
            <a:r>
              <a:rPr lang="en-US" dirty="0" smtClean="0"/>
              <a:t>Resources for development</a:t>
            </a:r>
            <a:endParaRPr lang="en-US" dirty="0"/>
          </a:p>
          <a:p>
            <a:r>
              <a:rPr lang="en-US" dirty="0" smtClean="0"/>
              <a:t>Curriculum must be flexible</a:t>
            </a:r>
            <a:endParaRPr lang="en-US" dirty="0"/>
          </a:p>
          <a:p>
            <a:r>
              <a:rPr lang="en-US" dirty="0" smtClean="0"/>
              <a:t>Bi-directional </a:t>
            </a:r>
            <a:r>
              <a:rPr lang="en-US" dirty="0"/>
              <a:t>dialogue</a:t>
            </a:r>
          </a:p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for an Effective Clinical </a:t>
            </a:r>
            <a:r>
              <a:rPr lang="en-US" dirty="0" smtClean="0"/>
              <a:t>Experience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 smtClean="0"/>
              <a:t>Weekly Discussion Time</a:t>
            </a:r>
          </a:p>
          <a:p>
            <a:pPr lvl="1"/>
            <a:r>
              <a:rPr lang="en-US" dirty="0" smtClean="0"/>
              <a:t>Role of CCCE is critical</a:t>
            </a:r>
          </a:p>
          <a:p>
            <a:r>
              <a:rPr lang="en-US" dirty="0" smtClean="0"/>
              <a:t>Facility Objectives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8270" y="632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Resources for Supporting the Clinical </a:t>
            </a:r>
            <a:r>
              <a:rPr lang="en-US" dirty="0" smtClean="0"/>
              <a:t>Educator</a:t>
            </a:r>
            <a:r>
              <a:rPr lang="en-US" baseline="30000" dirty="0" smtClean="0"/>
              <a:t>6-8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Credentialed Clinical Instructor Program (CCIP)</a:t>
            </a:r>
          </a:p>
          <a:p>
            <a:pPr lvl="1"/>
            <a:r>
              <a:rPr lang="en-US" dirty="0">
                <a:hlinkClick r:id="rId5"/>
              </a:rPr>
              <a:t>http://www.apta.org/Educators/Clinical/EducatorDevelopment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smtClean="0"/>
              <a:t>APTA Clinical Education Resources</a:t>
            </a:r>
          </a:p>
          <a:p>
            <a:pPr lvl="1"/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www.apta.org/uploadedFiles/APTAorg/Educators/Clinical_Development/Education_Resources/ClinicalEducationResources.pdf</a:t>
            </a:r>
            <a:endParaRPr lang="en-US" dirty="0" smtClean="0"/>
          </a:p>
          <a:p>
            <a:r>
              <a:rPr lang="en-US" dirty="0" smtClean="0"/>
              <a:t>Northern Plains Clinical Education Consortium</a:t>
            </a:r>
          </a:p>
          <a:p>
            <a:pPr lvl="1"/>
            <a:r>
              <a:rPr lang="en-US" dirty="0">
                <a:hlinkClick r:id="rId7"/>
              </a:rPr>
              <a:t>http://www.npcec.org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Writing Site Objectives for Clinical Education</a:t>
            </a:r>
          </a:p>
          <a:p>
            <a:pPr lvl="2"/>
            <a:r>
              <a:rPr lang="en-US" dirty="0" smtClean="0">
                <a:hlinkClick r:id="rId8" action="ppaction://hlinkfile"/>
              </a:rPr>
              <a:t>Guiding Document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Preparation for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Request Objectives of the Clinical Experience from the School</a:t>
            </a:r>
          </a:p>
          <a:p>
            <a:pPr lvl="1"/>
            <a:r>
              <a:rPr lang="en-US" dirty="0" smtClean="0"/>
              <a:t>University of Mary:  </a:t>
            </a:r>
            <a:r>
              <a:rPr lang="en-US" dirty="0" smtClean="0">
                <a:hlinkClick r:id="rId4"/>
              </a:rPr>
              <a:t>www.umary.edu/pt</a:t>
            </a:r>
            <a:endParaRPr lang="en-US" dirty="0" smtClean="0"/>
          </a:p>
          <a:p>
            <a:pPr lvl="2"/>
            <a:r>
              <a:rPr lang="en-US" dirty="0" smtClean="0"/>
              <a:t>Handouts</a:t>
            </a:r>
          </a:p>
          <a:p>
            <a:pPr lvl="2"/>
            <a:r>
              <a:rPr lang="en-US" dirty="0" smtClean="0"/>
              <a:t>Select the year of the clinical experience</a:t>
            </a:r>
          </a:p>
          <a:p>
            <a:pPr lvl="1"/>
            <a:r>
              <a:rPr lang="en-US" dirty="0" smtClean="0"/>
              <a:t>University of North Dakota:  </a:t>
            </a:r>
            <a:r>
              <a:rPr lang="en-US" u="sng" dirty="0">
                <a:hlinkClick r:id="rId5"/>
              </a:rPr>
              <a:t>http://www.med.und.edu/physical-therapy/clinical-education.cfm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Sample Site Objectives</a:t>
            </a:r>
          </a:p>
          <a:p>
            <a:pPr lvl="1"/>
            <a:r>
              <a:rPr lang="en-US" dirty="0" smtClean="0">
                <a:hlinkClick r:id="rId4"/>
              </a:rPr>
              <a:t>www.umary.edu/pt</a:t>
            </a:r>
            <a:endParaRPr lang="en-US" dirty="0" smtClean="0"/>
          </a:p>
          <a:p>
            <a:pPr lvl="1"/>
            <a:r>
              <a:rPr lang="en-US" dirty="0" smtClean="0"/>
              <a:t>Writing Clinical Objectives for your Site</a:t>
            </a:r>
          </a:p>
          <a:p>
            <a:r>
              <a:rPr lang="en-US" dirty="0" smtClean="0"/>
              <a:t>Orientation Checklist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Preparation for Students on </a:t>
            </a:r>
            <a:br>
              <a:rPr lang="en-US" dirty="0" smtClean="0"/>
            </a:br>
            <a:r>
              <a:rPr lang="en-US" dirty="0" smtClean="0"/>
              <a:t>Integrated Clinical 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/>
          <a:lstStyle/>
          <a:p>
            <a:r>
              <a:rPr lang="en-US" dirty="0" smtClean="0"/>
              <a:t>Request objectives for ICE</a:t>
            </a:r>
          </a:p>
          <a:p>
            <a:r>
              <a:rPr lang="en-US" dirty="0" smtClean="0"/>
              <a:t>Communication with faculty</a:t>
            </a:r>
          </a:p>
          <a:p>
            <a:r>
              <a:rPr lang="en-US" dirty="0" smtClean="0"/>
              <a:t>Assignment Overview</a:t>
            </a:r>
          </a:p>
          <a:p>
            <a:r>
              <a:rPr lang="en-US" dirty="0" smtClean="0"/>
              <a:t>Communication with students</a:t>
            </a:r>
          </a:p>
          <a:p>
            <a:pPr lvl="1"/>
            <a:r>
              <a:rPr lang="en-US" dirty="0" smtClean="0"/>
              <a:t>Expectations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9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Dr. Lauren A. Emmel, PT, DPT, PCS</a:t>
            </a:r>
          </a:p>
          <a:p>
            <a:pPr marL="0" indent="0" algn="ctr">
              <a:buNone/>
            </a:pPr>
            <a:r>
              <a:rPr lang="en-US" dirty="0" smtClean="0"/>
              <a:t>Assistant Professor &amp; Academic Coordinator of Clinical Education </a:t>
            </a:r>
          </a:p>
          <a:p>
            <a:pPr marL="0" indent="0" algn="ctr">
              <a:buNone/>
            </a:pPr>
            <a:r>
              <a:rPr lang="en-US" dirty="0" smtClean="0">
                <a:hlinkClick r:id="rId5"/>
              </a:rPr>
              <a:t>laemmel@umary.edu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701-355-8364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843"/>
            <a:ext cx="8229600" cy="369405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400" dirty="0"/>
              <a:t>Academic Council for Academic Physical Therapy (ACAPT).  Accessed at </a:t>
            </a:r>
            <a:r>
              <a:rPr lang="en-US" sz="1400" dirty="0">
                <a:hlinkClick r:id="rId2"/>
              </a:rPr>
              <a:t>http://acapt.org/images/AC-2-13_Terminology_for_Clincal_Education_PASSED.pdf on 7 July 2016</a:t>
            </a:r>
            <a:r>
              <a:rPr lang="en-US" sz="14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Mai J, et al.  Examining the impact of an Integrated Clinical Experience (ICE) on Interpersonal Skills Prior to the First, Full-Time Clinical Internship:  Cool as ICE.  </a:t>
            </a:r>
            <a:r>
              <a:rPr lang="en-US" sz="1400" i="1" dirty="0"/>
              <a:t>J Phys </a:t>
            </a:r>
            <a:r>
              <a:rPr lang="en-US" sz="1400" i="1" dirty="0" err="1"/>
              <a:t>Ther</a:t>
            </a:r>
            <a:r>
              <a:rPr lang="en-US" sz="1400" i="1" dirty="0"/>
              <a:t> Educ.  </a:t>
            </a:r>
            <a:r>
              <a:rPr lang="en-US" sz="1400" dirty="0"/>
              <a:t>2014;28(3):  81-97.   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400" dirty="0" err="1" smtClean="0"/>
              <a:t>Wetherbee</a:t>
            </a:r>
            <a:r>
              <a:rPr lang="en-US" sz="1400" dirty="0" smtClean="0"/>
              <a:t> et al.  Standards for Clinical Education:  A Qualitative Study.  </a:t>
            </a:r>
            <a:r>
              <a:rPr lang="en-US" sz="1400" i="1" dirty="0" smtClean="0"/>
              <a:t>J Phys </a:t>
            </a:r>
            <a:r>
              <a:rPr lang="en-US" sz="1400" i="1" dirty="0" err="1" smtClean="0"/>
              <a:t>Ther</a:t>
            </a:r>
            <a:r>
              <a:rPr lang="en-US" sz="1400" i="1" dirty="0" smtClean="0"/>
              <a:t> Educ.</a:t>
            </a:r>
            <a:r>
              <a:rPr lang="en-US" sz="1400" dirty="0" smtClean="0"/>
              <a:t> 2010; 24(3):  35-43.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Weddle ML, Sellheim DO.  Linking the Classroom and the Clinic:  A Model of Integrated Clinical Education for First-Year Physical Therapist Students.  </a:t>
            </a:r>
            <a:r>
              <a:rPr lang="en-US" sz="1400" i="1" dirty="0" smtClean="0"/>
              <a:t>J Phys </a:t>
            </a:r>
            <a:r>
              <a:rPr lang="en-US" sz="1400" i="1" dirty="0" err="1" smtClean="0"/>
              <a:t>Ther</a:t>
            </a:r>
            <a:r>
              <a:rPr lang="en-US" sz="1400" i="1" dirty="0" smtClean="0"/>
              <a:t> Educ.</a:t>
            </a:r>
            <a:r>
              <a:rPr lang="en-US" sz="1400" dirty="0" smtClean="0"/>
              <a:t>  2001; 25(3):  68-79.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Wruble</a:t>
            </a:r>
            <a:r>
              <a:rPr lang="en-US" sz="1400" dirty="0"/>
              <a:t> Hakim E, et al.  Application of Educational Theory and Evidence in Support of an Integrated Model of Clinical Education.  </a:t>
            </a:r>
            <a:r>
              <a:rPr lang="en-US" sz="1400" i="1" dirty="0"/>
              <a:t>J Phys </a:t>
            </a:r>
            <a:r>
              <a:rPr lang="en-US" sz="1400" i="1" dirty="0" err="1"/>
              <a:t>Ther</a:t>
            </a:r>
            <a:r>
              <a:rPr lang="en-US" sz="1400" i="1" dirty="0"/>
              <a:t> Educ</a:t>
            </a:r>
            <a:r>
              <a:rPr lang="en-US" sz="1400" dirty="0"/>
              <a:t>.  2014; 28(1):  </a:t>
            </a:r>
            <a:r>
              <a:rPr lang="en-US" sz="1400" dirty="0" smtClean="0"/>
              <a:t>13-21.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American Physical Therapy Association.  Clinical Educator Development.  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www.apta.org/Educators/Clinical/EducatorDevelopment/</a:t>
            </a:r>
            <a:r>
              <a:rPr lang="en-US" sz="1400" dirty="0" smtClean="0"/>
              <a:t>.  Accessed 19 July 2016.  </a:t>
            </a:r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American Physical Therapy Association and Frost J.  Clinical Education Resources.  </a:t>
            </a:r>
            <a:r>
              <a:rPr lang="en-US" sz="1400" dirty="0" smtClean="0">
                <a:hlinkClick r:id="rId4"/>
              </a:rPr>
              <a:t>http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www.apta.org/uploadedFiles/APTAorg/Educators/Clinical_Development/Education_Resources/ClinicalEducationResources.pdf</a:t>
            </a:r>
            <a:r>
              <a:rPr lang="en-US" sz="1400" dirty="0" smtClean="0"/>
              <a:t>.  Accessed 19 July 2016.  </a:t>
            </a:r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Northern Plains Clinical Education Consortium.  </a:t>
            </a:r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://www.npcec.org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.  Accessed 19 July 2016.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89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Following the training module, the learner will: </a:t>
            </a:r>
          </a:p>
          <a:p>
            <a:pPr marL="0" indent="0">
              <a:buNone/>
            </a:pPr>
            <a:r>
              <a:rPr lang="en-US" dirty="0" smtClean="0"/>
              <a:t>1.  Explain the effects </a:t>
            </a:r>
            <a:r>
              <a:rPr lang="en-US" dirty="0"/>
              <a:t>of clinical education on the </a:t>
            </a:r>
            <a:r>
              <a:rPr lang="en-US" dirty="0" smtClean="0"/>
              <a:t>student.  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 Recognize evidence-based benefits to the students’ learning provided through including ICE in the DPT curriculum. </a:t>
            </a:r>
          </a:p>
          <a:p>
            <a:pPr marL="0" indent="0">
              <a:buNone/>
            </a:pPr>
            <a:r>
              <a:rPr lang="en-US" dirty="0"/>
              <a:t>3.  Employ strategies to prepare and provide an effective clinical experience for the student physical </a:t>
            </a:r>
            <a:r>
              <a:rPr lang="en-US" dirty="0" smtClean="0"/>
              <a:t>therapist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 Acknowledge the presence of academic and clinical supports available for clinical experiences. </a:t>
            </a:r>
          </a:p>
          <a:p>
            <a:pPr marL="0" indent="0">
              <a:buNone/>
            </a:pPr>
            <a:r>
              <a:rPr lang="en-US" dirty="0"/>
              <a:t>5.  Recognize how to effectively prepare for student physical therapists, including those on a short-term, ICE experience.  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1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Experiences:  </a:t>
            </a:r>
            <a:r>
              <a:rPr lang="en-US" dirty="0" smtClean="0"/>
              <a:t>Defined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American Council for Academic Physical Therapy (ACAPT)</a:t>
            </a:r>
            <a:r>
              <a:rPr lang="en-US" dirty="0"/>
              <a:t> defines an Integrated Clinical Experience (ICE) as, “A clinical education experience that occurs during an academic term in a coordinated fashion concurrent with didactic courses.”  </a:t>
            </a:r>
          </a:p>
          <a:p>
            <a:r>
              <a:rPr lang="en-US" dirty="0"/>
              <a:t>To contrast, ACAPT defines a full time experience as, “one in which student physical therapists are in clinical environments for a minimum of 32 hours per week. Students will return to additional didactic coursework.”  </a:t>
            </a:r>
          </a:p>
          <a:p>
            <a:r>
              <a:rPr lang="en-US" dirty="0"/>
              <a:t>And to complete the definitions for clinical education, a Clinical Internship is an, “extended full-time clinical education experience(s) that typically follow the completion of the didactic coursework for the Doctor of Physical Therapy degree.”  </a:t>
            </a:r>
          </a:p>
          <a:p>
            <a:endParaRPr lang="en-US" dirty="0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628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to Student Learning through </a:t>
            </a:r>
            <a:r>
              <a:rPr lang="en-US" dirty="0" smtClean="0"/>
              <a:t>ICE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/>
              <a:t>Improved confidence prior to the students’ first full time clinical </a:t>
            </a:r>
            <a:r>
              <a:rPr lang="en-US" dirty="0" smtClean="0"/>
              <a:t>experience</a:t>
            </a:r>
            <a:endParaRPr lang="en-US" dirty="0"/>
          </a:p>
          <a:p>
            <a:r>
              <a:rPr lang="en-US" dirty="0"/>
              <a:t>Better interpersonal communication skills demonstrated on the first full time experience </a:t>
            </a:r>
            <a:endParaRPr lang="en-US" dirty="0" smtClean="0"/>
          </a:p>
          <a:p>
            <a:r>
              <a:rPr lang="en-US" dirty="0" smtClean="0"/>
              <a:t>Ability to practice skills in the affective domain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628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to Student Learning through </a:t>
            </a:r>
            <a:r>
              <a:rPr lang="en-US" dirty="0" smtClean="0"/>
              <a:t>ICE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79056"/>
          </a:xfrm>
        </p:spPr>
        <p:txBody>
          <a:bodyPr>
            <a:normAutofit/>
          </a:bodyPr>
          <a:lstStyle/>
          <a:p>
            <a:r>
              <a:rPr lang="en-US" dirty="0" smtClean="0"/>
              <a:t>Critical component of the clinical education curriculum.</a:t>
            </a:r>
          </a:p>
          <a:p>
            <a:r>
              <a:rPr lang="en-US" dirty="0" smtClean="0"/>
              <a:t>ICE “bridge(s) </a:t>
            </a:r>
            <a:r>
              <a:rPr lang="en-US" dirty="0"/>
              <a:t>the gap” between learning occurring in the classroom and clinic. </a:t>
            </a:r>
            <a:endParaRPr lang="en-US" dirty="0" smtClean="0"/>
          </a:p>
          <a:p>
            <a:r>
              <a:rPr lang="en-US" dirty="0" smtClean="0"/>
              <a:t>Time to focus on specific skills.</a:t>
            </a:r>
          </a:p>
          <a:p>
            <a:r>
              <a:rPr lang="en-US" dirty="0" smtClean="0"/>
              <a:t>Increased breadth of experiences offered.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to Student Learning through </a:t>
            </a:r>
            <a:r>
              <a:rPr lang="en-US" dirty="0" smtClean="0"/>
              <a:t>ICE</a:t>
            </a:r>
            <a:r>
              <a:rPr lang="en-US" baseline="30000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 smtClean="0"/>
              <a:t>Provides relevance and context for didactic content</a:t>
            </a:r>
          </a:p>
          <a:p>
            <a:r>
              <a:rPr lang="en-US" dirty="0" smtClean="0"/>
              <a:t>Critical Thinking Development</a:t>
            </a:r>
          </a:p>
          <a:p>
            <a:r>
              <a:rPr lang="en-US" dirty="0" smtClean="0"/>
              <a:t>Community of learning</a:t>
            </a:r>
          </a:p>
          <a:p>
            <a:r>
              <a:rPr lang="en-US" dirty="0" smtClean="0"/>
              <a:t>Allows students the opportunity to think like therapists earlier rather than later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628" y="614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to Student Learning through ICE</a:t>
            </a:r>
            <a:r>
              <a:rPr lang="en-US" baseline="30000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/>
              <a:t>Linking theory to practice</a:t>
            </a:r>
          </a:p>
          <a:p>
            <a:r>
              <a:rPr lang="en-US" dirty="0" smtClean="0"/>
              <a:t>Practice on authentic patients</a:t>
            </a:r>
            <a:endParaRPr lang="en-US" dirty="0"/>
          </a:p>
          <a:p>
            <a:r>
              <a:rPr lang="en-US" dirty="0" smtClean="0"/>
              <a:t>Experience of an authentic environment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628" y="632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Benefits to Student Learning through ICE</a:t>
            </a:r>
            <a:r>
              <a:rPr lang="en-US" baseline="30000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Ethics Application</a:t>
            </a:r>
            <a:endParaRPr lang="en-US" dirty="0"/>
          </a:p>
          <a:p>
            <a:r>
              <a:rPr lang="en-US" dirty="0"/>
              <a:t>Reinforce </a:t>
            </a:r>
            <a:r>
              <a:rPr lang="en-US" dirty="0" smtClean="0"/>
              <a:t>active communication</a:t>
            </a:r>
            <a:endParaRPr lang="en-US" dirty="0"/>
          </a:p>
          <a:p>
            <a:r>
              <a:rPr lang="en-US" dirty="0" smtClean="0"/>
              <a:t>Opportunity for reflection</a:t>
            </a:r>
            <a:endParaRPr lang="en-US" dirty="0"/>
          </a:p>
          <a:p>
            <a:r>
              <a:rPr lang="en-US" dirty="0" smtClean="0"/>
              <a:t>Mentorship</a:t>
            </a:r>
            <a:endParaRPr lang="en-US" dirty="0"/>
          </a:p>
          <a:p>
            <a:r>
              <a:rPr lang="en-US" dirty="0" smtClean="0"/>
              <a:t>Validation in career choice</a:t>
            </a:r>
            <a:endParaRPr lang="en-US" dirty="0"/>
          </a:p>
          <a:p>
            <a:r>
              <a:rPr lang="en-US" dirty="0" smtClean="0"/>
              <a:t>Offers reprieve from intensity of the PT curriculum.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6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Perceptions when Learning through ICE</a:t>
            </a:r>
            <a:r>
              <a:rPr lang="en-US" baseline="30000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4056"/>
          </a:xfrm>
        </p:spPr>
        <p:txBody>
          <a:bodyPr>
            <a:normAutofit/>
          </a:bodyPr>
          <a:lstStyle/>
          <a:p>
            <a:r>
              <a:rPr lang="en-US" dirty="0" smtClean="0"/>
              <a:t>Encouraged deep learning</a:t>
            </a:r>
            <a:endParaRPr lang="en-US" dirty="0"/>
          </a:p>
          <a:p>
            <a:r>
              <a:rPr lang="en-US" dirty="0" smtClean="0"/>
              <a:t>Motivational</a:t>
            </a:r>
          </a:p>
          <a:p>
            <a:r>
              <a:rPr lang="en-US" dirty="0" smtClean="0"/>
              <a:t>Allows practice on real patients</a:t>
            </a:r>
          </a:p>
          <a:p>
            <a:r>
              <a:rPr lang="en-US" dirty="0" smtClean="0"/>
              <a:t>Supportive learning environment</a:t>
            </a:r>
          </a:p>
          <a:p>
            <a:r>
              <a:rPr lang="en-US" dirty="0" smtClean="0"/>
              <a:t>Catalyst to review information</a:t>
            </a:r>
          </a:p>
          <a:p>
            <a:r>
              <a:rPr lang="en-US" dirty="0" smtClean="0"/>
              <a:t>Positive, mentoring relationships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Mary Presentation Slid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UMary Presentation Slide 2.thmx</Template>
  <TotalTime>510</TotalTime>
  <Words>1042</Words>
  <Application>Microsoft Office PowerPoint</Application>
  <PresentationFormat>On-screen Show (4:3)</PresentationFormat>
  <Paragraphs>132</Paragraphs>
  <Slides>17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UMary Presentation Slide 2</vt:lpstr>
      <vt:lpstr>PowerPoint Presentation</vt:lpstr>
      <vt:lpstr>Objectives</vt:lpstr>
      <vt:lpstr>Clinical Experiences:  Defined1</vt:lpstr>
      <vt:lpstr>Benefits to Student Learning through ICE2</vt:lpstr>
      <vt:lpstr>Benefits to Student Learning through ICE3</vt:lpstr>
      <vt:lpstr>Benefits to Student Learning through ICE4</vt:lpstr>
      <vt:lpstr>Benefits to Student Learning through ICE5</vt:lpstr>
      <vt:lpstr>Benefits to Student Learning through ICE5</vt:lpstr>
      <vt:lpstr>Student Perceptions when Learning through ICE4</vt:lpstr>
      <vt:lpstr>Clinical Faculty Perceptions when Teaching through ICE4</vt:lpstr>
      <vt:lpstr>Challenges to ICE Implementation5</vt:lpstr>
      <vt:lpstr>Strategies for an Effective Clinical Experience3</vt:lpstr>
      <vt:lpstr>Resources for Supporting the Clinical Educator6-8</vt:lpstr>
      <vt:lpstr>Preparation for Students</vt:lpstr>
      <vt:lpstr>Preparation for Students on  Integrated Clinical Experiences</vt:lpstr>
      <vt:lpstr>Summary</vt:lpstr>
      <vt:lpstr>References</vt:lpstr>
    </vt:vector>
  </TitlesOfParts>
  <Company>University of Mary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Scott</dc:creator>
  <cp:lastModifiedBy>Voigt, Beverly</cp:lastModifiedBy>
  <cp:revision>55</cp:revision>
  <dcterms:created xsi:type="dcterms:W3CDTF">2016-03-14T15:34:00Z</dcterms:created>
  <dcterms:modified xsi:type="dcterms:W3CDTF">2021-02-02T16:54:09Z</dcterms:modified>
</cp:coreProperties>
</file>