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heme/theme2.xml" ContentType="application/vnd.openxmlformats-officedocument.them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1.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2.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3.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4.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notesSlides/notesSlide5.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notesSlides/notesSlide6.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7.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8.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9.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0.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1.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2.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notesSlides/notesSlide13.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4.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
  </p:notesMasterIdLst>
  <p:sldIdLst>
    <p:sldId id="256" r:id="rId2"/>
    <p:sldId id="257" r:id="rId3"/>
    <p:sldId id="258" r:id="rId4"/>
    <p:sldId id="260" r:id="rId5"/>
    <p:sldId id="261" r:id="rId6"/>
    <p:sldId id="262" r:id="rId7"/>
    <p:sldId id="259" r:id="rId8"/>
    <p:sldId id="265" r:id="rId9"/>
    <p:sldId id="266" r:id="rId10"/>
    <p:sldId id="268" r:id="rId11"/>
    <p:sldId id="263" r:id="rId12"/>
    <p:sldId id="269" r:id="rId13"/>
    <p:sldId id="264" r:id="rId14"/>
    <p:sldId id="270" r:id="rId15"/>
    <p:sldId id="267" r:id="rId16"/>
  </p:sldIdLst>
  <p:sldSz cx="9144000" cy="6858000" type="screen4x3"/>
  <p:notesSz cx="7010400" cy="92964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220" autoAdjust="0"/>
  </p:normalViewPr>
  <p:slideViewPr>
    <p:cSldViewPr>
      <p:cViewPr varScale="1">
        <p:scale>
          <a:sx n="37" d="100"/>
          <a:sy n="37" d="100"/>
        </p:scale>
        <p:origin x="1476" y="4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BD80D16-FC67-4099-A669-C713ADC768C1}" type="datetimeFigureOut">
              <a:rPr lang="en-US" smtClean="0"/>
              <a:t>2/2/2021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98F3E74-6D7F-44B1-B0DC-DAC1A96C94C1}" type="slidenum">
              <a:rPr lang="en-US" smtClean="0"/>
              <a:t>‹#›</a:t>
            </a:fld>
            <a:endParaRPr lang="en-US"/>
          </a:p>
        </p:txBody>
      </p:sp>
    </p:spTree>
    <p:extLst>
      <p:ext uri="{BB962C8B-B14F-4D97-AF65-F5344CB8AC3E}">
        <p14:creationId xmlns:p14="http://schemas.microsoft.com/office/powerpoint/2010/main" val="1156633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Welcome to the Introduction to Collaborative Teaching Module</a:t>
            </a:r>
          </a:p>
          <a:p>
            <a:endParaRPr lang="en-US" sz="1600" dirty="0"/>
          </a:p>
          <a:p>
            <a:r>
              <a:rPr lang="en-US" sz="1600" dirty="0"/>
              <a:t>My name is Cindy Flom-Meland and I am an associate professor and the director of clinical education at the University of North Dakota in the Department of Physical Therapy.</a:t>
            </a:r>
          </a:p>
          <a:p>
            <a:endParaRPr lang="en-US" sz="1600" dirty="0"/>
          </a:p>
          <a:p>
            <a:r>
              <a:rPr lang="en-US" sz="1600" dirty="0"/>
              <a:t>I graduated from PT school in 1991 and worked in acute care, out-patient orthopedics, and in-patient rehabilitation initially upon graduation.  I also did some fill-in work in a long-term care setting for a couple of years.  </a:t>
            </a:r>
            <a:r>
              <a:rPr lang="en-US" sz="1600" dirty="0" smtClean="0"/>
              <a:t>By</a:t>
            </a:r>
            <a:r>
              <a:rPr lang="en-US" sz="1600" baseline="0" dirty="0" smtClean="0"/>
              <a:t> 1992, I was working solely in the in-patient rehab setting.  I became a faculty member at UND in 1998 and have been involved in clinical education for the past 12 years.  I have continued to practice clinically on a flex-time basis.</a:t>
            </a:r>
          </a:p>
          <a:p>
            <a:endParaRPr lang="en-US" sz="1600" baseline="0" dirty="0" smtClean="0"/>
          </a:p>
          <a:p>
            <a:r>
              <a:rPr lang="en-US" sz="1600" baseline="0" dirty="0" smtClean="0"/>
              <a:t>While in the clinic I did serve as  a clinical instructor for several students and did utilize the collaborative teaching model during my last couple of years as a CI.</a:t>
            </a:r>
            <a:endParaRPr lang="en-US" sz="1600" dirty="0"/>
          </a:p>
        </p:txBody>
      </p:sp>
      <p:sp>
        <p:nvSpPr>
          <p:cNvPr id="4" name="Slide Number Placeholder 3"/>
          <p:cNvSpPr>
            <a:spLocks noGrp="1"/>
          </p:cNvSpPr>
          <p:nvPr>
            <p:ph type="sldNum" sz="quarter" idx="10"/>
          </p:nvPr>
        </p:nvSpPr>
        <p:spPr/>
        <p:txBody>
          <a:bodyPr/>
          <a:lstStyle/>
          <a:p>
            <a:fld id="{A98F3E74-6D7F-44B1-B0DC-DAC1A96C94C1}" type="slidenum">
              <a:rPr lang="en-US" smtClean="0"/>
              <a:t>1</a:t>
            </a:fld>
            <a:endParaRPr lang="en-US"/>
          </a:p>
        </p:txBody>
      </p:sp>
    </p:spTree>
    <p:extLst>
      <p:ext uri="{BB962C8B-B14F-4D97-AF65-F5344CB8AC3E}">
        <p14:creationId xmlns:p14="http://schemas.microsoft.com/office/powerpoint/2010/main" val="3292391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daily planning schedule can be beneficial to any student</a:t>
            </a:r>
            <a:r>
              <a:rPr lang="en-US" baseline="0" dirty="0" smtClean="0"/>
              <a:t> during his/her clinical experience.  As experienced clinicians, we are able to complete this process in our ‘heads’.  When the students write down the information in this planning schedule, it can aid them in the development of their critical thinking and clinical decision making skills.  </a:t>
            </a:r>
          </a:p>
          <a:p>
            <a:endParaRPr lang="en-US" baseline="0" dirty="0" smtClean="0"/>
          </a:p>
          <a:p>
            <a:r>
              <a:rPr lang="en-US" baseline="0" dirty="0" smtClean="0"/>
              <a:t>It may be completed with every patient the student is working with or just the patients that are a bit more complex; this will of course depend upon the student and his/her needs and abilities.  When I have suggested this to students they (and their CIs) have found it to be a very useful tool.  </a:t>
            </a:r>
            <a:endParaRPr lang="en-US" dirty="0"/>
          </a:p>
        </p:txBody>
      </p:sp>
      <p:sp>
        <p:nvSpPr>
          <p:cNvPr id="4" name="Slide Number Placeholder 3"/>
          <p:cNvSpPr>
            <a:spLocks noGrp="1"/>
          </p:cNvSpPr>
          <p:nvPr>
            <p:ph type="sldNum" sz="quarter" idx="10"/>
          </p:nvPr>
        </p:nvSpPr>
        <p:spPr/>
        <p:txBody>
          <a:bodyPr/>
          <a:lstStyle/>
          <a:p>
            <a:fld id="{A98F3E74-6D7F-44B1-B0DC-DAC1A96C94C1}" type="slidenum">
              <a:rPr lang="en-US" smtClean="0"/>
              <a:t>10</a:t>
            </a:fld>
            <a:endParaRPr lang="en-US"/>
          </a:p>
        </p:txBody>
      </p:sp>
    </p:spTree>
    <p:extLst>
      <p:ext uri="{BB962C8B-B14F-4D97-AF65-F5344CB8AC3E}">
        <p14:creationId xmlns:p14="http://schemas.microsoft.com/office/powerpoint/2010/main" val="1223022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anticipate that many of you utilize some form of</a:t>
            </a:r>
            <a:r>
              <a:rPr lang="en-US" baseline="0" dirty="0" smtClean="0"/>
              <a:t> a ‘feedback sandwich’ when discussing a patient encounter with students.  I often add an additional question of ‘what will you do differently next time’ prior to goal setting.  </a:t>
            </a:r>
          </a:p>
          <a:p>
            <a:endParaRPr lang="en-US" baseline="0" dirty="0" smtClean="0"/>
          </a:p>
          <a:p>
            <a:r>
              <a:rPr lang="en-US" baseline="0" dirty="0" smtClean="0"/>
              <a:t>This type of feedback session requires the individual or the team to self-reflect and evaluate a particular patient encounter (such as  an examination or treatment session).  For example, when it is the student that is doing the reflecting, the student should be the one doing the most talking.  The CI may ask a few questions to help the student reflect more broadly and deeper, but should not be the one doing the most talking.  </a:t>
            </a:r>
          </a:p>
          <a:p>
            <a:endParaRPr lang="en-US" baseline="0" dirty="0" smtClean="0"/>
          </a:p>
          <a:p>
            <a:r>
              <a:rPr lang="en-US" baseline="0" dirty="0" smtClean="0"/>
              <a:t>Developing the skill of self-reflection is essential in moving from a novice to an expert clinician.  </a:t>
            </a:r>
          </a:p>
        </p:txBody>
      </p:sp>
      <p:sp>
        <p:nvSpPr>
          <p:cNvPr id="4" name="Slide Number Placeholder 3"/>
          <p:cNvSpPr>
            <a:spLocks noGrp="1"/>
          </p:cNvSpPr>
          <p:nvPr>
            <p:ph type="sldNum" sz="quarter" idx="10"/>
          </p:nvPr>
        </p:nvSpPr>
        <p:spPr/>
        <p:txBody>
          <a:bodyPr/>
          <a:lstStyle/>
          <a:p>
            <a:fld id="{A98F3E74-6D7F-44B1-B0DC-DAC1A96C94C1}" type="slidenum">
              <a:rPr lang="en-US" smtClean="0"/>
              <a:t>11</a:t>
            </a:fld>
            <a:endParaRPr lang="en-US"/>
          </a:p>
        </p:txBody>
      </p:sp>
    </p:spTree>
    <p:extLst>
      <p:ext uri="{BB962C8B-B14F-4D97-AF65-F5344CB8AC3E}">
        <p14:creationId xmlns:p14="http://schemas.microsoft.com/office/powerpoint/2010/main" val="1505580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Feedback</a:t>
            </a:r>
            <a:r>
              <a:rPr lang="en-US" baseline="0" dirty="0" smtClean="0"/>
              <a:t> is most helpful when it is specific versus global (be able to talk about a specific situation versus making generalizations).</a:t>
            </a:r>
          </a:p>
          <a:p>
            <a:endParaRPr lang="en-US" baseline="0" dirty="0" smtClean="0"/>
          </a:p>
          <a:p>
            <a:r>
              <a:rPr lang="en-US" baseline="0" dirty="0" smtClean="0"/>
              <a:t>Being timely with feedback is essential.  Provide it as soon as possible versus discussing something that was a once time occurrence from a few weeks ago; as many will struggle with remembering specific details.  </a:t>
            </a:r>
          </a:p>
          <a:p>
            <a:endParaRPr lang="en-US" baseline="0" dirty="0" smtClean="0"/>
          </a:p>
          <a:p>
            <a:r>
              <a:rPr lang="en-US" baseline="0" dirty="0" smtClean="0"/>
              <a:t>Feedback should also be useful and directed towards situations that can be changed.  </a:t>
            </a:r>
          </a:p>
          <a:p>
            <a:endParaRPr lang="en-US" baseline="0" dirty="0" smtClean="0"/>
          </a:p>
          <a:p>
            <a:r>
              <a:rPr lang="en-US" baseline="0" dirty="0" smtClean="0"/>
              <a:t>Feedback should never feel or be delivered in a judgmental manner; it needs to be supportive and constructive.  We do need to provide suggestions for improvement.</a:t>
            </a:r>
          </a:p>
          <a:p>
            <a:endParaRPr lang="en-US" baseline="0" dirty="0" smtClean="0"/>
          </a:p>
          <a:p>
            <a:r>
              <a:rPr lang="en-US" baseline="0" dirty="0" smtClean="0"/>
              <a:t>Feedback is also helpful when it is positive, given in an area away from others, based upon firsthand information, is fair, and honest.  </a:t>
            </a:r>
          </a:p>
          <a:p>
            <a:endParaRPr lang="en-US" baseline="0" dirty="0" smtClean="0"/>
          </a:p>
          <a:p>
            <a:r>
              <a:rPr lang="en-US" baseline="0" dirty="0" smtClean="0"/>
              <a:t>It is also important to deep the feedback focused on behavior and not on personality traits, we do not want the feedback to be perceived as an attack.  </a:t>
            </a:r>
          </a:p>
          <a:p>
            <a:endParaRPr lang="en-US" baseline="0" dirty="0" smtClean="0"/>
          </a:p>
          <a:p>
            <a:r>
              <a:rPr lang="en-US" baseline="0" dirty="0" smtClean="0"/>
              <a:t>Either during or at the end of the session, clarity should be assessed so everyone leaves the discussion on the same page and with the same level of understanding.  </a:t>
            </a:r>
            <a:endParaRPr lang="en-US" dirty="0"/>
          </a:p>
        </p:txBody>
      </p:sp>
      <p:sp>
        <p:nvSpPr>
          <p:cNvPr id="4" name="Slide Number Placeholder 3"/>
          <p:cNvSpPr>
            <a:spLocks noGrp="1"/>
          </p:cNvSpPr>
          <p:nvPr>
            <p:ph type="sldNum" sz="quarter" idx="10"/>
          </p:nvPr>
        </p:nvSpPr>
        <p:spPr/>
        <p:txBody>
          <a:bodyPr/>
          <a:lstStyle/>
          <a:p>
            <a:fld id="{A98F3E74-6D7F-44B1-B0DC-DAC1A96C94C1}" type="slidenum">
              <a:rPr lang="en-US" smtClean="0"/>
              <a:t>12</a:t>
            </a:fld>
            <a:endParaRPr lang="en-US"/>
          </a:p>
        </p:txBody>
      </p:sp>
    </p:spTree>
    <p:extLst>
      <p:ext uri="{BB962C8B-B14F-4D97-AF65-F5344CB8AC3E}">
        <p14:creationId xmlns:p14="http://schemas.microsoft.com/office/powerpoint/2010/main" val="10254701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Supervision</a:t>
            </a:r>
            <a:r>
              <a:rPr lang="en-US" baseline="0" dirty="0" smtClean="0"/>
              <a:t> is often one of the biggest questions clinical coordinators or clinical instructors have when it comes to utilizing the collaborative model for clinical education.  Of course, all practice acts in regard to supervision ratios must be followed, along with any payer regulations.  </a:t>
            </a:r>
          </a:p>
          <a:p>
            <a:endParaRPr lang="en-US" baseline="0" dirty="0" smtClean="0"/>
          </a:p>
          <a:p>
            <a:r>
              <a:rPr lang="en-US" baseline="0" dirty="0" smtClean="0"/>
              <a:t>A number of our students have been a part of this model in the clinic in a variety of settings.  The settings that we’ve seen this used most commonly and successfully include:  acute care, out-patient </a:t>
            </a:r>
            <a:r>
              <a:rPr lang="en-US" baseline="0" dirty="0" err="1" smtClean="0"/>
              <a:t>ortho</a:t>
            </a:r>
            <a:r>
              <a:rPr lang="en-US" baseline="0" dirty="0" smtClean="0"/>
              <a:t> (both hospital based and private practice), and in-patient rehab.  We have sites that use this model locally (in ND and MN) and at a distance in AZ.  </a:t>
            </a:r>
          </a:p>
        </p:txBody>
      </p:sp>
      <p:sp>
        <p:nvSpPr>
          <p:cNvPr id="4" name="Slide Number Placeholder 3"/>
          <p:cNvSpPr>
            <a:spLocks noGrp="1"/>
          </p:cNvSpPr>
          <p:nvPr>
            <p:ph type="sldNum" sz="quarter" idx="10"/>
          </p:nvPr>
        </p:nvSpPr>
        <p:spPr/>
        <p:txBody>
          <a:bodyPr/>
          <a:lstStyle/>
          <a:p>
            <a:fld id="{A98F3E74-6D7F-44B1-B0DC-DAC1A96C94C1}" type="slidenum">
              <a:rPr lang="en-US" smtClean="0"/>
              <a:t>13</a:t>
            </a:fld>
            <a:endParaRPr lang="en-US"/>
          </a:p>
        </p:txBody>
      </p:sp>
    </p:spTree>
    <p:extLst>
      <p:ext uri="{BB962C8B-B14F-4D97-AF65-F5344CB8AC3E}">
        <p14:creationId xmlns:p14="http://schemas.microsoft.com/office/powerpoint/2010/main" val="7623709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hope you have found this module on the collaborative teaching</a:t>
            </a:r>
            <a:r>
              <a:rPr lang="en-US" baseline="0" dirty="0" smtClean="0"/>
              <a:t> module to be helpful.  If you have any questions or are interested in learning more please feel free to contact me at cindy.flom.meland@med.und.edu or 701-777-4130.</a:t>
            </a:r>
            <a:endParaRPr lang="en-US" dirty="0"/>
          </a:p>
        </p:txBody>
      </p:sp>
      <p:sp>
        <p:nvSpPr>
          <p:cNvPr id="4" name="Slide Number Placeholder 3"/>
          <p:cNvSpPr>
            <a:spLocks noGrp="1"/>
          </p:cNvSpPr>
          <p:nvPr>
            <p:ph type="sldNum" sz="quarter" idx="10"/>
          </p:nvPr>
        </p:nvSpPr>
        <p:spPr/>
        <p:txBody>
          <a:bodyPr/>
          <a:lstStyle/>
          <a:p>
            <a:fld id="{A98F3E74-6D7F-44B1-B0DC-DAC1A96C94C1}" type="slidenum">
              <a:rPr lang="en-US" smtClean="0"/>
              <a:t>14</a:t>
            </a:fld>
            <a:endParaRPr lang="en-US"/>
          </a:p>
        </p:txBody>
      </p:sp>
    </p:spTree>
    <p:extLst>
      <p:ext uri="{BB962C8B-B14F-4D97-AF65-F5344CB8AC3E}">
        <p14:creationId xmlns:p14="http://schemas.microsoft.com/office/powerpoint/2010/main" val="21209275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8F3E74-6D7F-44B1-B0DC-DAC1A96C94C1}" type="slidenum">
              <a:rPr lang="en-US" smtClean="0"/>
              <a:t>15</a:t>
            </a:fld>
            <a:endParaRPr lang="en-US"/>
          </a:p>
        </p:txBody>
      </p:sp>
    </p:spTree>
    <p:extLst>
      <p:ext uri="{BB962C8B-B14F-4D97-AF65-F5344CB8AC3E}">
        <p14:creationId xmlns:p14="http://schemas.microsoft.com/office/powerpoint/2010/main" val="3949333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objectives of this module are to assist all of you in learning more about a collaborative model of delivering</a:t>
            </a:r>
            <a:r>
              <a:rPr lang="en-US" baseline="0" dirty="0" smtClean="0"/>
              <a:t> clinical education, to recognize the benefits along with the challenges of this model, and to become familiar with tools for implementing the model.  Recognize these tools may also be beneficial in the typical 1:1 clinical education model (1 CI to 1 student).</a:t>
            </a:r>
            <a:endParaRPr lang="en-US" dirty="0"/>
          </a:p>
        </p:txBody>
      </p:sp>
      <p:sp>
        <p:nvSpPr>
          <p:cNvPr id="4" name="Slide Number Placeholder 3"/>
          <p:cNvSpPr>
            <a:spLocks noGrp="1"/>
          </p:cNvSpPr>
          <p:nvPr>
            <p:ph type="sldNum" sz="quarter" idx="10"/>
          </p:nvPr>
        </p:nvSpPr>
        <p:spPr/>
        <p:txBody>
          <a:bodyPr/>
          <a:lstStyle/>
          <a:p>
            <a:fld id="{A98F3E74-6D7F-44B1-B0DC-DAC1A96C94C1}" type="slidenum">
              <a:rPr lang="en-US" smtClean="0"/>
              <a:t>2</a:t>
            </a:fld>
            <a:endParaRPr lang="en-US"/>
          </a:p>
        </p:txBody>
      </p:sp>
    </p:spTree>
    <p:extLst>
      <p:ext uri="{BB962C8B-B14F-4D97-AF65-F5344CB8AC3E}">
        <p14:creationId xmlns:p14="http://schemas.microsoft.com/office/powerpoint/2010/main" val="2849186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smtClean="0"/>
              <a:t>The collaborative model may be defined in multiple ways and may include</a:t>
            </a:r>
            <a:r>
              <a:rPr lang="en-US" sz="1400" dirty="0"/>
              <a:t>:</a:t>
            </a:r>
          </a:p>
          <a:p>
            <a:r>
              <a:rPr lang="en-US" sz="1400" dirty="0"/>
              <a:t>2 or more students from the same school at the same level of training</a:t>
            </a:r>
          </a:p>
          <a:p>
            <a:r>
              <a:rPr lang="en-US" sz="1400" dirty="0"/>
              <a:t>2 or more students from the same school at different levels of training</a:t>
            </a:r>
          </a:p>
          <a:p>
            <a:r>
              <a:rPr lang="en-US" sz="1400" dirty="0"/>
              <a:t>2 or more students from different schools at the same level of training</a:t>
            </a:r>
          </a:p>
          <a:p>
            <a:r>
              <a:rPr lang="en-US" sz="1400" dirty="0"/>
              <a:t>2 or more students from different schools at different levels of training</a:t>
            </a:r>
          </a:p>
          <a:p>
            <a:r>
              <a:rPr lang="en-US" sz="1400" dirty="0"/>
              <a:t>PT/PTA </a:t>
            </a:r>
            <a:r>
              <a:rPr lang="en-US" sz="1400" dirty="0" smtClean="0"/>
              <a:t>combinations</a:t>
            </a:r>
          </a:p>
          <a:p>
            <a:endParaRPr lang="en-US" sz="1400" dirty="0" smtClean="0"/>
          </a:p>
          <a:p>
            <a:r>
              <a:rPr lang="en-US" sz="1400" dirty="0" smtClean="0"/>
              <a:t>A 2:2 model (two students and two CIs) is even considered a collaborative model;</a:t>
            </a:r>
            <a:r>
              <a:rPr lang="en-US" sz="1400" baseline="0" dirty="0" smtClean="0"/>
              <a:t> though seen less common.  However, it isn’t uncommon to see a student have 2 CIs (though that will not be the model discussed in this module).</a:t>
            </a:r>
          </a:p>
          <a:p>
            <a:endParaRPr lang="en-US" sz="1400" baseline="0" dirty="0" smtClean="0"/>
          </a:p>
          <a:p>
            <a:r>
              <a:rPr lang="en-US" sz="1400" baseline="0" dirty="0" smtClean="0"/>
              <a:t>In a collaborative model, the CI will serve as a consultant for the students.  Since the CI does not have a caseload of his or her own, the CI is available at all times to assist, supervise, mentor the students as needed, and to also provide a physical presence during each </a:t>
            </a:r>
            <a:r>
              <a:rPr lang="en-US" sz="1400" baseline="0" smtClean="0"/>
              <a:t>patient interaction.  </a:t>
            </a:r>
            <a:endParaRPr lang="en-US" sz="1400" dirty="0"/>
          </a:p>
        </p:txBody>
      </p:sp>
      <p:sp>
        <p:nvSpPr>
          <p:cNvPr id="4" name="Slide Number Placeholder 3"/>
          <p:cNvSpPr>
            <a:spLocks noGrp="1"/>
          </p:cNvSpPr>
          <p:nvPr>
            <p:ph type="sldNum" sz="quarter" idx="10"/>
          </p:nvPr>
        </p:nvSpPr>
        <p:spPr/>
        <p:txBody>
          <a:bodyPr/>
          <a:lstStyle/>
          <a:p>
            <a:fld id="{A98F3E74-6D7F-44B1-B0DC-DAC1A96C94C1}" type="slidenum">
              <a:rPr lang="en-US" smtClean="0"/>
              <a:t>3</a:t>
            </a:fld>
            <a:endParaRPr lang="en-US"/>
          </a:p>
        </p:txBody>
      </p:sp>
    </p:spTree>
    <p:extLst>
      <p:ext uri="{BB962C8B-B14F-4D97-AF65-F5344CB8AC3E}">
        <p14:creationId xmlns:p14="http://schemas.microsoft.com/office/powerpoint/2010/main" val="3361054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collaborative models provides the opportunity of benefit to all involved – from an individual standpoint and also at the institutional level.  </a:t>
            </a:r>
          </a:p>
          <a:p>
            <a:endParaRPr lang="en-US" baseline="0" dirty="0" smtClean="0"/>
          </a:p>
          <a:p>
            <a:r>
              <a:rPr lang="en-US" baseline="0" dirty="0" smtClean="0"/>
              <a:t>Several of the benefits listed above assist the student in becoming an entry-level practitioner (e.g. peer support, discussion, teamwork skills, clinical competence, along with the development of reflective practice).  </a:t>
            </a:r>
          </a:p>
          <a:p>
            <a:endParaRPr lang="en-US" baseline="0" dirty="0" smtClean="0"/>
          </a:p>
          <a:p>
            <a:r>
              <a:rPr lang="en-US" baseline="0" dirty="0" smtClean="0"/>
              <a:t>Another benefit to students is the promotion of professional development.  Independent learning is a tenet of adult learning principles.  With this model there will be times when the student needs to consult other resources as their CI may not be immediately available if the CI is with the other student at the particular moment a question arises.  </a:t>
            </a:r>
          </a:p>
          <a:p>
            <a:endParaRPr lang="en-US" baseline="0" dirty="0" smtClean="0"/>
          </a:p>
          <a:p>
            <a:r>
              <a:rPr lang="en-US" baseline="0" dirty="0" smtClean="0"/>
              <a:t>The CI’s primary roles in this model is to teach and connect with the students.  Remember, in this model the CI does not have his/her own caseload (and though skill development of the students is essential), the CI will have the opportunity to develop his/her teaching effectiveness to both the individual students and the group.  </a:t>
            </a:r>
          </a:p>
          <a:p>
            <a:endParaRPr lang="en-US" baseline="0" dirty="0" smtClean="0"/>
          </a:p>
          <a:p>
            <a:r>
              <a:rPr lang="en-US" baseline="0" dirty="0" smtClean="0"/>
              <a:t>The potential of increased student placement opportunities exists because each CI is taking more students at one time (of course physical space is a consideration that we are all aware of).  </a:t>
            </a:r>
          </a:p>
          <a:p>
            <a:endParaRPr lang="en-US" baseline="0" dirty="0" smtClean="0"/>
          </a:p>
          <a:p>
            <a:r>
              <a:rPr lang="en-US" baseline="0" dirty="0" smtClean="0"/>
              <a:t>There is evidence in the literature that demonstrates that a CI’s productivity increases with this model; on average, over two times as productive as a colleague in the same practice area.    </a:t>
            </a:r>
            <a:endParaRPr lang="en-US" dirty="0"/>
          </a:p>
        </p:txBody>
      </p:sp>
      <p:sp>
        <p:nvSpPr>
          <p:cNvPr id="4" name="Slide Number Placeholder 3"/>
          <p:cNvSpPr>
            <a:spLocks noGrp="1"/>
          </p:cNvSpPr>
          <p:nvPr>
            <p:ph type="sldNum" sz="quarter" idx="10"/>
          </p:nvPr>
        </p:nvSpPr>
        <p:spPr/>
        <p:txBody>
          <a:bodyPr/>
          <a:lstStyle/>
          <a:p>
            <a:fld id="{A98F3E74-6D7F-44B1-B0DC-DAC1A96C94C1}" type="slidenum">
              <a:rPr lang="en-US" smtClean="0"/>
              <a:t>4</a:t>
            </a:fld>
            <a:endParaRPr lang="en-US"/>
          </a:p>
        </p:txBody>
      </p:sp>
    </p:spTree>
    <p:extLst>
      <p:ext uri="{BB962C8B-B14F-4D97-AF65-F5344CB8AC3E}">
        <p14:creationId xmlns:p14="http://schemas.microsoft.com/office/powerpoint/2010/main" val="42098035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the flip side, yes, there are challenges to the</a:t>
            </a:r>
            <a:r>
              <a:rPr lang="en-US" baseline="0" dirty="0" smtClean="0"/>
              <a:t> collaborative model as well.  Time is a constraint that all of us understand all to well!  Good time management skills are important in this model and can aid in working to reduce several of these challenges.</a:t>
            </a:r>
          </a:p>
          <a:p>
            <a:endParaRPr lang="en-US" baseline="0" dirty="0" smtClean="0"/>
          </a:p>
          <a:p>
            <a:r>
              <a:rPr lang="en-US" baseline="0" dirty="0" smtClean="0"/>
              <a:t>With more than one student, yes, the paperwork will increase, however, CIs can become savvy with their documentation of student progress.  Since the CI does not have a patient caseload and documentation to complete (yes, review of the students’ documentation will still be done), the CI can use paperwork time to be documenting on the students.  Whether this is in a separate file that can later be used to complete the CPI or information is put into the CPI and modified over time to reflect the student’s performance at mid-term and final evaluation time.</a:t>
            </a:r>
          </a:p>
          <a:p>
            <a:endParaRPr lang="en-US" baseline="0" dirty="0" smtClean="0"/>
          </a:p>
          <a:p>
            <a:r>
              <a:rPr lang="en-US" dirty="0" smtClean="0"/>
              <a:t>Student compatibility &amp; competition - this is most frequently mentioned as a possibility rather than a reality, however, since this</a:t>
            </a:r>
          </a:p>
          <a:p>
            <a:r>
              <a:rPr lang="en-US" dirty="0" smtClean="0"/>
              <a:t>is a very common concern for the student, it is helpful to address this early on in the experience.  Consider using learning style inventories or some method to discuss preferred learning and communication styles.  As CI, be a good role model.</a:t>
            </a:r>
          </a:p>
          <a:p>
            <a:endParaRPr lang="en-US" baseline="0" dirty="0" smtClean="0"/>
          </a:p>
          <a:p>
            <a:r>
              <a:rPr lang="en-US" baseline="0" dirty="0" smtClean="0"/>
              <a:t>Every person (CI or student) is an individual – there will be differences (be it personality and / or learning style differences).  We all need to be flexible, adaptable, and open to teaching and learning in different ways.  This is no different than working with our patients, where we have to be flexible and adaptable and be ready to ‘teach’ to them in the manner in which they learn best.</a:t>
            </a:r>
          </a:p>
          <a:p>
            <a:endParaRPr lang="en-US" baseline="0" dirty="0" smtClean="0"/>
          </a:p>
          <a:p>
            <a:r>
              <a:rPr lang="en-US" baseline="0" dirty="0" smtClean="0"/>
              <a:t>Each student will also come with his or her own strengths and limitations.  CIs can use these advantageously by empowering the students to work together and to teach and learn from each other. If the CI creates a positive learning environment and helps the students to embrace life-long learning, all can realize there is a lot to learn from each other. </a:t>
            </a:r>
            <a:endParaRPr lang="en-US" dirty="0" smtClean="0"/>
          </a:p>
          <a:p>
            <a:endParaRPr lang="en-US" dirty="0" smtClean="0"/>
          </a:p>
          <a:p>
            <a:r>
              <a:rPr lang="en-US" dirty="0" smtClean="0"/>
              <a:t>In order to ensure</a:t>
            </a:r>
            <a:r>
              <a:rPr lang="en-US" baseline="0" dirty="0" smtClean="0"/>
              <a:t> a</a:t>
            </a:r>
            <a:r>
              <a:rPr lang="en-US" dirty="0" smtClean="0"/>
              <a:t>dequate 1:1 time consider</a:t>
            </a:r>
            <a:r>
              <a:rPr lang="en-US" baseline="0" dirty="0" smtClean="0"/>
              <a:t> the following</a:t>
            </a:r>
            <a:r>
              <a:rPr lang="en-US" dirty="0" smtClean="0"/>
              <a:t>:</a:t>
            </a:r>
          </a:p>
          <a:p>
            <a:r>
              <a:rPr lang="en-US" dirty="0" smtClean="0"/>
              <a:t>	*determining</a:t>
            </a:r>
            <a:r>
              <a:rPr lang="en-US" baseline="0" dirty="0" smtClean="0"/>
              <a:t> </a:t>
            </a:r>
            <a:r>
              <a:rPr lang="en-US" dirty="0" smtClean="0"/>
              <a:t>a method for even distribution of time/attention between the students</a:t>
            </a:r>
          </a:p>
          <a:p>
            <a:r>
              <a:rPr lang="en-US" dirty="0" smtClean="0"/>
              <a:t>	*setting up a ‘protocol’ in order to</a:t>
            </a:r>
            <a:r>
              <a:rPr lang="en-US" baseline="0" dirty="0" smtClean="0"/>
              <a:t> assure balance, this is especially important as individual personalities and/or characteristics</a:t>
            </a:r>
          </a:p>
          <a:p>
            <a:r>
              <a:rPr lang="en-US" baseline="0" dirty="0" smtClean="0"/>
              <a:t>	 have a tendency to unbalance the team</a:t>
            </a:r>
          </a:p>
          <a:p>
            <a:r>
              <a:rPr lang="en-US" baseline="0" dirty="0" smtClean="0"/>
              <a:t>	*alternating student responsibilities can be a good way to start and will shift as time goes on</a:t>
            </a:r>
          </a:p>
          <a:p>
            <a:r>
              <a:rPr lang="en-US" baseline="0" dirty="0" smtClean="0"/>
              <a:t>	*maintain good record keeping for each individual student will be essential</a:t>
            </a:r>
            <a:endParaRPr lang="en-US" dirty="0"/>
          </a:p>
        </p:txBody>
      </p:sp>
      <p:sp>
        <p:nvSpPr>
          <p:cNvPr id="4" name="Slide Number Placeholder 3"/>
          <p:cNvSpPr>
            <a:spLocks noGrp="1"/>
          </p:cNvSpPr>
          <p:nvPr>
            <p:ph type="sldNum" sz="quarter" idx="10"/>
          </p:nvPr>
        </p:nvSpPr>
        <p:spPr/>
        <p:txBody>
          <a:bodyPr/>
          <a:lstStyle/>
          <a:p>
            <a:fld id="{A98F3E74-6D7F-44B1-B0DC-DAC1A96C94C1}" type="slidenum">
              <a:rPr lang="en-US" smtClean="0"/>
              <a:t>5</a:t>
            </a:fld>
            <a:endParaRPr lang="en-US"/>
          </a:p>
        </p:txBody>
      </p:sp>
    </p:spTree>
    <p:extLst>
      <p:ext uri="{BB962C8B-B14F-4D97-AF65-F5344CB8AC3E}">
        <p14:creationId xmlns:p14="http://schemas.microsoft.com/office/powerpoint/2010/main" val="818665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a:t>
            </a:r>
            <a:r>
              <a:rPr lang="en-US" baseline="0" dirty="0" smtClean="0"/>
              <a:t> will be times when each student will need to manage their own time while the other student is working with the CI; or just down time in general.  </a:t>
            </a:r>
          </a:p>
          <a:p>
            <a:endParaRPr lang="en-US" baseline="0" dirty="0" smtClean="0"/>
          </a:p>
          <a:p>
            <a:r>
              <a:rPr lang="en-US" baseline="0" dirty="0" smtClean="0"/>
              <a:t>This slide provides a list of ideas (though, not an exhaustive list by any means).  I anticipate these are activities that many of you already do with your students.  </a:t>
            </a:r>
          </a:p>
          <a:p>
            <a:endParaRPr lang="en-US" baseline="0" dirty="0" smtClean="0"/>
          </a:p>
          <a:p>
            <a:r>
              <a:rPr lang="en-US" baseline="0" dirty="0" smtClean="0"/>
              <a:t>The one topic I would like to spend a little bit of time discussing is the Critically Appraised Topic; known as CAT for short.  Most, if not all physical therapy programs will utilize the CAT as part of their Evidence Based Practice curriculum.  A CAT is a standardized summary of research evidence organized around a clinical question.  The purposes are to provide a critique of the research and also a report of the clinical relevance of the results.    </a:t>
            </a:r>
            <a:endParaRPr lang="en-US" dirty="0" smtClean="0"/>
          </a:p>
          <a:p>
            <a:endParaRPr lang="en-US" dirty="0" smtClean="0"/>
          </a:p>
          <a:p>
            <a:r>
              <a:rPr lang="en-US" dirty="0" smtClean="0"/>
              <a:t>Writing a CAT has students develop a clinical question regarding a patient, find related article and write a brief description of the article including type of study, patient population, level of evidence, and clinical bottom line.  It involves 5 steps which follow the five steps</a:t>
            </a:r>
            <a:r>
              <a:rPr lang="en-US" baseline="0" dirty="0" smtClean="0"/>
              <a:t> of evidence based practice: ‘ask’, ‘search’, ‘appraise’, ‘apply’, and ‘evaluate’.  </a:t>
            </a:r>
          </a:p>
          <a:p>
            <a:r>
              <a:rPr lang="en-US" baseline="0" dirty="0" smtClean="0"/>
              <a:t>	The steps include:</a:t>
            </a:r>
          </a:p>
          <a:p>
            <a:r>
              <a:rPr lang="en-US" baseline="0" dirty="0" smtClean="0"/>
              <a:t>	1.  Asking a focused and answerable question that translates uncertainty to an answerable question</a:t>
            </a:r>
          </a:p>
          <a:p>
            <a:r>
              <a:rPr lang="en-US" baseline="0" dirty="0" smtClean="0"/>
              <a:t>	2.  Searching for the best available evidence</a:t>
            </a:r>
          </a:p>
          <a:p>
            <a:r>
              <a:rPr lang="en-US" baseline="0" dirty="0" smtClean="0"/>
              <a:t>	3.  Critically appraising the evidence for validity and clinical relevance</a:t>
            </a:r>
          </a:p>
          <a:p>
            <a:r>
              <a:rPr lang="en-US" baseline="0" dirty="0" smtClean="0"/>
              <a:t>	4.  Applying the results to clinical practice </a:t>
            </a:r>
          </a:p>
          <a:p>
            <a:r>
              <a:rPr lang="en-US" baseline="0" dirty="0" smtClean="0"/>
              <a:t>	5.  Evaluation of performance </a:t>
            </a:r>
          </a:p>
          <a:p>
            <a:endParaRPr lang="en-US" baseline="0" dirty="0" smtClean="0"/>
          </a:p>
          <a:p>
            <a:r>
              <a:rPr lang="en-US" baseline="0" dirty="0" smtClean="0"/>
              <a:t>We can all work together to help our students use their time wisely and to look for learning opportunities.</a:t>
            </a:r>
            <a:endParaRPr lang="en-US" dirty="0"/>
          </a:p>
        </p:txBody>
      </p:sp>
      <p:sp>
        <p:nvSpPr>
          <p:cNvPr id="4" name="Slide Number Placeholder 3"/>
          <p:cNvSpPr>
            <a:spLocks noGrp="1"/>
          </p:cNvSpPr>
          <p:nvPr>
            <p:ph type="sldNum" sz="quarter" idx="10"/>
          </p:nvPr>
        </p:nvSpPr>
        <p:spPr/>
        <p:txBody>
          <a:bodyPr/>
          <a:lstStyle/>
          <a:p>
            <a:fld id="{A98F3E74-6D7F-44B1-B0DC-DAC1A96C94C1}" type="slidenum">
              <a:rPr lang="en-US" smtClean="0"/>
              <a:t>6</a:t>
            </a:fld>
            <a:endParaRPr lang="en-US"/>
          </a:p>
        </p:txBody>
      </p:sp>
    </p:spTree>
    <p:extLst>
      <p:ext uri="{BB962C8B-B14F-4D97-AF65-F5344CB8AC3E}">
        <p14:creationId xmlns:p14="http://schemas.microsoft.com/office/powerpoint/2010/main" val="3871189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next few slides includes tools and resources that you can use with students during their clinical experiences.  The grid and forms have been developed with 2 students in mind; however, they could also be used in the traditional 1:1 model of 1 student and 1 clinical instructor.  The scheduling grid would need some modification if used with only one student.  </a:t>
            </a:r>
            <a:endParaRPr lang="en-US" dirty="0"/>
          </a:p>
        </p:txBody>
      </p:sp>
      <p:sp>
        <p:nvSpPr>
          <p:cNvPr id="4" name="Slide Number Placeholder 3"/>
          <p:cNvSpPr>
            <a:spLocks noGrp="1"/>
          </p:cNvSpPr>
          <p:nvPr>
            <p:ph type="sldNum" sz="quarter" idx="10"/>
          </p:nvPr>
        </p:nvSpPr>
        <p:spPr/>
        <p:txBody>
          <a:bodyPr/>
          <a:lstStyle/>
          <a:p>
            <a:fld id="{A98F3E74-6D7F-44B1-B0DC-DAC1A96C94C1}" type="slidenum">
              <a:rPr lang="en-US" smtClean="0"/>
              <a:t>7</a:t>
            </a:fld>
            <a:endParaRPr lang="en-US"/>
          </a:p>
        </p:txBody>
      </p:sp>
    </p:spTree>
    <p:extLst>
      <p:ext uri="{BB962C8B-B14F-4D97-AF65-F5344CB8AC3E}">
        <p14:creationId xmlns:p14="http://schemas.microsoft.com/office/powerpoint/2010/main" val="15872391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Scheduling grid</a:t>
            </a:r>
            <a:r>
              <a:rPr lang="en-US" baseline="0" dirty="0" smtClean="0"/>
              <a:t> allows for mapping out of plans for </a:t>
            </a:r>
            <a:r>
              <a:rPr lang="en-US" dirty="0" smtClean="0"/>
              <a:t>orientation, tentative group and individual meeting times and possible goals for productivity or other key expectations.  It can be modified</a:t>
            </a:r>
            <a:r>
              <a:rPr lang="en-US" baseline="0" dirty="0" smtClean="0"/>
              <a:t> to fit the preferences of the CI in regard to planning a clinical experience and to each student based upon his/her needs and level.  As you can see this grid is only made out for 4 days (this was for the purposes of this module to aid in being able to see and read the slide more easily).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98F3E74-6D7F-44B1-B0DC-DAC1A96C94C1}" type="slidenum">
              <a:rPr lang="en-US" smtClean="0"/>
              <a:t>8</a:t>
            </a:fld>
            <a:endParaRPr lang="en-US"/>
          </a:p>
        </p:txBody>
      </p:sp>
    </p:spTree>
    <p:extLst>
      <p:ext uri="{BB962C8B-B14F-4D97-AF65-F5344CB8AC3E}">
        <p14:creationId xmlns:p14="http://schemas.microsoft.com/office/powerpoint/2010/main" val="1617140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example provides for time when the students are working alone with the CI, on their own individually, together as a pair, and time together as a team (both students and the CI).  </a:t>
            </a:r>
            <a:endParaRPr lang="en-US" dirty="0" smtClean="0"/>
          </a:p>
          <a:p>
            <a:endParaRPr lang="en-US" dirty="0"/>
          </a:p>
        </p:txBody>
      </p:sp>
      <p:sp>
        <p:nvSpPr>
          <p:cNvPr id="4" name="Slide Number Placeholder 3"/>
          <p:cNvSpPr>
            <a:spLocks noGrp="1"/>
          </p:cNvSpPr>
          <p:nvPr>
            <p:ph type="sldNum" sz="quarter" idx="10"/>
          </p:nvPr>
        </p:nvSpPr>
        <p:spPr/>
        <p:txBody>
          <a:bodyPr/>
          <a:lstStyle/>
          <a:p>
            <a:fld id="{A98F3E74-6D7F-44B1-B0DC-DAC1A96C94C1}" type="slidenum">
              <a:rPr lang="en-US" smtClean="0"/>
              <a:t>9</a:t>
            </a:fld>
            <a:endParaRPr lang="en-US"/>
          </a:p>
        </p:txBody>
      </p:sp>
    </p:spTree>
    <p:extLst>
      <p:ext uri="{BB962C8B-B14F-4D97-AF65-F5344CB8AC3E}">
        <p14:creationId xmlns:p14="http://schemas.microsoft.com/office/powerpoint/2010/main" val="42671233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1.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slideMaster" Target="../slideMasters/slideMaster1.xml"/><Relationship Id="rId5" Type="http://schemas.openxmlformats.org/officeDocument/2006/relationships/tags" Target="../tags/tag13.xml"/><Relationship Id="rId4" Type="http://schemas.openxmlformats.org/officeDocument/2006/relationships/tags" Target="../tags/tag1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slideMaster" Target="../slideMasters/slideMaster1.xml"/><Relationship Id="rId5" Type="http://schemas.openxmlformats.org/officeDocument/2006/relationships/tags" Target="../tags/tag18.xml"/><Relationship Id="rId4" Type="http://schemas.openxmlformats.org/officeDocument/2006/relationships/tags" Target="../tags/tag1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slideMaster" Target="../slideMasters/slideMaster1.xml"/><Relationship Id="rId4" Type="http://schemas.openxmlformats.org/officeDocument/2006/relationships/tags" Target="../tags/tag22.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tags" Target="../tags/tag23.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custDataLst>
              <p:tags r:id="rId1"/>
            </p:custDataLst>
          </p:nvPr>
        </p:nvSpPr>
        <p:spPr>
          <a:xfrm>
            <a:off x="685800" y="1905000"/>
            <a:ext cx="7543800" cy="2593975"/>
          </a:xfrm>
        </p:spPr>
        <p:txBody>
          <a:bodyPr anchor="b"/>
          <a:lstStyle>
            <a:lvl1pPr>
              <a:defRPr sz="6600">
                <a:ln>
                  <a:noFill/>
                </a:ln>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custDataLst>
              <p:tags r:id="rId2"/>
            </p:custDataLst>
          </p:nvPr>
        </p:nvSpPr>
        <p:spPr>
          <a:xfrm>
            <a:off x="685800" y="4572000"/>
            <a:ext cx="646176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custDataLst>
              <p:tags r:id="rId3"/>
            </p:custDataLst>
          </p:nvPr>
        </p:nvSpPr>
        <p:spPr/>
        <p:txBody>
          <a:bodyPr/>
          <a:lstStyle/>
          <a:p>
            <a:fld id="{D39E87DF-896E-4C2E-A0A6-DDEE8F4E584F}" type="datetimeFigureOut">
              <a:rPr lang="en-US" smtClean="0"/>
              <a:t>2/2/2021</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1514B4BD-CA82-46A8-B765-7C8CB9A30F4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9E87DF-896E-4C2E-A0A6-DDEE8F4E584F}" type="datetimeFigureOut">
              <a:rPr lang="en-US" smtClean="0"/>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4B4BD-CA82-46A8-B765-7C8CB9A30F46}"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1752600" cy="58515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9E87DF-896E-4C2E-A0A6-DDEE8F4E584F}" type="datetimeFigureOut">
              <a:rPr lang="en-US" smtClean="0"/>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4B4BD-CA82-46A8-B765-7C8CB9A30F46}"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Content Placeholder 2"/>
          <p:cNvSpPr>
            <a:spLocks noGrp="1"/>
          </p:cNvSpPr>
          <p:nvPr>
            <p:ph idx="1"/>
            <p:custDataLst>
              <p:tags r:id="rId2"/>
            </p:custDataLst>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custDataLst>
              <p:tags r:id="rId3"/>
            </p:custDataLst>
          </p:nvPr>
        </p:nvSpPr>
        <p:spPr/>
        <p:txBody>
          <a:bodyPr/>
          <a:lstStyle/>
          <a:p>
            <a:fld id="{D39E87DF-896E-4C2E-A0A6-DDEE8F4E584F}" type="datetimeFigureOut">
              <a:rPr lang="en-US" smtClean="0"/>
              <a:t>2/2/2021</a:t>
            </a:fld>
            <a:endParaRPr lang="en-US"/>
          </a:p>
        </p:txBody>
      </p:sp>
      <p:sp>
        <p:nvSpPr>
          <p:cNvPr id="5" name="Footer Placeholder 4"/>
          <p:cNvSpPr>
            <a:spLocks noGrp="1"/>
          </p:cNvSpPr>
          <p:nvPr>
            <p:ph type="ftr" sz="quarter" idx="11"/>
            <p:custDataLst>
              <p:tags r:id="rId4"/>
            </p:custDataLst>
          </p:nvPr>
        </p:nvSpPr>
        <p:spPr/>
        <p:txBody>
          <a:bodyPr/>
          <a:lstStyle/>
          <a:p>
            <a:endParaRPr lang="en-US"/>
          </a:p>
        </p:txBody>
      </p:sp>
      <p:sp>
        <p:nvSpPr>
          <p:cNvPr id="6" name="Slide Number Placeholder 5"/>
          <p:cNvSpPr>
            <a:spLocks noGrp="1"/>
          </p:cNvSpPr>
          <p:nvPr>
            <p:ph type="sldNum" sz="quarter" idx="12"/>
            <p:custDataLst>
              <p:tags r:id="rId5"/>
            </p:custDataLst>
          </p:nvPr>
        </p:nvSpPr>
        <p:spPr/>
        <p:txBody>
          <a:bodyPr/>
          <a:lstStyle/>
          <a:p>
            <a:fld id="{1514B4BD-CA82-46A8-B765-7C8CB9A30F4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5486400"/>
            <a:ext cx="7659687" cy="1168400"/>
          </a:xfrm>
        </p:spPr>
        <p:txBody>
          <a:bodyPr anchor="t"/>
          <a:lstStyle>
            <a:lvl1pPr algn="l">
              <a:defRPr sz="36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3852863"/>
            <a:ext cx="6135687"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9E87DF-896E-4C2E-A0A6-DDEE8F4E584F}" type="datetimeFigureOut">
              <a:rPr lang="en-US" smtClean="0"/>
              <a:t>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14B4BD-CA82-46A8-B765-7C8CB9A30F46}"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419600" y="1536192"/>
            <a:ext cx="36576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39E87DF-896E-4C2E-A0A6-DDEE8F4E584F}" type="datetimeFigureOut">
              <a:rPr lang="en-US" smtClean="0"/>
              <a:t>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14B4BD-CA82-46A8-B765-7C8CB9A30F46}"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419600" y="1535113"/>
            <a:ext cx="36576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419600" y="2174875"/>
            <a:ext cx="3657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9E87DF-896E-4C2E-A0A6-DDEE8F4E584F}" type="datetimeFigureOut">
              <a:rPr lang="en-US" smtClean="0"/>
              <a:t>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14B4BD-CA82-46A8-B765-7C8CB9A30F4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custDataLst>
              <p:tags r:id="rId1"/>
            </p:custDataLst>
          </p:nvPr>
        </p:nvSpPr>
        <p:spPr/>
        <p:txBody>
          <a:bodyPr/>
          <a:lstStyle/>
          <a:p>
            <a:r>
              <a:rPr lang="en-US" smtClean="0"/>
              <a:t>Click to edit Master title style</a:t>
            </a:r>
            <a:endParaRPr lang="en-US"/>
          </a:p>
        </p:txBody>
      </p:sp>
      <p:sp>
        <p:nvSpPr>
          <p:cNvPr id="3" name="Date Placeholder 2"/>
          <p:cNvSpPr>
            <a:spLocks noGrp="1"/>
          </p:cNvSpPr>
          <p:nvPr>
            <p:ph type="dt" sz="half" idx="10"/>
            <p:custDataLst>
              <p:tags r:id="rId2"/>
            </p:custDataLst>
          </p:nvPr>
        </p:nvSpPr>
        <p:spPr/>
        <p:txBody>
          <a:bodyPr/>
          <a:lstStyle/>
          <a:p>
            <a:fld id="{D39E87DF-896E-4C2E-A0A6-DDEE8F4E584F}" type="datetimeFigureOut">
              <a:rPr lang="en-US" smtClean="0"/>
              <a:t>2/2/2021</a:t>
            </a:fld>
            <a:endParaRPr lang="en-US"/>
          </a:p>
        </p:txBody>
      </p:sp>
      <p:sp>
        <p:nvSpPr>
          <p:cNvPr id="4" name="Footer Placeholder 3"/>
          <p:cNvSpPr>
            <a:spLocks noGrp="1"/>
          </p:cNvSpPr>
          <p:nvPr>
            <p:ph type="ftr" sz="quarter" idx="11"/>
            <p:custDataLst>
              <p:tags r:id="rId3"/>
            </p:custDataLst>
          </p:nvPr>
        </p:nvSpPr>
        <p:spPr/>
        <p:txBody>
          <a:bodyPr/>
          <a:lstStyle/>
          <a:p>
            <a:endParaRPr lang="en-US"/>
          </a:p>
        </p:txBody>
      </p:sp>
      <p:sp>
        <p:nvSpPr>
          <p:cNvPr id="5" name="Slide Number Placeholder 4"/>
          <p:cNvSpPr>
            <a:spLocks noGrp="1"/>
          </p:cNvSpPr>
          <p:nvPr>
            <p:ph type="sldNum" sz="quarter" idx="12"/>
            <p:custDataLst>
              <p:tags r:id="rId4"/>
            </p:custDataLst>
          </p:nvPr>
        </p:nvSpPr>
        <p:spPr/>
        <p:txBody>
          <a:bodyPr/>
          <a:lstStyle/>
          <a:p>
            <a:fld id="{1514B4BD-CA82-46A8-B765-7C8CB9A30F46}"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custDataLst>
              <p:tags r:id="rId1"/>
            </p:custDataLst>
          </p:nvPr>
        </p:nvSpPr>
        <p:spPr/>
        <p:txBody>
          <a:bodyPr/>
          <a:lstStyle/>
          <a:p>
            <a:fld id="{D39E87DF-896E-4C2E-A0A6-DDEE8F4E584F}" type="datetimeFigureOut">
              <a:rPr lang="en-US" smtClean="0"/>
              <a:t>2/2/2021</a:t>
            </a:fld>
            <a:endParaRPr lang="en-US"/>
          </a:p>
        </p:txBody>
      </p:sp>
      <p:sp>
        <p:nvSpPr>
          <p:cNvPr id="3" name="Footer Placeholder 2"/>
          <p:cNvSpPr>
            <a:spLocks noGrp="1"/>
          </p:cNvSpPr>
          <p:nvPr>
            <p:ph type="ftr" sz="quarter" idx="11"/>
            <p:custDataLst>
              <p:tags r:id="rId2"/>
            </p:custDataLst>
          </p:nvPr>
        </p:nvSpPr>
        <p:spPr/>
        <p:txBody>
          <a:bodyPr/>
          <a:lstStyle/>
          <a:p>
            <a:endParaRPr lang="en-US"/>
          </a:p>
        </p:txBody>
      </p:sp>
      <p:sp>
        <p:nvSpPr>
          <p:cNvPr id="4" name="Slide Number Placeholder 3"/>
          <p:cNvSpPr>
            <a:spLocks noGrp="1"/>
          </p:cNvSpPr>
          <p:nvPr>
            <p:ph type="sldNum" sz="quarter" idx="12"/>
            <p:custDataLst>
              <p:tags r:id="rId3"/>
            </p:custDataLst>
          </p:nvPr>
        </p:nvSpPr>
        <p:spPr/>
        <p:txBody>
          <a:bodyPr/>
          <a:lstStyle/>
          <a:p>
            <a:fld id="{1514B4BD-CA82-46A8-B765-7C8CB9A30F46}"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5495544"/>
            <a:ext cx="7772400" cy="594360"/>
          </a:xfrm>
        </p:spPr>
        <p:txBody>
          <a:bodyPr anchor="b"/>
          <a:lstStyle>
            <a:lvl1pPr algn="ctr">
              <a:defRPr sz="2200" b="1"/>
            </a:lvl1pPr>
          </a:lstStyle>
          <a:p>
            <a:r>
              <a:rPr lang="en-US" smtClean="0"/>
              <a:t>Click to edit Master title style</a:t>
            </a:r>
            <a:endParaRPr lang="en-US" dirty="0"/>
          </a:p>
        </p:txBody>
      </p:sp>
      <p:sp>
        <p:nvSpPr>
          <p:cNvPr id="4" name="Text Placeholder 3"/>
          <p:cNvSpPr>
            <a:spLocks noGrp="1"/>
          </p:cNvSpPr>
          <p:nvPr>
            <p:ph type="body" sz="half" idx="2"/>
          </p:nvPr>
        </p:nvSpPr>
        <p:spPr>
          <a:xfrm>
            <a:off x="304799" y="6096000"/>
            <a:ext cx="77724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9E87DF-896E-4C2E-A0A6-DDEE8F4E584F}" type="datetimeFigureOut">
              <a:rPr lang="en-US" smtClean="0"/>
              <a:t>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14B4BD-CA82-46A8-B765-7C8CB9A30F46}" type="slidenum">
              <a:rPr lang="en-US" smtClean="0"/>
              <a:t>‹#›</a:t>
            </a:fld>
            <a:endParaRPr lang="en-US"/>
          </a:p>
        </p:txBody>
      </p:sp>
      <p:sp>
        <p:nvSpPr>
          <p:cNvPr id="9" name="Content Placeholder 8"/>
          <p:cNvSpPr>
            <a:spLocks noGrp="1"/>
          </p:cNvSpPr>
          <p:nvPr>
            <p:ph sz="quarter" idx="13"/>
          </p:nvPr>
        </p:nvSpPr>
        <p:spPr>
          <a:xfrm>
            <a:off x="304800" y="381000"/>
            <a:ext cx="7772400" cy="494284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5495278"/>
            <a:ext cx="7772400" cy="594626"/>
          </a:xfrm>
        </p:spPr>
        <p:txBody>
          <a:bodyPr anchor="b"/>
          <a:lstStyle>
            <a:lvl1pPr algn="ctr">
              <a:defRPr sz="2200" b="1">
                <a:ln>
                  <a:noFill/>
                </a:ln>
                <a:solidFill>
                  <a:schemeClr val="tx2"/>
                </a:solidFill>
              </a:defRPr>
            </a:lvl1pPr>
          </a:lstStyle>
          <a:p>
            <a:r>
              <a:rPr lang="en-US" smtClean="0"/>
              <a:t>Click to edit Master title style</a:t>
            </a:r>
            <a:endParaRPr lang="en-US" dirty="0"/>
          </a:p>
        </p:txBody>
      </p:sp>
      <p:sp>
        <p:nvSpPr>
          <p:cNvPr id="3" name="Picture Placeholder 2"/>
          <p:cNvSpPr>
            <a:spLocks noGrp="1"/>
          </p:cNvSpPr>
          <p:nvPr>
            <p:ph type="pic" idx="1"/>
          </p:nvPr>
        </p:nvSpPr>
        <p:spPr>
          <a:xfrm>
            <a:off x="0" y="0"/>
            <a:ext cx="84582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301752" y="6096000"/>
            <a:ext cx="77724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Date Placeholder 7"/>
          <p:cNvSpPr>
            <a:spLocks noGrp="1"/>
          </p:cNvSpPr>
          <p:nvPr>
            <p:ph type="dt" sz="half" idx="10"/>
          </p:nvPr>
        </p:nvSpPr>
        <p:spPr/>
        <p:txBody>
          <a:bodyPr/>
          <a:lstStyle/>
          <a:p>
            <a:fld id="{D39E87DF-896E-4C2E-A0A6-DDEE8F4E584F}" type="datetimeFigureOut">
              <a:rPr lang="en-US" smtClean="0"/>
              <a:t>2/2/2021</a:t>
            </a:fld>
            <a:endParaRPr lang="en-US"/>
          </a:p>
        </p:txBody>
      </p:sp>
      <p:sp>
        <p:nvSpPr>
          <p:cNvPr id="9" name="Slide Number Placeholder 8"/>
          <p:cNvSpPr>
            <a:spLocks noGrp="1"/>
          </p:cNvSpPr>
          <p:nvPr>
            <p:ph type="sldNum" sz="quarter" idx="11"/>
          </p:nvPr>
        </p:nvSpPr>
        <p:spPr/>
        <p:txBody>
          <a:bodyPr/>
          <a:lstStyle/>
          <a:p>
            <a:fld id="{1514B4BD-CA82-46A8-B765-7C8CB9A30F46}" type="slidenum">
              <a:rPr lang="en-US" smtClean="0"/>
              <a:t>‹#›</a:t>
            </a:fld>
            <a:endParaRPr lang="en-US"/>
          </a:p>
        </p:txBody>
      </p:sp>
      <p:sp>
        <p:nvSpPr>
          <p:cNvPr id="10" name="Footer Placeholder 9"/>
          <p:cNvSpPr>
            <a:spLocks noGrp="1"/>
          </p:cNvSpPr>
          <p:nvPr>
            <p:ph type="ftr" sz="quarter" idx="12"/>
          </p:nvPr>
        </p:nvSpPr>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19" Type="http://schemas.openxmlformats.org/officeDocument/2006/relationships/tags" Target="../tags/tag8.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custDataLst>
              <p:tags r:id="rId13"/>
            </p:custDataLst>
          </p:nvPr>
        </p:nvSpPr>
        <p:spPr>
          <a:xfrm>
            <a:off x="457200" y="274638"/>
            <a:ext cx="7620000" cy="114300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custDataLst>
              <p:tags r:id="rId14"/>
            </p:custDataLst>
          </p:nvPr>
        </p:nvSpPr>
        <p:spPr>
          <a:xfrm>
            <a:off x="457200" y="1600200"/>
            <a:ext cx="7620000" cy="48006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custDataLst>
              <p:tags r:id="rId15"/>
            </p:custDataLst>
          </p:nvPr>
        </p:nvSpPr>
        <p:spPr>
          <a:xfrm>
            <a:off x="8458200" y="0"/>
            <a:ext cx="685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custDataLst>
              <p:tags r:id="rId16"/>
            </p:custDataLst>
          </p:nvPr>
        </p:nvSpPr>
        <p:spPr>
          <a:xfrm>
            <a:off x="8458200" y="5486400"/>
            <a:ext cx="6858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4"/>
            <p:custDataLst>
              <p:tags r:id="rId17"/>
            </p:custDataLst>
          </p:nvPr>
        </p:nvSpPr>
        <p:spPr>
          <a:xfrm>
            <a:off x="8531788" y="5648960"/>
            <a:ext cx="54864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1514B4BD-CA82-46A8-B765-7C8CB9A30F46}" type="slidenum">
              <a:rPr lang="en-US" smtClean="0"/>
              <a:t>‹#›</a:t>
            </a:fld>
            <a:endParaRPr lang="en-US"/>
          </a:p>
        </p:txBody>
      </p:sp>
      <p:sp>
        <p:nvSpPr>
          <p:cNvPr id="5" name="Footer Placeholder 4"/>
          <p:cNvSpPr>
            <a:spLocks noGrp="1"/>
          </p:cNvSpPr>
          <p:nvPr>
            <p:ph type="ftr" sz="quarter" idx="3"/>
            <p:custDataLst>
              <p:tags r:id="rId18"/>
            </p:custDataLst>
          </p:nvPr>
        </p:nvSpPr>
        <p:spPr>
          <a:xfrm rot="16200000">
            <a:off x="7586910" y="4048760"/>
            <a:ext cx="2367281" cy="365760"/>
          </a:xfrm>
          <a:prstGeom prst="rect">
            <a:avLst/>
          </a:prstGeom>
        </p:spPr>
        <p:txBody>
          <a:bodyPr vert="horz" lIns="91440" tIns="45720" rIns="91440" bIns="45720" rtlCol="0" anchor="ctr"/>
          <a:lstStyle>
            <a:lvl1pPr algn="r">
              <a:defRPr sz="1200">
                <a:solidFill>
                  <a:schemeClr val="bg2"/>
                </a:solidFill>
              </a:defRPr>
            </a:lvl1pPr>
          </a:lstStyle>
          <a:p>
            <a:endParaRPr lang="en-US"/>
          </a:p>
        </p:txBody>
      </p:sp>
      <p:sp>
        <p:nvSpPr>
          <p:cNvPr id="4" name="Date Placeholder 3"/>
          <p:cNvSpPr>
            <a:spLocks noGrp="1"/>
          </p:cNvSpPr>
          <p:nvPr>
            <p:ph type="dt" sz="half" idx="2"/>
            <p:custDataLst>
              <p:tags r:id="rId19"/>
            </p:custDataLst>
          </p:nvPr>
        </p:nvSpPr>
        <p:spPr>
          <a:xfrm rot="16200000">
            <a:off x="7551351" y="1645920"/>
            <a:ext cx="2438399" cy="365760"/>
          </a:xfrm>
          <a:prstGeom prst="rect">
            <a:avLst/>
          </a:prstGeom>
        </p:spPr>
        <p:txBody>
          <a:bodyPr vert="horz" lIns="91440" tIns="45720" rIns="91440" bIns="45720" rtlCol="0" anchor="ctr"/>
          <a:lstStyle>
            <a:lvl1pPr algn="l">
              <a:defRPr sz="1200">
                <a:solidFill>
                  <a:schemeClr val="bg2"/>
                </a:solidFill>
              </a:defRPr>
            </a:lvl1pPr>
          </a:lstStyle>
          <a:p>
            <a:fld id="{D39E87DF-896E-4C2E-A0A6-DDEE8F4E584F}" type="datetimeFigureOut">
              <a:rPr lang="en-US" smtClean="0"/>
              <a:t>2/2/2021</a:t>
            </a:fld>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iming>
    <p:tnLst>
      <p:par>
        <p:cTn id="1" dur="indefinite" restart="never" nodeType="tmRoot"/>
      </p:par>
    </p:tnLst>
  </p:timing>
  <p:txStyles>
    <p:titleStyle>
      <a:lvl1pPr algn="l" defTabSz="914400" rtl="0" eaLnBrk="1" latinLnBrk="0" hangingPunct="1">
        <a:spcBef>
          <a:spcPct val="0"/>
        </a:spcBef>
        <a:buNone/>
        <a:defRPr sz="4600" b="0" i="0" u="none"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b="0" i="0" u="none"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8.xml"/><Relationship Id="rId7" Type="http://schemas.openxmlformats.org/officeDocument/2006/relationships/notesSlide" Target="../notesSlides/notesSlide1.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slideLayout" Target="../slideLayouts/slideLayout1.xml"/><Relationship Id="rId5" Type="http://schemas.openxmlformats.org/officeDocument/2006/relationships/audio" Target="../media/media1.m4a"/><Relationship Id="rId10" Type="http://schemas.openxmlformats.org/officeDocument/2006/relationships/image" Target="../media/image4.png"/><Relationship Id="rId4" Type="http://schemas.microsoft.com/office/2007/relationships/media" Target="../media/media1.m4a"/><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55.xml"/><Relationship Id="rId7" Type="http://schemas.openxmlformats.org/officeDocument/2006/relationships/notesSlide" Target="../notesSlides/notesSlide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Layout" Target="../slideLayouts/slideLayout2.xml"/><Relationship Id="rId5" Type="http://schemas.openxmlformats.org/officeDocument/2006/relationships/audio" Target="../media/media10.m4a"/><Relationship Id="rId4" Type="http://schemas.microsoft.com/office/2007/relationships/media" Target="../media/media10.m4a"/></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58.xml"/><Relationship Id="rId7" Type="http://schemas.openxmlformats.org/officeDocument/2006/relationships/notesSlide" Target="../notesSlides/notesSlide11.xml"/><Relationship Id="rId2" Type="http://schemas.openxmlformats.org/officeDocument/2006/relationships/tags" Target="../tags/tag57.xml"/><Relationship Id="rId1" Type="http://schemas.openxmlformats.org/officeDocument/2006/relationships/tags" Target="../tags/tag56.xml"/><Relationship Id="rId6" Type="http://schemas.openxmlformats.org/officeDocument/2006/relationships/slideLayout" Target="../slideLayouts/slideLayout2.xml"/><Relationship Id="rId5" Type="http://schemas.openxmlformats.org/officeDocument/2006/relationships/audio" Target="../media/media11.m4a"/><Relationship Id="rId4" Type="http://schemas.microsoft.com/office/2007/relationships/media" Target="../media/media11.m4a"/></Relationships>
</file>

<file path=ppt/slides/_rels/slide1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61.xml"/><Relationship Id="rId7" Type="http://schemas.openxmlformats.org/officeDocument/2006/relationships/notesSlide" Target="../notesSlides/notesSlide12.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Layout" Target="../slideLayouts/slideLayout2.xml"/><Relationship Id="rId5" Type="http://schemas.openxmlformats.org/officeDocument/2006/relationships/audio" Target="../media/media12.m4a"/><Relationship Id="rId4" Type="http://schemas.microsoft.com/office/2007/relationships/media" Target="../media/media12.m4a"/></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64.xml"/><Relationship Id="rId7" Type="http://schemas.openxmlformats.org/officeDocument/2006/relationships/notesSlide" Target="../notesSlides/notesSlide13.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slideLayout" Target="../slideLayouts/slideLayout2.xml"/><Relationship Id="rId5" Type="http://schemas.openxmlformats.org/officeDocument/2006/relationships/audio" Target="../media/media13.m4a"/><Relationship Id="rId4" Type="http://schemas.microsoft.com/office/2007/relationships/media" Target="../media/media13.m4a"/></Relationships>
</file>

<file path=ppt/slides/_rels/slide14.xml.rels><?xml version="1.0" encoding="UTF-8" standalone="yes"?>
<Relationships xmlns="http://schemas.openxmlformats.org/package/2006/relationships"><Relationship Id="rId8" Type="http://schemas.openxmlformats.org/officeDocument/2006/relationships/hyperlink" Target="mailto:Cindy.flom.meland@med.und.edu" TargetMode="External"/><Relationship Id="rId3" Type="http://schemas.openxmlformats.org/officeDocument/2006/relationships/tags" Target="../tags/tag67.xml"/><Relationship Id="rId7" Type="http://schemas.openxmlformats.org/officeDocument/2006/relationships/notesSlide" Target="../notesSlides/notesSlide14.xml"/><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slideLayout" Target="../slideLayouts/slideLayout7.xml"/><Relationship Id="rId5" Type="http://schemas.openxmlformats.org/officeDocument/2006/relationships/audio" Target="../media/media14.m4a"/><Relationship Id="rId4" Type="http://schemas.microsoft.com/office/2007/relationships/media" Target="../media/media14.m4a"/><Relationship Id="rId9"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70.xml"/><Relationship Id="rId7" Type="http://schemas.openxmlformats.org/officeDocument/2006/relationships/notesSlide" Target="../notesSlides/notesSlide15.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Layout" Target="../slideLayouts/slideLayout2.xml"/><Relationship Id="rId5" Type="http://schemas.openxmlformats.org/officeDocument/2006/relationships/audio" Target="../media/media15.m4a"/><Relationship Id="rId4" Type="http://schemas.microsoft.com/office/2007/relationships/media" Target="../media/media15.m4a"/></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1.xml"/><Relationship Id="rId7" Type="http://schemas.openxmlformats.org/officeDocument/2006/relationships/notesSlide" Target="../notesSlides/notesSlide2.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Layout" Target="../slideLayouts/slideLayout2.xml"/><Relationship Id="rId5" Type="http://schemas.openxmlformats.org/officeDocument/2006/relationships/audio" Target="../media/media2.m4a"/><Relationship Id="rId4" Type="http://schemas.microsoft.com/office/2007/relationships/media" Target="../media/media2.m4a"/></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4.xml"/><Relationship Id="rId7" Type="http://schemas.openxmlformats.org/officeDocument/2006/relationships/notesSlide" Target="../notesSlides/notesSlide3.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slideLayout" Target="../slideLayouts/slideLayout2.xml"/><Relationship Id="rId5" Type="http://schemas.openxmlformats.org/officeDocument/2006/relationships/audio" Target="../media/media3.m4a"/><Relationship Id="rId4" Type="http://schemas.microsoft.com/office/2007/relationships/media" Target="../media/media3.m4a"/></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37.xml"/><Relationship Id="rId7" Type="http://schemas.openxmlformats.org/officeDocument/2006/relationships/notesSlide" Target="../notesSlides/notesSlide4.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slideLayout" Target="../slideLayouts/slideLayout2.xml"/><Relationship Id="rId5" Type="http://schemas.openxmlformats.org/officeDocument/2006/relationships/audio" Target="../media/media4.m4a"/><Relationship Id="rId4" Type="http://schemas.microsoft.com/office/2007/relationships/media" Target="../media/media4.m4a"/></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0.xml"/><Relationship Id="rId7" Type="http://schemas.openxmlformats.org/officeDocument/2006/relationships/notesSlide" Target="../notesSlides/notesSlide5.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Layout" Target="../slideLayouts/slideLayout2.xml"/><Relationship Id="rId5" Type="http://schemas.openxmlformats.org/officeDocument/2006/relationships/audio" Target="../media/media5.m4a"/><Relationship Id="rId4" Type="http://schemas.microsoft.com/office/2007/relationships/media" Target="../media/media5.m4a"/></Relationships>
</file>

<file path=ppt/slides/_rels/slide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3.xml"/><Relationship Id="rId7" Type="http://schemas.openxmlformats.org/officeDocument/2006/relationships/notesSlide" Target="../notesSlides/notesSlide6.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slideLayout" Target="../slideLayouts/slideLayout2.xml"/><Relationship Id="rId5" Type="http://schemas.openxmlformats.org/officeDocument/2006/relationships/audio" Target="../media/media6.m4a"/><Relationship Id="rId4" Type="http://schemas.microsoft.com/office/2007/relationships/media" Target="../media/media6.m4a"/></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6.xml"/><Relationship Id="rId7" Type="http://schemas.openxmlformats.org/officeDocument/2006/relationships/notesSlide" Target="../notesSlides/notesSlide7.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slideLayout" Target="../slideLayouts/slideLayout2.xml"/><Relationship Id="rId5" Type="http://schemas.openxmlformats.org/officeDocument/2006/relationships/audio" Target="../media/media7.m4a"/><Relationship Id="rId4" Type="http://schemas.microsoft.com/office/2007/relationships/media" Target="../media/media7.m4a"/></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9.xml"/><Relationship Id="rId7" Type="http://schemas.openxmlformats.org/officeDocument/2006/relationships/notesSlide" Target="../notesSlides/notesSlide8.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slideLayout" Target="../slideLayouts/slideLayout6.xml"/><Relationship Id="rId5" Type="http://schemas.openxmlformats.org/officeDocument/2006/relationships/audio" Target="../media/media8.m4a"/><Relationship Id="rId4" Type="http://schemas.microsoft.com/office/2007/relationships/media" Target="../media/media8.m4a"/></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52.xml"/><Relationship Id="rId7" Type="http://schemas.openxmlformats.org/officeDocument/2006/relationships/notesSlide" Target="../notesSlides/notesSlide9.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Layout" Target="../slideLayouts/slideLayout6.xml"/><Relationship Id="rId5" Type="http://schemas.openxmlformats.org/officeDocument/2006/relationships/audio" Target="../media/media9.m4a"/><Relationship Id="rId4" Type="http://schemas.microsoft.com/office/2007/relationships/media" Target="../media/media9.m4a"/></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custDataLst>
              <p:tags r:id="rId2"/>
            </p:custDataLst>
          </p:nvPr>
        </p:nvSpPr>
        <p:spPr>
          <a:xfrm>
            <a:off x="685800" y="1905000"/>
            <a:ext cx="7772400" cy="1470025"/>
          </a:xfrm>
        </p:spPr>
        <p:txBody>
          <a:bodyPr>
            <a:normAutofit fontScale="90000"/>
          </a:bodyPr>
          <a:lstStyle/>
          <a:p>
            <a:r>
              <a:rPr lang="en-US" sz="5300" dirty="0" smtClean="0"/>
              <a:t/>
            </a:r>
            <a:br>
              <a:rPr lang="en-US" sz="5300" dirty="0" smtClean="0"/>
            </a:br>
            <a:r>
              <a:rPr lang="en-US" sz="5300" dirty="0"/>
              <a:t/>
            </a:r>
            <a:br>
              <a:rPr lang="en-US" sz="5300" dirty="0"/>
            </a:br>
            <a:r>
              <a:rPr lang="en-US" sz="5300" dirty="0" smtClean="0"/>
              <a:t/>
            </a:r>
            <a:br>
              <a:rPr lang="en-US" sz="5300" dirty="0" smtClean="0"/>
            </a:br>
            <a:r>
              <a:rPr lang="en-US" sz="5300" dirty="0"/>
              <a:t/>
            </a:r>
            <a:br>
              <a:rPr lang="en-US" sz="5300" dirty="0"/>
            </a:br>
            <a:r>
              <a:rPr lang="en-US" sz="5300" dirty="0"/>
              <a:t>Introduction to Collaborative Teaching Module</a:t>
            </a:r>
            <a:r>
              <a:rPr lang="en-US" b="0" dirty="0" smtClean="0">
                <a:effectLst/>
              </a:rPr>
              <a:t/>
            </a:r>
            <a:br>
              <a:rPr lang="en-US" b="0" dirty="0" smtClean="0">
                <a:effectLst/>
              </a:rPr>
            </a:br>
            <a:endParaRPr lang="en-US" dirty="0"/>
          </a:p>
        </p:txBody>
      </p:sp>
      <p:sp>
        <p:nvSpPr>
          <p:cNvPr id="3" name="Subtitle 2"/>
          <p:cNvSpPr>
            <a:spLocks noGrp="1"/>
          </p:cNvSpPr>
          <p:nvPr>
            <p:ph type="subTitle" idx="1"/>
            <p:custDataLst>
              <p:tags r:id="rId3"/>
            </p:custDataLst>
          </p:nvPr>
        </p:nvSpPr>
        <p:spPr>
          <a:xfrm>
            <a:off x="1371600" y="2819400"/>
            <a:ext cx="6400800" cy="1752600"/>
          </a:xfrm>
        </p:spPr>
        <p:txBody>
          <a:bodyPr>
            <a:normAutofit lnSpcReduction="10000"/>
          </a:bodyPr>
          <a:lstStyle/>
          <a:p>
            <a:r>
              <a:rPr lang="en-US" dirty="0" smtClean="0"/>
              <a:t>Cindy Flom-Meland, PT, PhD, NCS</a:t>
            </a:r>
          </a:p>
          <a:p>
            <a:r>
              <a:rPr lang="en-US" dirty="0" smtClean="0"/>
              <a:t>Associate Professor and</a:t>
            </a:r>
          </a:p>
          <a:p>
            <a:r>
              <a:rPr lang="en-US" dirty="0" smtClean="0"/>
              <a:t>Director of Clinical Education </a:t>
            </a:r>
          </a:p>
          <a:p>
            <a:r>
              <a:rPr lang="en-US" dirty="0" smtClean="0"/>
              <a:t>University of North Dakota</a:t>
            </a:r>
          </a:p>
          <a:p>
            <a:r>
              <a:rPr lang="en-US" dirty="0" smtClean="0"/>
              <a:t>Department of Physical Therapy</a:t>
            </a:r>
            <a:endParaRPr lang="en-US" dirty="0"/>
          </a:p>
        </p:txBody>
      </p:sp>
      <p:pic>
        <p:nvPicPr>
          <p:cNvPr id="1028" name="Picture 4" descr="http://www.umary.edu/_resources/images/footer/MaryLogo-blu-Horz-2015_web.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56120" y="4941008"/>
            <a:ext cx="3427268" cy="992104"/>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 y="5167841"/>
            <a:ext cx="4343400" cy="5384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0"/>
          <a:stretch>
            <a:fillRect/>
          </a:stretch>
        </p:blipFill>
        <p:spPr>
          <a:xfrm>
            <a:off x="8382000" y="6248400"/>
            <a:ext cx="609600" cy="609600"/>
          </a:xfrm>
          <a:prstGeom prst="rect">
            <a:avLst/>
          </a:prstGeom>
        </p:spPr>
      </p:pic>
    </p:spTree>
    <p:custDataLst>
      <p:tags r:id="rId1"/>
    </p:custDataLst>
    <p:extLst>
      <p:ext uri="{BB962C8B-B14F-4D97-AF65-F5344CB8AC3E}">
        <p14:creationId xmlns:p14="http://schemas.microsoft.com/office/powerpoint/2010/main" val="3495946471"/>
      </p:ext>
    </p:extLst>
  </p:cSld>
  <p:clrMapOvr>
    <a:masterClrMapping/>
  </p:clrMapOvr>
  <mc:AlternateContent xmlns:mc="http://schemas.openxmlformats.org/markup-compatibility/2006" xmlns:p14="http://schemas.microsoft.com/office/powerpoint/2010/main">
    <mc:Choice Requires="p14">
      <p:transition spd="slow" p14:dur="2000" advTm="55779"/>
    </mc:Choice>
    <mc:Fallback xmlns="">
      <p:transition spd="slow" advTm="557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7620000" cy="1143000"/>
          </a:xfrm>
        </p:spPr>
        <p:txBody>
          <a:bodyPr/>
          <a:lstStyle/>
          <a:p>
            <a:r>
              <a:rPr lang="en-US" dirty="0" smtClean="0"/>
              <a:t>Daily Planning Schedule</a:t>
            </a:r>
            <a:endParaRPr lang="en-US" dirty="0"/>
          </a:p>
        </p:txBody>
      </p:sp>
      <p:graphicFrame>
        <p:nvGraphicFramePr>
          <p:cNvPr id="4" name="Content Placeholder 3"/>
          <p:cNvGraphicFramePr>
            <a:graphicFrameLocks noGrp="1"/>
          </p:cNvGraphicFramePr>
          <p:nvPr>
            <p:ph idx="1"/>
            <p:custDataLst>
              <p:tags r:id="rId3"/>
            </p:custDataLst>
            <p:extLst>
              <p:ext uri="{D42A27DB-BD31-4B8C-83A1-F6EECF244321}">
                <p14:modId xmlns:p14="http://schemas.microsoft.com/office/powerpoint/2010/main" val="1099309313"/>
              </p:ext>
            </p:extLst>
          </p:nvPr>
        </p:nvGraphicFramePr>
        <p:xfrm>
          <a:off x="457200" y="1600200"/>
          <a:ext cx="7620000" cy="4495800"/>
        </p:xfrm>
        <a:graphic>
          <a:graphicData uri="http://schemas.openxmlformats.org/drawingml/2006/table">
            <a:tbl>
              <a:tblPr firstRow="1" bandRow="1">
                <a:tableStyleId>{5C22544A-7EE6-4342-B048-85BDC9FD1C3A}</a:tableStyleId>
              </a:tblPr>
              <a:tblGrid>
                <a:gridCol w="15240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524000">
                  <a:extLst>
                    <a:ext uri="{9D8B030D-6E8A-4147-A177-3AD203B41FA5}">
                      <a16:colId xmlns:a16="http://schemas.microsoft.com/office/drawing/2014/main" val="20002"/>
                    </a:ext>
                  </a:extLst>
                </a:gridCol>
                <a:gridCol w="1524000">
                  <a:extLst>
                    <a:ext uri="{9D8B030D-6E8A-4147-A177-3AD203B41FA5}">
                      <a16:colId xmlns:a16="http://schemas.microsoft.com/office/drawing/2014/main" val="20003"/>
                    </a:ext>
                  </a:extLst>
                </a:gridCol>
                <a:gridCol w="1524000">
                  <a:extLst>
                    <a:ext uri="{9D8B030D-6E8A-4147-A177-3AD203B41FA5}">
                      <a16:colId xmlns:a16="http://schemas.microsoft.com/office/drawing/2014/main" val="20004"/>
                    </a:ext>
                  </a:extLst>
                </a:gridCol>
              </a:tblGrid>
              <a:tr h="370840">
                <a:tc>
                  <a:txBody>
                    <a:bodyPr/>
                    <a:lstStyle/>
                    <a:p>
                      <a:r>
                        <a:rPr lang="en-US" dirty="0" smtClean="0"/>
                        <a:t>Patient Age &amp; Diagnosis</a:t>
                      </a:r>
                      <a:endParaRPr lang="en-US" dirty="0"/>
                    </a:p>
                  </a:txBody>
                  <a:tcPr marL="84667" marR="84667"/>
                </a:tc>
                <a:tc>
                  <a:txBody>
                    <a:bodyPr/>
                    <a:lstStyle/>
                    <a:p>
                      <a:r>
                        <a:rPr lang="en-US" dirty="0" smtClean="0"/>
                        <a:t>Primary Problems</a:t>
                      </a:r>
                      <a:endParaRPr lang="en-US" dirty="0"/>
                    </a:p>
                  </a:txBody>
                  <a:tcPr marL="84667" marR="84667"/>
                </a:tc>
                <a:tc>
                  <a:txBody>
                    <a:bodyPr/>
                    <a:lstStyle/>
                    <a:p>
                      <a:r>
                        <a:rPr lang="en-US" dirty="0" smtClean="0"/>
                        <a:t>Planned Interventions</a:t>
                      </a:r>
                      <a:endParaRPr lang="en-US" dirty="0"/>
                    </a:p>
                  </a:txBody>
                  <a:tcPr marL="84667" marR="84667"/>
                </a:tc>
                <a:tc>
                  <a:txBody>
                    <a:bodyPr/>
                    <a:lstStyle/>
                    <a:p>
                      <a:r>
                        <a:rPr lang="en-US" dirty="0" smtClean="0"/>
                        <a:t>Rationale</a:t>
                      </a:r>
                      <a:endParaRPr lang="en-US" dirty="0"/>
                    </a:p>
                  </a:txBody>
                  <a:tcPr marL="84667" marR="84667"/>
                </a:tc>
                <a:tc>
                  <a:txBody>
                    <a:bodyPr/>
                    <a:lstStyle/>
                    <a:p>
                      <a:r>
                        <a:rPr lang="en-US" dirty="0" smtClean="0"/>
                        <a:t>Outcome</a:t>
                      </a:r>
                      <a:endParaRPr lang="en-US" dirty="0"/>
                    </a:p>
                  </a:txBody>
                  <a:tcPr marL="84667" marR="84667"/>
                </a:tc>
                <a:extLst>
                  <a:ext uri="{0D108BD9-81ED-4DB2-BD59-A6C34878D82A}">
                    <a16:rowId xmlns:a16="http://schemas.microsoft.com/office/drawing/2014/main" val="10000"/>
                  </a:ext>
                </a:extLst>
              </a:tr>
              <a:tr h="731520">
                <a:tc>
                  <a:txBody>
                    <a:bodyPr/>
                    <a:lstStyle/>
                    <a:p>
                      <a:endParaRPr lang="en-US"/>
                    </a:p>
                  </a:txBody>
                  <a:tcPr marL="84667" marR="84667"/>
                </a:tc>
                <a:tc>
                  <a:txBody>
                    <a:bodyPr/>
                    <a:lstStyle/>
                    <a:p>
                      <a:endParaRPr lang="en-US"/>
                    </a:p>
                  </a:txBody>
                  <a:tcPr marL="84667" marR="84667"/>
                </a:tc>
                <a:tc>
                  <a:txBody>
                    <a:bodyPr/>
                    <a:lstStyle/>
                    <a:p>
                      <a:endParaRPr lang="en-US"/>
                    </a:p>
                  </a:txBody>
                  <a:tcPr marL="84667" marR="84667"/>
                </a:tc>
                <a:tc>
                  <a:txBody>
                    <a:bodyPr/>
                    <a:lstStyle/>
                    <a:p>
                      <a:endParaRPr lang="en-US"/>
                    </a:p>
                  </a:txBody>
                  <a:tcPr marL="84667" marR="84667"/>
                </a:tc>
                <a:tc>
                  <a:txBody>
                    <a:bodyPr/>
                    <a:lstStyle/>
                    <a:p>
                      <a:endParaRPr lang="en-US"/>
                    </a:p>
                  </a:txBody>
                  <a:tcPr marL="84667" marR="84667"/>
                </a:tc>
                <a:extLst>
                  <a:ext uri="{0D108BD9-81ED-4DB2-BD59-A6C34878D82A}">
                    <a16:rowId xmlns:a16="http://schemas.microsoft.com/office/drawing/2014/main" val="10001"/>
                  </a:ext>
                </a:extLst>
              </a:tr>
              <a:tr h="762000">
                <a:tc>
                  <a:txBody>
                    <a:bodyPr/>
                    <a:lstStyle/>
                    <a:p>
                      <a:endParaRPr lang="en-US"/>
                    </a:p>
                  </a:txBody>
                  <a:tcPr marL="84667" marR="84667"/>
                </a:tc>
                <a:tc>
                  <a:txBody>
                    <a:bodyPr/>
                    <a:lstStyle/>
                    <a:p>
                      <a:endParaRPr lang="en-US"/>
                    </a:p>
                  </a:txBody>
                  <a:tcPr marL="84667" marR="84667"/>
                </a:tc>
                <a:tc>
                  <a:txBody>
                    <a:bodyPr/>
                    <a:lstStyle/>
                    <a:p>
                      <a:endParaRPr lang="en-US"/>
                    </a:p>
                  </a:txBody>
                  <a:tcPr marL="84667" marR="84667"/>
                </a:tc>
                <a:tc>
                  <a:txBody>
                    <a:bodyPr/>
                    <a:lstStyle/>
                    <a:p>
                      <a:endParaRPr lang="en-US"/>
                    </a:p>
                  </a:txBody>
                  <a:tcPr marL="84667" marR="84667"/>
                </a:tc>
                <a:tc>
                  <a:txBody>
                    <a:bodyPr/>
                    <a:lstStyle/>
                    <a:p>
                      <a:endParaRPr lang="en-US"/>
                    </a:p>
                  </a:txBody>
                  <a:tcPr marL="84667" marR="84667"/>
                </a:tc>
                <a:extLst>
                  <a:ext uri="{0D108BD9-81ED-4DB2-BD59-A6C34878D82A}">
                    <a16:rowId xmlns:a16="http://schemas.microsoft.com/office/drawing/2014/main" val="10002"/>
                  </a:ext>
                </a:extLst>
              </a:tr>
              <a:tr h="762000">
                <a:tc>
                  <a:txBody>
                    <a:bodyPr/>
                    <a:lstStyle/>
                    <a:p>
                      <a:endParaRPr lang="en-US"/>
                    </a:p>
                  </a:txBody>
                  <a:tcPr marL="84667" marR="84667"/>
                </a:tc>
                <a:tc>
                  <a:txBody>
                    <a:bodyPr/>
                    <a:lstStyle/>
                    <a:p>
                      <a:endParaRPr lang="en-US" dirty="0"/>
                    </a:p>
                  </a:txBody>
                  <a:tcPr marL="84667" marR="84667"/>
                </a:tc>
                <a:tc>
                  <a:txBody>
                    <a:bodyPr/>
                    <a:lstStyle/>
                    <a:p>
                      <a:endParaRPr lang="en-US"/>
                    </a:p>
                  </a:txBody>
                  <a:tcPr marL="84667" marR="84667"/>
                </a:tc>
                <a:tc>
                  <a:txBody>
                    <a:bodyPr/>
                    <a:lstStyle/>
                    <a:p>
                      <a:endParaRPr lang="en-US"/>
                    </a:p>
                  </a:txBody>
                  <a:tcPr marL="84667" marR="84667"/>
                </a:tc>
                <a:tc>
                  <a:txBody>
                    <a:bodyPr/>
                    <a:lstStyle/>
                    <a:p>
                      <a:endParaRPr lang="en-US"/>
                    </a:p>
                  </a:txBody>
                  <a:tcPr marL="84667" marR="84667"/>
                </a:tc>
                <a:extLst>
                  <a:ext uri="{0D108BD9-81ED-4DB2-BD59-A6C34878D82A}">
                    <a16:rowId xmlns:a16="http://schemas.microsoft.com/office/drawing/2014/main" val="10003"/>
                  </a:ext>
                </a:extLst>
              </a:tr>
              <a:tr h="762000">
                <a:tc>
                  <a:txBody>
                    <a:bodyPr/>
                    <a:lstStyle/>
                    <a:p>
                      <a:endParaRPr lang="en-US"/>
                    </a:p>
                  </a:txBody>
                  <a:tcPr marL="84667" marR="84667"/>
                </a:tc>
                <a:tc>
                  <a:txBody>
                    <a:bodyPr/>
                    <a:lstStyle/>
                    <a:p>
                      <a:endParaRPr lang="en-US"/>
                    </a:p>
                  </a:txBody>
                  <a:tcPr marL="84667" marR="84667"/>
                </a:tc>
                <a:tc>
                  <a:txBody>
                    <a:bodyPr/>
                    <a:lstStyle/>
                    <a:p>
                      <a:endParaRPr lang="en-US"/>
                    </a:p>
                  </a:txBody>
                  <a:tcPr marL="84667" marR="84667"/>
                </a:tc>
                <a:tc>
                  <a:txBody>
                    <a:bodyPr/>
                    <a:lstStyle/>
                    <a:p>
                      <a:endParaRPr lang="en-US"/>
                    </a:p>
                  </a:txBody>
                  <a:tcPr marL="84667" marR="84667"/>
                </a:tc>
                <a:tc>
                  <a:txBody>
                    <a:bodyPr/>
                    <a:lstStyle/>
                    <a:p>
                      <a:endParaRPr lang="en-US"/>
                    </a:p>
                  </a:txBody>
                  <a:tcPr marL="84667" marR="84667"/>
                </a:tc>
                <a:extLst>
                  <a:ext uri="{0D108BD9-81ED-4DB2-BD59-A6C34878D82A}">
                    <a16:rowId xmlns:a16="http://schemas.microsoft.com/office/drawing/2014/main" val="10004"/>
                  </a:ext>
                </a:extLst>
              </a:tr>
              <a:tr h="838200">
                <a:tc>
                  <a:txBody>
                    <a:bodyPr/>
                    <a:lstStyle/>
                    <a:p>
                      <a:endParaRPr lang="en-US"/>
                    </a:p>
                  </a:txBody>
                  <a:tcPr marL="84667" marR="84667"/>
                </a:tc>
                <a:tc>
                  <a:txBody>
                    <a:bodyPr/>
                    <a:lstStyle/>
                    <a:p>
                      <a:endParaRPr lang="en-US"/>
                    </a:p>
                  </a:txBody>
                  <a:tcPr marL="84667" marR="84667"/>
                </a:tc>
                <a:tc>
                  <a:txBody>
                    <a:bodyPr/>
                    <a:lstStyle/>
                    <a:p>
                      <a:endParaRPr lang="en-US"/>
                    </a:p>
                  </a:txBody>
                  <a:tcPr marL="84667" marR="84667"/>
                </a:tc>
                <a:tc>
                  <a:txBody>
                    <a:bodyPr/>
                    <a:lstStyle/>
                    <a:p>
                      <a:endParaRPr lang="en-US"/>
                    </a:p>
                  </a:txBody>
                  <a:tcPr marL="84667" marR="84667"/>
                </a:tc>
                <a:tc>
                  <a:txBody>
                    <a:bodyPr/>
                    <a:lstStyle/>
                    <a:p>
                      <a:endParaRPr lang="en-US" dirty="0"/>
                    </a:p>
                  </a:txBody>
                  <a:tcPr marL="84667" marR="84667"/>
                </a:tc>
                <a:extLst>
                  <a:ext uri="{0D108BD9-81ED-4DB2-BD59-A6C34878D82A}">
                    <a16:rowId xmlns:a16="http://schemas.microsoft.com/office/drawing/2014/main" val="10005"/>
                  </a:ext>
                </a:extLst>
              </a:tr>
            </a:tbl>
          </a:graphicData>
        </a:graphic>
      </p:graphicFrame>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231967686"/>
      </p:ext>
    </p:extLst>
  </p:cSld>
  <p:clrMapOvr>
    <a:masterClrMapping/>
  </p:clrMapOvr>
  <mc:AlternateContent xmlns:mc="http://schemas.openxmlformats.org/markup-compatibility/2006" xmlns:p14="http://schemas.microsoft.com/office/powerpoint/2010/main">
    <mc:Choice Requires="p14">
      <p:transition spd="slow" p14:dur="2000" advTm="35601"/>
    </mc:Choice>
    <mc:Fallback xmlns="">
      <p:transition spd="slow" advTm="356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7620000" cy="1143000"/>
          </a:xfrm>
        </p:spPr>
        <p:txBody>
          <a:bodyPr>
            <a:normAutofit fontScale="90000"/>
          </a:bodyPr>
          <a:lstStyle/>
          <a:p>
            <a:r>
              <a:rPr lang="en-US" dirty="0" smtClean="0"/>
              <a:t>Weekly Feedback and Goal Setting</a:t>
            </a:r>
            <a:endParaRPr lang="en-US" dirty="0"/>
          </a:p>
        </p:txBody>
      </p:sp>
      <p:graphicFrame>
        <p:nvGraphicFramePr>
          <p:cNvPr id="4" name="Content Placeholder 3"/>
          <p:cNvGraphicFramePr>
            <a:graphicFrameLocks noGrp="1"/>
          </p:cNvGraphicFramePr>
          <p:nvPr>
            <p:ph idx="1"/>
            <p:custDataLst>
              <p:tags r:id="rId3"/>
            </p:custDataLst>
            <p:extLst>
              <p:ext uri="{D42A27DB-BD31-4B8C-83A1-F6EECF244321}">
                <p14:modId xmlns:p14="http://schemas.microsoft.com/office/powerpoint/2010/main" val="184746054"/>
              </p:ext>
            </p:extLst>
          </p:nvPr>
        </p:nvGraphicFramePr>
        <p:xfrm>
          <a:off x="457200" y="1600200"/>
          <a:ext cx="7620000" cy="4759959"/>
        </p:xfrm>
        <a:graphic>
          <a:graphicData uri="http://schemas.openxmlformats.org/drawingml/2006/table">
            <a:tbl>
              <a:tblPr firstRow="1" bandRow="1">
                <a:tableStyleId>{5C22544A-7EE6-4342-B048-85BDC9FD1C3A}</a:tableStyleId>
              </a:tblPr>
              <a:tblGrid>
                <a:gridCol w="2540000">
                  <a:extLst>
                    <a:ext uri="{9D8B030D-6E8A-4147-A177-3AD203B41FA5}">
                      <a16:colId xmlns:a16="http://schemas.microsoft.com/office/drawing/2014/main" val="20000"/>
                    </a:ext>
                  </a:extLst>
                </a:gridCol>
                <a:gridCol w="2540000">
                  <a:extLst>
                    <a:ext uri="{9D8B030D-6E8A-4147-A177-3AD203B41FA5}">
                      <a16:colId xmlns:a16="http://schemas.microsoft.com/office/drawing/2014/main" val="20001"/>
                    </a:ext>
                  </a:extLst>
                </a:gridCol>
                <a:gridCol w="2540000">
                  <a:extLst>
                    <a:ext uri="{9D8B030D-6E8A-4147-A177-3AD203B41FA5}">
                      <a16:colId xmlns:a16="http://schemas.microsoft.com/office/drawing/2014/main" val="20002"/>
                    </a:ext>
                  </a:extLst>
                </a:gridCol>
              </a:tblGrid>
              <a:tr h="370840">
                <a:tc>
                  <a:txBody>
                    <a:bodyPr/>
                    <a:lstStyle/>
                    <a:p>
                      <a:r>
                        <a:rPr lang="en-US" dirty="0" smtClean="0"/>
                        <a:t>Team</a:t>
                      </a:r>
                      <a:endParaRPr lang="en-US" dirty="0"/>
                    </a:p>
                  </a:txBody>
                  <a:tcPr marL="84667" marR="84667"/>
                </a:tc>
                <a:tc>
                  <a:txBody>
                    <a:bodyPr/>
                    <a:lstStyle/>
                    <a:p>
                      <a:r>
                        <a:rPr lang="en-US" dirty="0" smtClean="0"/>
                        <a:t>Self-assessment</a:t>
                      </a:r>
                      <a:endParaRPr lang="en-US" dirty="0"/>
                    </a:p>
                  </a:txBody>
                  <a:tcPr marL="84667" marR="84667"/>
                </a:tc>
                <a:tc>
                  <a:txBody>
                    <a:bodyPr/>
                    <a:lstStyle/>
                    <a:p>
                      <a:r>
                        <a:rPr lang="en-US" dirty="0" smtClean="0"/>
                        <a:t>CI Feedback</a:t>
                      </a:r>
                      <a:endParaRPr lang="en-US" dirty="0"/>
                    </a:p>
                  </a:txBody>
                  <a:tcPr marL="84667" marR="84667"/>
                </a:tc>
                <a:extLst>
                  <a:ext uri="{0D108BD9-81ED-4DB2-BD59-A6C34878D82A}">
                    <a16:rowId xmlns:a16="http://schemas.microsoft.com/office/drawing/2014/main" val="10000"/>
                  </a:ext>
                </a:extLst>
              </a:tr>
              <a:tr h="370840">
                <a:tc>
                  <a:txBody>
                    <a:bodyPr/>
                    <a:lstStyle/>
                    <a:p>
                      <a:r>
                        <a:rPr lang="en-US" dirty="0" smtClean="0"/>
                        <a:t>What went well:</a:t>
                      </a:r>
                      <a:endParaRPr lang="en-US" dirty="0"/>
                    </a:p>
                  </a:txBody>
                  <a:tcPr marL="84667" marR="84667"/>
                </a:tc>
                <a:tc>
                  <a:txBody>
                    <a:bodyPr/>
                    <a:lstStyle/>
                    <a:p>
                      <a:r>
                        <a:rPr lang="en-US" dirty="0" smtClean="0"/>
                        <a:t>What went well:</a:t>
                      </a:r>
                      <a:endParaRPr lang="en-US" dirty="0"/>
                    </a:p>
                  </a:txBody>
                  <a:tcPr marL="84667" marR="84667"/>
                </a:tc>
                <a:tc>
                  <a:txBody>
                    <a:bodyPr/>
                    <a:lstStyle/>
                    <a:p>
                      <a:r>
                        <a:rPr lang="en-US" dirty="0" smtClean="0"/>
                        <a:t>What</a:t>
                      </a:r>
                      <a:r>
                        <a:rPr lang="en-US" baseline="0" dirty="0" smtClean="0"/>
                        <a:t> went well:</a:t>
                      </a:r>
                    </a:p>
                    <a:p>
                      <a:endParaRPr lang="en-US" baseline="0" dirty="0" smtClean="0"/>
                    </a:p>
                    <a:p>
                      <a:endParaRPr lang="en-US" baseline="0" dirty="0" smtClean="0"/>
                    </a:p>
                    <a:p>
                      <a:endParaRPr lang="en-US" baseline="0" dirty="0" smtClean="0"/>
                    </a:p>
                    <a:p>
                      <a:endParaRPr lang="en-US" dirty="0"/>
                    </a:p>
                  </a:txBody>
                  <a:tcPr marL="84667" marR="84667"/>
                </a:tc>
                <a:extLst>
                  <a:ext uri="{0D108BD9-81ED-4DB2-BD59-A6C34878D82A}">
                    <a16:rowId xmlns:a16="http://schemas.microsoft.com/office/drawing/2014/main" val="10001"/>
                  </a:ext>
                </a:extLst>
              </a:tr>
              <a:tr h="370840">
                <a:tc>
                  <a:txBody>
                    <a:bodyPr/>
                    <a:lstStyle/>
                    <a:p>
                      <a:r>
                        <a:rPr lang="en-US" dirty="0" smtClean="0"/>
                        <a:t>What can improve:</a:t>
                      </a:r>
                      <a:endParaRPr lang="en-US" dirty="0"/>
                    </a:p>
                  </a:txBody>
                  <a:tcPr marL="84667" marR="84667"/>
                </a:tc>
                <a:tc>
                  <a:txBody>
                    <a:bodyPr/>
                    <a:lstStyle/>
                    <a:p>
                      <a:r>
                        <a:rPr lang="en-US" dirty="0" smtClean="0"/>
                        <a:t>What can improve:</a:t>
                      </a:r>
                      <a:endParaRPr lang="en-US" dirty="0"/>
                    </a:p>
                  </a:txBody>
                  <a:tcPr marL="84667" marR="84667"/>
                </a:tc>
                <a:tc>
                  <a:txBody>
                    <a:bodyPr/>
                    <a:lstStyle/>
                    <a:p>
                      <a:r>
                        <a:rPr lang="en-US" dirty="0" smtClean="0"/>
                        <a:t>What</a:t>
                      </a:r>
                      <a:r>
                        <a:rPr lang="en-US" baseline="0" dirty="0" smtClean="0"/>
                        <a:t> can improve:</a:t>
                      </a:r>
                    </a:p>
                    <a:p>
                      <a:endParaRPr lang="en-US" baseline="0" dirty="0" smtClean="0"/>
                    </a:p>
                    <a:p>
                      <a:endParaRPr lang="en-US" baseline="0" dirty="0" smtClean="0"/>
                    </a:p>
                    <a:p>
                      <a:endParaRPr lang="en-US" baseline="0" dirty="0" smtClean="0"/>
                    </a:p>
                    <a:p>
                      <a:endParaRPr lang="en-US" dirty="0"/>
                    </a:p>
                  </a:txBody>
                  <a:tcPr marL="84667" marR="84667"/>
                </a:tc>
                <a:extLst>
                  <a:ext uri="{0D108BD9-81ED-4DB2-BD59-A6C34878D82A}">
                    <a16:rowId xmlns:a16="http://schemas.microsoft.com/office/drawing/2014/main" val="10002"/>
                  </a:ext>
                </a:extLst>
              </a:tr>
              <a:tr h="370840">
                <a:tc>
                  <a:txBody>
                    <a:bodyPr/>
                    <a:lstStyle/>
                    <a:p>
                      <a:r>
                        <a:rPr lang="en-US" dirty="0" smtClean="0"/>
                        <a:t>Team Goals:</a:t>
                      </a:r>
                      <a:endParaRPr lang="en-US" dirty="0"/>
                    </a:p>
                  </a:txBody>
                  <a:tcPr marL="84667" marR="84667"/>
                </a:tc>
                <a:tc>
                  <a:txBody>
                    <a:bodyPr/>
                    <a:lstStyle/>
                    <a:p>
                      <a:r>
                        <a:rPr lang="en-US" dirty="0" smtClean="0"/>
                        <a:t>My Goals:</a:t>
                      </a:r>
                      <a:endParaRPr lang="en-US" dirty="0"/>
                    </a:p>
                  </a:txBody>
                  <a:tcPr marL="84667" marR="84667"/>
                </a:tc>
                <a:tc>
                  <a:txBody>
                    <a:bodyPr/>
                    <a:lstStyle/>
                    <a:p>
                      <a:r>
                        <a:rPr lang="en-US" dirty="0" smtClean="0"/>
                        <a:t>CI Goals:</a:t>
                      </a:r>
                    </a:p>
                    <a:p>
                      <a:endParaRPr lang="en-US" dirty="0" smtClean="0"/>
                    </a:p>
                    <a:p>
                      <a:endParaRPr lang="en-US" dirty="0" smtClean="0"/>
                    </a:p>
                    <a:p>
                      <a:endParaRPr lang="en-US" dirty="0" smtClean="0"/>
                    </a:p>
                    <a:p>
                      <a:endParaRPr lang="en-US" dirty="0"/>
                    </a:p>
                  </a:txBody>
                  <a:tcPr marL="84667" marR="84667"/>
                </a:tc>
                <a:extLst>
                  <a:ext uri="{0D108BD9-81ED-4DB2-BD59-A6C34878D82A}">
                    <a16:rowId xmlns:a16="http://schemas.microsoft.com/office/drawing/2014/main" val="10003"/>
                  </a:ext>
                </a:extLst>
              </a:tr>
            </a:tbl>
          </a:graphicData>
        </a:graphic>
      </p:graphicFrame>
      <p:pic>
        <p:nvPicPr>
          <p:cNvPr id="7" name="Audio 6">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643197667"/>
      </p:ext>
    </p:extLst>
  </p:cSld>
  <p:clrMapOvr>
    <a:masterClrMapping/>
  </p:clrMapOvr>
  <mc:AlternateContent xmlns:mc="http://schemas.openxmlformats.org/markup-compatibility/2006" xmlns:p14="http://schemas.microsoft.com/office/powerpoint/2010/main">
    <mc:Choice Requires="p14">
      <p:transition spd="slow" p14:dur="2000" advTm="52222"/>
    </mc:Choice>
    <mc:Fallback xmlns="">
      <p:transition spd="slow" advTm="522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7620000" cy="1143000"/>
          </a:xfrm>
        </p:spPr>
        <p:txBody>
          <a:bodyPr>
            <a:normAutofit fontScale="90000"/>
          </a:bodyPr>
          <a:lstStyle/>
          <a:p>
            <a:r>
              <a:rPr lang="en-US" dirty="0" smtClean="0"/>
              <a:t/>
            </a:r>
            <a:br>
              <a:rPr lang="en-US" dirty="0" smtClean="0"/>
            </a:br>
            <a:r>
              <a:rPr lang="en-US" dirty="0" smtClean="0"/>
              <a:t>Feedback</a:t>
            </a:r>
            <a:endParaRPr lang="en-US" dirty="0"/>
          </a:p>
        </p:txBody>
      </p:sp>
      <p:sp>
        <p:nvSpPr>
          <p:cNvPr id="3" name="Content Placeholder 2"/>
          <p:cNvSpPr>
            <a:spLocks noGrp="1"/>
          </p:cNvSpPr>
          <p:nvPr>
            <p:ph idx="1"/>
            <p:custDataLst>
              <p:tags r:id="rId3"/>
            </p:custDataLst>
          </p:nvPr>
        </p:nvSpPr>
        <p:spPr>
          <a:xfrm>
            <a:off x="457200" y="1600200"/>
            <a:ext cx="7620000" cy="4800600"/>
          </a:xfrm>
        </p:spPr>
        <p:txBody>
          <a:bodyPr>
            <a:normAutofit/>
          </a:bodyPr>
          <a:lstStyle/>
          <a:p>
            <a:endParaRPr lang="en-US" dirty="0" smtClean="0"/>
          </a:p>
          <a:p>
            <a:r>
              <a:rPr lang="en-US" dirty="0" smtClean="0"/>
              <a:t>Specific</a:t>
            </a:r>
          </a:p>
          <a:p>
            <a:endParaRPr lang="en-US" dirty="0" smtClean="0"/>
          </a:p>
          <a:p>
            <a:r>
              <a:rPr lang="en-US" dirty="0" smtClean="0"/>
              <a:t>Timely</a:t>
            </a:r>
          </a:p>
          <a:p>
            <a:endParaRPr lang="en-US" dirty="0" smtClean="0"/>
          </a:p>
          <a:p>
            <a:r>
              <a:rPr lang="en-US" dirty="0" smtClean="0"/>
              <a:t>Useful</a:t>
            </a:r>
          </a:p>
          <a:p>
            <a:endParaRPr lang="en-US" dirty="0" smtClean="0"/>
          </a:p>
          <a:p>
            <a:r>
              <a:rPr lang="en-US" dirty="0" smtClean="0"/>
              <a:t>Supportive</a:t>
            </a:r>
          </a:p>
          <a:p>
            <a:endParaRPr lang="en-US" dirty="0"/>
          </a:p>
        </p:txBody>
      </p:sp>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23123259"/>
      </p:ext>
    </p:extLst>
  </p:cSld>
  <p:clrMapOvr>
    <a:masterClrMapping/>
  </p:clrMapOvr>
  <mc:AlternateContent xmlns:mc="http://schemas.openxmlformats.org/markup-compatibility/2006" xmlns:p14="http://schemas.microsoft.com/office/powerpoint/2010/main">
    <mc:Choice Requires="p14">
      <p:transition spd="slow" p14:dur="2000" advTm="66616"/>
    </mc:Choice>
    <mc:Fallback xmlns="">
      <p:transition spd="slow" advTm="666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7620000" cy="1143000"/>
          </a:xfrm>
        </p:spPr>
        <p:txBody>
          <a:bodyPr/>
          <a:lstStyle/>
          <a:p>
            <a:r>
              <a:rPr lang="en-US" dirty="0" smtClean="0"/>
              <a:t>Supervision</a:t>
            </a:r>
            <a:endParaRPr lang="en-US" dirty="0"/>
          </a:p>
        </p:txBody>
      </p:sp>
      <p:sp>
        <p:nvSpPr>
          <p:cNvPr id="3" name="Content Placeholder 2"/>
          <p:cNvSpPr>
            <a:spLocks noGrp="1"/>
          </p:cNvSpPr>
          <p:nvPr>
            <p:ph idx="1"/>
            <p:custDataLst>
              <p:tags r:id="rId3"/>
            </p:custDataLst>
          </p:nvPr>
        </p:nvSpPr>
        <p:spPr>
          <a:xfrm>
            <a:off x="457200" y="1600200"/>
            <a:ext cx="7620000" cy="4800600"/>
          </a:xfrm>
        </p:spPr>
        <p:txBody>
          <a:bodyPr/>
          <a:lstStyle/>
          <a:p>
            <a:r>
              <a:rPr lang="en-US" dirty="0" smtClean="0"/>
              <a:t>Practice Act</a:t>
            </a:r>
          </a:p>
          <a:p>
            <a:r>
              <a:rPr lang="en-US" dirty="0" smtClean="0"/>
              <a:t>Payer regulations</a:t>
            </a:r>
          </a:p>
          <a:p>
            <a:endParaRPr lang="en-US" dirty="0"/>
          </a:p>
          <a:p>
            <a:r>
              <a:rPr lang="en-US" dirty="0" smtClean="0"/>
              <a:t>Settings used in successfully</a:t>
            </a:r>
          </a:p>
          <a:p>
            <a:pPr lvl="1"/>
            <a:r>
              <a:rPr lang="en-US" dirty="0" smtClean="0"/>
              <a:t>Acute care</a:t>
            </a:r>
          </a:p>
          <a:p>
            <a:pPr lvl="1"/>
            <a:r>
              <a:rPr lang="en-US" dirty="0" smtClean="0"/>
              <a:t>OP </a:t>
            </a:r>
            <a:r>
              <a:rPr lang="en-US" dirty="0" err="1" smtClean="0"/>
              <a:t>ortho</a:t>
            </a:r>
            <a:r>
              <a:rPr lang="en-US" dirty="0" smtClean="0"/>
              <a:t> (hospital-based and private practice)</a:t>
            </a:r>
          </a:p>
          <a:p>
            <a:pPr lvl="1"/>
            <a:r>
              <a:rPr lang="en-US" dirty="0" smtClean="0"/>
              <a:t>In-patient rehab </a:t>
            </a:r>
            <a:endParaRPr lang="en-US" dirty="0"/>
          </a:p>
        </p:txBody>
      </p:sp>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593195348"/>
      </p:ext>
    </p:extLst>
  </p:cSld>
  <p:clrMapOvr>
    <a:masterClrMapping/>
  </p:clrMapOvr>
  <mc:AlternateContent xmlns:mc="http://schemas.openxmlformats.org/markup-compatibility/2006" xmlns:p14="http://schemas.microsoft.com/office/powerpoint/2010/main">
    <mc:Choice Requires="p14">
      <p:transition spd="slow" p14:dur="2000" advTm="40437"/>
    </mc:Choice>
    <mc:Fallback xmlns="">
      <p:transition spd="slow" advTm="40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custDataLst>
              <p:tags r:id="rId2"/>
            </p:custDataLst>
          </p:nvPr>
        </p:nvSpPr>
        <p:spPr>
          <a:xfrm rot="20965994">
            <a:off x="2033160" y="2098399"/>
            <a:ext cx="3856761" cy="923330"/>
          </a:xfrm>
          <a:prstGeom prst="rect">
            <a:avLst/>
          </a:prstGeom>
          <a:noFill/>
        </p:spPr>
        <p:txBody>
          <a:bodyPr wrap="none" lIns="91440" tIns="45720" rIns="91440" bIns="45720">
            <a:prstTxWarp prst="textArchUp">
              <a:avLst/>
            </a:prstTxWarp>
            <a:spAutoFit/>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pPr algn="ctr"/>
            <a:r>
              <a:rPr lang="en-US" sz="5400" b="1" cap="all" spc="0"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Thank you!</a:t>
            </a:r>
            <a:endParaRPr lang="en-US" sz="5400" b="1" cap="all" spc="0"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3" name="Rectangle 2"/>
          <p:cNvSpPr/>
          <p:nvPr>
            <p:custDataLst>
              <p:tags r:id="rId3"/>
            </p:custDataLst>
          </p:nvPr>
        </p:nvSpPr>
        <p:spPr>
          <a:xfrm>
            <a:off x="3386614" y="4800600"/>
            <a:ext cx="3916585" cy="646331"/>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hlinkClick r:id="rId8"/>
              </a:rPr>
              <a:t>Cindy.flom.meland@med.und.edu</a:t>
            </a:r>
            <a:endPar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a:p>
            <a:pPr algn="ctr"/>
            <a:r>
              <a:rPr lang="en-US"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701-777-4130</a:t>
            </a:r>
          </a:p>
        </p:txBody>
      </p:sp>
      <p:pic>
        <p:nvPicPr>
          <p:cNvPr id="7" name="Audio 6">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147738522"/>
      </p:ext>
    </p:extLst>
  </p:cSld>
  <p:clrMapOvr>
    <a:masterClrMapping/>
  </p:clrMapOvr>
  <mc:AlternateContent xmlns:mc="http://schemas.openxmlformats.org/markup-compatibility/2006" xmlns:p14="http://schemas.microsoft.com/office/powerpoint/2010/main">
    <mc:Choice Requires="p14">
      <p:transition spd="slow" p14:dur="2000" advTm="17494"/>
    </mc:Choice>
    <mc:Fallback xmlns="">
      <p:transition spd="slow" advTm="174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7620000" cy="1143000"/>
          </a:xfrm>
        </p:spPr>
        <p:txBody>
          <a:bodyPr/>
          <a:lstStyle/>
          <a:p>
            <a:r>
              <a:rPr lang="en-US" dirty="0" smtClean="0"/>
              <a:t>References</a:t>
            </a:r>
            <a:endParaRPr lang="en-US" dirty="0"/>
          </a:p>
        </p:txBody>
      </p:sp>
      <p:sp>
        <p:nvSpPr>
          <p:cNvPr id="3" name="Content Placeholder 2"/>
          <p:cNvSpPr>
            <a:spLocks noGrp="1"/>
          </p:cNvSpPr>
          <p:nvPr>
            <p:ph idx="1"/>
            <p:custDataLst>
              <p:tags r:id="rId3"/>
            </p:custDataLst>
          </p:nvPr>
        </p:nvSpPr>
        <p:spPr>
          <a:xfrm>
            <a:off x="457200" y="1752600"/>
            <a:ext cx="7620000" cy="4800600"/>
          </a:xfrm>
        </p:spPr>
        <p:txBody>
          <a:bodyPr>
            <a:normAutofit fontScale="55000" lnSpcReduction="20000"/>
          </a:bodyPr>
          <a:lstStyle/>
          <a:p>
            <a:pPr marL="0" indent="0">
              <a:buNone/>
            </a:pPr>
            <a:r>
              <a:rPr lang="en-US" i="1" dirty="0" err="1"/>
              <a:t>Currens</a:t>
            </a:r>
            <a:r>
              <a:rPr lang="en-US" i="1" dirty="0"/>
              <a:t> JB, </a:t>
            </a:r>
            <a:r>
              <a:rPr lang="en-US" i="1" dirty="0" err="1"/>
              <a:t>Bithell</a:t>
            </a:r>
            <a:r>
              <a:rPr lang="en-US" i="1" dirty="0"/>
              <a:t> CP. </a:t>
            </a:r>
            <a:r>
              <a:rPr lang="en-US" dirty="0" smtClean="0"/>
              <a:t>The 2:1 clinical placement model: perceptions of clinical educators and students.  </a:t>
            </a:r>
            <a:r>
              <a:rPr lang="en-US" i="1" dirty="0" smtClean="0"/>
              <a:t>Physiotherapy </a:t>
            </a:r>
            <a:r>
              <a:rPr lang="en-US" i="1" dirty="0"/>
              <a:t>2003;89(4):204-218. </a:t>
            </a:r>
            <a:endParaRPr lang="en-US" i="1" dirty="0" smtClean="0"/>
          </a:p>
          <a:p>
            <a:pPr marL="0" indent="0">
              <a:buNone/>
            </a:pPr>
            <a:endParaRPr lang="en-US" b="1" dirty="0"/>
          </a:p>
          <a:p>
            <a:pPr marL="0" indent="0">
              <a:buNone/>
            </a:pPr>
            <a:r>
              <a:rPr lang="en-US" i="1" dirty="0" err="1" smtClean="0"/>
              <a:t>DeClute</a:t>
            </a:r>
            <a:r>
              <a:rPr lang="en-US" i="1" dirty="0" smtClean="0"/>
              <a:t> </a:t>
            </a:r>
            <a:r>
              <a:rPr lang="en-US" i="1" dirty="0"/>
              <a:t>J &amp; </a:t>
            </a:r>
            <a:r>
              <a:rPr lang="en-US" i="1" dirty="0" err="1" smtClean="0"/>
              <a:t>Ladyshewsky</a:t>
            </a:r>
            <a:r>
              <a:rPr lang="en-US" i="1" dirty="0" smtClean="0"/>
              <a:t> R. </a:t>
            </a:r>
            <a:r>
              <a:rPr lang="en-US" dirty="0" smtClean="0"/>
              <a:t>Enhancing clinical competence using a collaborative clinical education model.</a:t>
            </a:r>
            <a:r>
              <a:rPr lang="en-US" i="1" dirty="0" smtClean="0"/>
              <a:t> </a:t>
            </a:r>
            <a:r>
              <a:rPr lang="en-US" i="1" dirty="0"/>
              <a:t>Phys </a:t>
            </a:r>
            <a:r>
              <a:rPr lang="en-US" i="1" dirty="0" err="1"/>
              <a:t>Ther</a:t>
            </a:r>
            <a:r>
              <a:rPr lang="en-US" i="1" dirty="0"/>
              <a:t> </a:t>
            </a:r>
            <a:r>
              <a:rPr lang="en-US" dirty="0" smtClean="0"/>
              <a:t>1993;73(10</a:t>
            </a:r>
            <a:r>
              <a:rPr lang="en-US" dirty="0"/>
              <a:t>):683-9; discussion 689-97. </a:t>
            </a:r>
            <a:endParaRPr lang="en-US" dirty="0" smtClean="0"/>
          </a:p>
          <a:p>
            <a:pPr marL="0" indent="0">
              <a:buNone/>
            </a:pPr>
            <a:endParaRPr lang="en-US" b="1" dirty="0" smtClean="0"/>
          </a:p>
          <a:p>
            <a:pPr marL="0" indent="0">
              <a:buNone/>
            </a:pPr>
            <a:r>
              <a:rPr lang="en-US" dirty="0" err="1"/>
              <a:t>Ladyshewsky</a:t>
            </a:r>
            <a:r>
              <a:rPr lang="en-US" dirty="0"/>
              <a:t> R</a:t>
            </a:r>
            <a:r>
              <a:rPr lang="en-US" dirty="0" smtClean="0"/>
              <a:t>. Clinical Teaching and the 2:1 Student-to-Clinical-Instructor Ratio</a:t>
            </a:r>
            <a:r>
              <a:rPr lang="en-US" b="1" dirty="0" smtClean="0"/>
              <a:t>.</a:t>
            </a:r>
            <a:r>
              <a:rPr lang="en-US" dirty="0" smtClean="0"/>
              <a:t> </a:t>
            </a:r>
            <a:r>
              <a:rPr lang="en-US" i="1" dirty="0"/>
              <a:t>Journal of Physical Therapy </a:t>
            </a:r>
            <a:r>
              <a:rPr lang="en-US" i="1" dirty="0" smtClean="0"/>
              <a:t>Education </a:t>
            </a:r>
            <a:r>
              <a:rPr lang="en-US" dirty="0"/>
              <a:t>1993;7:31-35. </a:t>
            </a:r>
            <a:endParaRPr lang="en-US" b="1" dirty="0" smtClean="0"/>
          </a:p>
          <a:p>
            <a:pPr marL="0" indent="0">
              <a:buNone/>
            </a:pPr>
            <a:endParaRPr lang="en-US" b="1" dirty="0"/>
          </a:p>
          <a:p>
            <a:pPr marL="0" indent="0">
              <a:buNone/>
            </a:pPr>
            <a:r>
              <a:rPr lang="en-US" dirty="0" err="1" smtClean="0"/>
              <a:t>Ladyshwesky</a:t>
            </a:r>
            <a:r>
              <a:rPr lang="en-US" dirty="0" smtClean="0"/>
              <a:t> R. Enhancing service productivity in acute care inpatient settings using a collaborative clinical education model.  </a:t>
            </a:r>
            <a:r>
              <a:rPr lang="en-US" i="1" dirty="0"/>
              <a:t>Phys </a:t>
            </a:r>
            <a:r>
              <a:rPr lang="en-US" i="1" dirty="0" err="1" smtClean="0"/>
              <a:t>Ther</a:t>
            </a:r>
            <a:r>
              <a:rPr lang="en-US" dirty="0" smtClean="0"/>
              <a:t> 1995;75(6</a:t>
            </a:r>
            <a:r>
              <a:rPr lang="en-US" dirty="0"/>
              <a:t>):503-10. </a:t>
            </a:r>
            <a:endParaRPr lang="en-US" dirty="0" smtClean="0"/>
          </a:p>
          <a:p>
            <a:pPr marL="0" indent="0">
              <a:buNone/>
            </a:pPr>
            <a:endParaRPr lang="en-US" b="1" dirty="0"/>
          </a:p>
          <a:p>
            <a:pPr marL="0" indent="0">
              <a:buNone/>
            </a:pPr>
            <a:r>
              <a:rPr lang="en-US" dirty="0" err="1" smtClean="0"/>
              <a:t>Ladyshewsky</a:t>
            </a:r>
            <a:r>
              <a:rPr lang="en-US" dirty="0" smtClean="0"/>
              <a:t> </a:t>
            </a:r>
            <a:r>
              <a:rPr lang="en-US" dirty="0"/>
              <a:t>RK, </a:t>
            </a:r>
            <a:r>
              <a:rPr lang="en-US" dirty="0" smtClean="0"/>
              <a:t>Barrie SC </a:t>
            </a:r>
            <a:r>
              <a:rPr lang="en-US" dirty="0"/>
              <a:t>&amp; </a:t>
            </a:r>
            <a:r>
              <a:rPr lang="en-US" dirty="0" smtClean="0"/>
              <a:t>Drake VM</a:t>
            </a:r>
            <a:r>
              <a:rPr lang="en-US" b="1" dirty="0" smtClean="0"/>
              <a:t>. </a:t>
            </a:r>
            <a:r>
              <a:rPr lang="en-US" dirty="0" smtClean="0"/>
              <a:t>A comparison of productivity and learning outcome in individual and cooperative physical therapy clinical education models. </a:t>
            </a:r>
            <a:r>
              <a:rPr lang="en-US" i="1" dirty="0" smtClean="0"/>
              <a:t>Physical Therapy </a:t>
            </a:r>
            <a:r>
              <a:rPr lang="en-US" dirty="0" smtClean="0"/>
              <a:t>1998;78(12):1288-98; discussion 1299-301. </a:t>
            </a:r>
            <a:endParaRPr lang="en-US" b="1" dirty="0" smtClean="0"/>
          </a:p>
          <a:p>
            <a:pPr marL="0" indent="0">
              <a:buNone/>
            </a:pPr>
            <a:endParaRPr lang="en-US" dirty="0" smtClean="0"/>
          </a:p>
          <a:p>
            <a:pPr marL="0" indent="0">
              <a:buNone/>
            </a:pPr>
            <a:r>
              <a:rPr lang="en-US" dirty="0" err="1" smtClean="0"/>
              <a:t>Lekkas</a:t>
            </a:r>
            <a:r>
              <a:rPr lang="en-US" dirty="0" smtClean="0"/>
              <a:t> P, Larsen T, Kumar S, et al. No model of clinical education for physiotherapy students is superior to another: a systematic review. </a:t>
            </a:r>
            <a:r>
              <a:rPr lang="en-US" i="1" dirty="0" smtClean="0"/>
              <a:t>Journal of Physiotherapy. </a:t>
            </a:r>
            <a:r>
              <a:rPr lang="en-US" dirty="0" smtClean="0"/>
              <a:t>2007;53:19-28</a:t>
            </a:r>
            <a:r>
              <a:rPr lang="en-US" b="1" dirty="0" smtClean="0"/>
              <a:t>. </a:t>
            </a:r>
            <a:endParaRPr lang="en-US" b="1" i="1" dirty="0" smtClean="0"/>
          </a:p>
          <a:p>
            <a:pPr marL="0" indent="0">
              <a:buNone/>
            </a:pPr>
            <a:endParaRPr lang="en-US" i="1" dirty="0" smtClean="0"/>
          </a:p>
          <a:p>
            <a:pPr marL="0" indent="0">
              <a:buNone/>
            </a:pPr>
            <a:r>
              <a:rPr lang="en-US" dirty="0" smtClean="0"/>
              <a:t>Mathews </a:t>
            </a:r>
            <a:r>
              <a:rPr lang="en-US" dirty="0"/>
              <a:t>H, Smith S, Hussey J, </a:t>
            </a:r>
            <a:r>
              <a:rPr lang="en-US" dirty="0" err="1"/>
              <a:t>Plack</a:t>
            </a:r>
            <a:r>
              <a:rPr lang="en-US" dirty="0"/>
              <a:t> M</a:t>
            </a:r>
            <a:r>
              <a:rPr lang="en-US" dirty="0" smtClean="0"/>
              <a:t>. Investigation of the Preferred PT-PTA Relationship in a 2:2 Clinical Education Model. </a:t>
            </a:r>
            <a:r>
              <a:rPr lang="en-US" i="1" dirty="0"/>
              <a:t>Journal of Physical Therapy </a:t>
            </a:r>
            <a:r>
              <a:rPr lang="en-US" i="1" dirty="0" smtClean="0"/>
              <a:t>Education 2010;</a:t>
            </a:r>
            <a:r>
              <a:rPr lang="en-US" dirty="0" smtClean="0"/>
              <a:t>24(3): </a:t>
            </a:r>
            <a:r>
              <a:rPr lang="en-US" dirty="0"/>
              <a:t>50-61. </a:t>
            </a:r>
            <a:endParaRPr lang="en-US" dirty="0" smtClean="0"/>
          </a:p>
          <a:p>
            <a:pPr marL="0" indent="0">
              <a:buNone/>
            </a:pPr>
            <a:endParaRPr lang="en-US" b="1" dirty="0"/>
          </a:p>
          <a:p>
            <a:pPr marL="0" indent="0">
              <a:buNone/>
            </a:pPr>
            <a:r>
              <a:rPr lang="en-US" dirty="0" smtClean="0"/>
              <a:t>Rindflesch R, Dunfee H, et al. Collaborative model of clinical education in physical and occupational therapy at the mayo clinic.  </a:t>
            </a:r>
            <a:r>
              <a:rPr lang="en-US" i="1" dirty="0" smtClean="0"/>
              <a:t>Journal of Allied Health, 2009;38(3):132-142. </a:t>
            </a:r>
          </a:p>
          <a:p>
            <a:pPr marL="0" indent="0">
              <a:buNone/>
            </a:pPr>
            <a:endParaRPr lang="en-US" i="1" dirty="0"/>
          </a:p>
          <a:p>
            <a:pPr marL="0" indent="0">
              <a:buNone/>
            </a:pPr>
            <a:r>
              <a:rPr lang="en-US" dirty="0" err="1" smtClean="0"/>
              <a:t>Sadigh</a:t>
            </a:r>
            <a:r>
              <a:rPr lang="en-US" dirty="0" smtClean="0"/>
              <a:t> G, Parker R, Kelly AM, Cronin P.  How to write a critically appraised topic (CAT).  </a:t>
            </a:r>
            <a:r>
              <a:rPr lang="en-US" i="1" dirty="0" err="1" smtClean="0"/>
              <a:t>Acad</a:t>
            </a:r>
            <a:r>
              <a:rPr lang="en-US" i="1" dirty="0" smtClean="0"/>
              <a:t> </a:t>
            </a:r>
            <a:r>
              <a:rPr lang="en-US" i="1" dirty="0" err="1" smtClean="0"/>
              <a:t>Radiol</a:t>
            </a:r>
            <a:r>
              <a:rPr lang="en-US" dirty="0" smtClean="0"/>
              <a:t> 2012;19:872-888.</a:t>
            </a:r>
            <a:endParaRPr lang="en-US" dirty="0"/>
          </a:p>
        </p:txBody>
      </p:sp>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784590331"/>
      </p:ext>
    </p:extLst>
  </p:cSld>
  <p:clrMapOvr>
    <a:masterClrMapping/>
  </p:clrMapOvr>
  <mc:AlternateContent xmlns:mc="http://schemas.openxmlformats.org/markup-compatibility/2006" xmlns:p14="http://schemas.microsoft.com/office/powerpoint/2010/main">
    <mc:Choice Requires="p14">
      <p:transition spd="slow" p14:dur="2000" advTm="7357"/>
    </mc:Choice>
    <mc:Fallback xmlns="">
      <p:transition spd="slow" advTm="7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7620000" cy="1143000"/>
          </a:xfrm>
        </p:spPr>
        <p:txBody>
          <a:bodyPr/>
          <a:lstStyle/>
          <a:p>
            <a:r>
              <a:rPr lang="en-US" dirty="0" smtClean="0"/>
              <a:t>Objectives</a:t>
            </a:r>
            <a:endParaRPr lang="en-US" dirty="0"/>
          </a:p>
        </p:txBody>
      </p:sp>
      <p:sp>
        <p:nvSpPr>
          <p:cNvPr id="3" name="Content Placeholder 2"/>
          <p:cNvSpPr>
            <a:spLocks noGrp="1"/>
          </p:cNvSpPr>
          <p:nvPr>
            <p:ph idx="1"/>
            <p:custDataLst>
              <p:tags r:id="rId3"/>
            </p:custDataLst>
          </p:nvPr>
        </p:nvSpPr>
        <p:spPr>
          <a:xfrm>
            <a:off x="228600" y="1524000"/>
            <a:ext cx="8229600" cy="4724400"/>
          </a:xfrm>
        </p:spPr>
        <p:txBody>
          <a:bodyPr>
            <a:normAutofit fontScale="70000" lnSpcReduction="20000"/>
          </a:bodyPr>
          <a:lstStyle/>
          <a:p>
            <a:pPr marL="0" indent="0">
              <a:buNone/>
            </a:pPr>
            <a:r>
              <a:rPr lang="en-US" sz="3800" dirty="0" smtClean="0"/>
              <a:t>Following </a:t>
            </a:r>
            <a:r>
              <a:rPr lang="en-US" sz="3800" dirty="0"/>
              <a:t>the training module the learner will be able to</a:t>
            </a:r>
            <a:r>
              <a:rPr lang="en-US" sz="3800" dirty="0" smtClean="0"/>
              <a:t>:</a:t>
            </a:r>
          </a:p>
          <a:p>
            <a:pPr lvl="1" fontAlgn="base"/>
            <a:endParaRPr lang="en-US" sz="3300" dirty="0" smtClean="0"/>
          </a:p>
          <a:p>
            <a:pPr lvl="1" fontAlgn="base"/>
            <a:r>
              <a:rPr lang="en-US" sz="3300" dirty="0" smtClean="0"/>
              <a:t>Describe </a:t>
            </a:r>
            <a:r>
              <a:rPr lang="en-US" sz="3300" dirty="0"/>
              <a:t>the collaborative model of clinical education</a:t>
            </a:r>
            <a:r>
              <a:rPr lang="en-US" sz="3300" dirty="0" smtClean="0"/>
              <a:t>.</a:t>
            </a:r>
          </a:p>
          <a:p>
            <a:pPr marL="457200" lvl="1" indent="0" fontAlgn="base">
              <a:buNone/>
            </a:pPr>
            <a:endParaRPr lang="en-US" sz="3300" dirty="0"/>
          </a:p>
          <a:p>
            <a:pPr lvl="1" fontAlgn="base"/>
            <a:r>
              <a:rPr lang="en-US" sz="3300" dirty="0"/>
              <a:t>Appraise the benefits and challenges of this model</a:t>
            </a:r>
            <a:r>
              <a:rPr lang="en-US" sz="3300" dirty="0" smtClean="0"/>
              <a:t>.</a:t>
            </a:r>
          </a:p>
          <a:p>
            <a:pPr marL="457200" lvl="1" indent="0" fontAlgn="base">
              <a:buNone/>
            </a:pPr>
            <a:endParaRPr lang="en-US" sz="3300" dirty="0" smtClean="0"/>
          </a:p>
          <a:p>
            <a:pPr lvl="1" fontAlgn="base"/>
            <a:r>
              <a:rPr lang="en-US" sz="3300" dirty="0" smtClean="0"/>
              <a:t>Identify tools and resources available to implement this model</a:t>
            </a:r>
          </a:p>
          <a:p>
            <a:pPr lvl="1" fontAlgn="base"/>
            <a:endParaRPr lang="en-US" sz="3300" dirty="0" smtClean="0"/>
          </a:p>
          <a:p>
            <a:pPr lvl="1" fontAlgn="base"/>
            <a:r>
              <a:rPr lang="en-US" sz="3300" dirty="0" smtClean="0"/>
              <a:t>Prepare for appropriate supervision, feedback, assessment, and time management of students.</a:t>
            </a:r>
          </a:p>
          <a:p>
            <a:pPr marL="0" indent="0">
              <a:buNone/>
            </a:pPr>
            <a:r>
              <a:rPr lang="en-US" b="0" dirty="0" smtClean="0">
                <a:effectLst/>
              </a:rPr>
              <a:t/>
            </a:r>
            <a:br>
              <a:rPr lang="en-US" b="0" dirty="0" smtClean="0">
                <a:effectLst/>
              </a:rPr>
            </a:br>
            <a:endParaRPr lang="en-US" dirty="0"/>
          </a:p>
        </p:txBody>
      </p:sp>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914078025"/>
      </p:ext>
    </p:extLst>
  </p:cSld>
  <p:clrMapOvr>
    <a:masterClrMapping/>
  </p:clrMapOvr>
  <mc:AlternateContent xmlns:mc="http://schemas.openxmlformats.org/markup-compatibility/2006" xmlns:p14="http://schemas.microsoft.com/office/powerpoint/2010/main">
    <mc:Choice Requires="p14">
      <p:transition spd="slow" p14:dur="2000" advTm="26772"/>
    </mc:Choice>
    <mc:Fallback xmlns="">
      <p:transition spd="slow" advTm="26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7620000" cy="1143000"/>
          </a:xfrm>
        </p:spPr>
        <p:txBody>
          <a:bodyPr>
            <a:normAutofit fontScale="90000"/>
          </a:bodyPr>
          <a:lstStyle/>
          <a:p>
            <a:r>
              <a:rPr lang="en-US" dirty="0" smtClean="0"/>
              <a:t>The Nuts &amp; Bolts of the </a:t>
            </a:r>
            <a:br>
              <a:rPr lang="en-US" dirty="0" smtClean="0"/>
            </a:br>
            <a:r>
              <a:rPr lang="en-US" dirty="0" smtClean="0"/>
              <a:t>Collaborative Model</a:t>
            </a:r>
            <a:endParaRPr lang="en-US" dirty="0"/>
          </a:p>
        </p:txBody>
      </p:sp>
      <p:sp>
        <p:nvSpPr>
          <p:cNvPr id="3" name="Content Placeholder 2"/>
          <p:cNvSpPr>
            <a:spLocks noGrp="1"/>
          </p:cNvSpPr>
          <p:nvPr>
            <p:ph idx="1"/>
            <p:custDataLst>
              <p:tags r:id="rId3"/>
            </p:custDataLst>
          </p:nvPr>
        </p:nvSpPr>
        <p:spPr>
          <a:xfrm>
            <a:off x="457200" y="1600200"/>
            <a:ext cx="7620000" cy="4800600"/>
          </a:xfrm>
        </p:spPr>
        <p:txBody>
          <a:bodyPr/>
          <a:lstStyle/>
          <a:p>
            <a:r>
              <a:rPr lang="en-US" dirty="0" smtClean="0"/>
              <a:t>What is it?</a:t>
            </a:r>
          </a:p>
          <a:p>
            <a:pPr lvl="1"/>
            <a:r>
              <a:rPr lang="en-US" dirty="0" smtClean="0"/>
              <a:t>2:1</a:t>
            </a:r>
          </a:p>
          <a:p>
            <a:pPr lvl="1"/>
            <a:r>
              <a:rPr lang="en-US" dirty="0" smtClean="0"/>
              <a:t>3:1</a:t>
            </a:r>
          </a:p>
          <a:p>
            <a:pPr lvl="1"/>
            <a:r>
              <a:rPr lang="en-US" dirty="0" smtClean="0"/>
              <a:t>2:2</a:t>
            </a:r>
          </a:p>
          <a:p>
            <a:pPr lvl="1"/>
            <a:endParaRPr lang="en-US" dirty="0" smtClean="0"/>
          </a:p>
          <a:p>
            <a:r>
              <a:rPr lang="en-US" dirty="0" smtClean="0"/>
              <a:t>Clinical Instructor </a:t>
            </a:r>
          </a:p>
          <a:p>
            <a:pPr lvl="1"/>
            <a:r>
              <a:rPr lang="en-US" dirty="0" smtClean="0"/>
              <a:t>Serves as mentor and manager of students</a:t>
            </a:r>
          </a:p>
          <a:p>
            <a:pPr lvl="1"/>
            <a:r>
              <a:rPr lang="en-US" dirty="0" smtClean="0"/>
              <a:t>Does not carry a separate case load </a:t>
            </a:r>
            <a:endParaRPr lang="en-US" dirty="0"/>
          </a:p>
          <a:p>
            <a:pPr marL="457200" lvl="1" indent="0">
              <a:buNone/>
            </a:pPr>
            <a:endParaRPr lang="en-US" dirty="0"/>
          </a:p>
        </p:txBody>
      </p:sp>
      <p:pic>
        <p:nvPicPr>
          <p:cNvPr id="6" name="Audio 5">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930279213"/>
      </p:ext>
    </p:extLst>
  </p:cSld>
  <p:clrMapOvr>
    <a:masterClrMapping/>
  </p:clrMapOvr>
  <mc:AlternateContent xmlns:mc="http://schemas.openxmlformats.org/markup-compatibility/2006" xmlns:p14="http://schemas.microsoft.com/office/powerpoint/2010/main">
    <mc:Choice Requires="p14">
      <p:transition spd="slow" p14:dur="2000" advTm="63618"/>
    </mc:Choice>
    <mc:Fallback xmlns="">
      <p:transition spd="slow" advTm="63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7620000" cy="1143000"/>
          </a:xfrm>
        </p:spPr>
        <p:txBody>
          <a:bodyPr>
            <a:normAutofit/>
          </a:bodyPr>
          <a:lstStyle/>
          <a:p>
            <a:r>
              <a:rPr lang="en-US" dirty="0" smtClean="0"/>
              <a:t>Benefits of Collaborative Model</a:t>
            </a:r>
            <a:endParaRPr lang="en-US" dirty="0"/>
          </a:p>
        </p:txBody>
      </p:sp>
      <p:sp>
        <p:nvSpPr>
          <p:cNvPr id="3" name="Content Placeholder 2"/>
          <p:cNvSpPr>
            <a:spLocks noGrp="1"/>
          </p:cNvSpPr>
          <p:nvPr>
            <p:ph idx="1"/>
            <p:custDataLst>
              <p:tags r:id="rId3"/>
            </p:custDataLst>
          </p:nvPr>
        </p:nvSpPr>
        <p:spPr>
          <a:xfrm>
            <a:off x="457200" y="1600200"/>
            <a:ext cx="7620000" cy="4800600"/>
          </a:xfrm>
        </p:spPr>
        <p:txBody>
          <a:bodyPr>
            <a:normAutofit/>
          </a:bodyPr>
          <a:lstStyle/>
          <a:p>
            <a:r>
              <a:rPr lang="en-US" dirty="0" smtClean="0"/>
              <a:t>Peer learning, support, and discussion</a:t>
            </a:r>
          </a:p>
          <a:p>
            <a:r>
              <a:rPr lang="en-US" dirty="0" smtClean="0"/>
              <a:t>Development of teamwork skills</a:t>
            </a:r>
          </a:p>
          <a:p>
            <a:r>
              <a:rPr lang="en-US" dirty="0" smtClean="0">
                <a:sym typeface="Wingdings"/>
              </a:rPr>
              <a:t> self-confidence</a:t>
            </a:r>
            <a:endParaRPr lang="en-US" dirty="0" smtClean="0"/>
          </a:p>
          <a:p>
            <a:r>
              <a:rPr lang="en-US" dirty="0" smtClean="0">
                <a:sym typeface="Wingdings"/>
              </a:rPr>
              <a:t> productivity </a:t>
            </a:r>
          </a:p>
          <a:p>
            <a:r>
              <a:rPr lang="en-US" dirty="0" smtClean="0">
                <a:sym typeface="Wingdings"/>
              </a:rPr>
              <a:t> clinical competence</a:t>
            </a:r>
          </a:p>
          <a:p>
            <a:r>
              <a:rPr lang="en-US" dirty="0" smtClean="0">
                <a:sym typeface="Wingdings"/>
              </a:rPr>
              <a:t> learning opportunities</a:t>
            </a:r>
          </a:p>
          <a:p>
            <a:r>
              <a:rPr lang="en-US" dirty="0" smtClean="0">
                <a:sym typeface="Wingdings"/>
              </a:rPr>
              <a:t> CI skill development</a:t>
            </a:r>
          </a:p>
          <a:p>
            <a:r>
              <a:rPr lang="en-US" dirty="0" smtClean="0">
                <a:sym typeface="Wingdings"/>
              </a:rPr>
              <a:t> student placement opportunities</a:t>
            </a:r>
          </a:p>
        </p:txBody>
      </p:sp>
      <p:pic>
        <p:nvPicPr>
          <p:cNvPr id="9" name="Audio 8">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71920067"/>
      </p:ext>
    </p:extLst>
  </p:cSld>
  <p:clrMapOvr>
    <a:masterClrMapping/>
  </p:clrMapOvr>
  <mc:AlternateContent xmlns:mc="http://schemas.openxmlformats.org/markup-compatibility/2006" xmlns:p14="http://schemas.microsoft.com/office/powerpoint/2010/main">
    <mc:Choice Requires="p14">
      <p:transition spd="slow" p14:dur="2000" advTm="98479"/>
    </mc:Choice>
    <mc:Fallback xmlns="">
      <p:transition spd="slow" advTm="98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7620000" cy="1143000"/>
          </a:xfrm>
        </p:spPr>
        <p:txBody>
          <a:bodyPr>
            <a:normAutofit fontScale="90000"/>
          </a:bodyPr>
          <a:lstStyle/>
          <a:p>
            <a:r>
              <a:rPr lang="en-US" dirty="0" smtClean="0"/>
              <a:t>Challenges to Collaborative Model</a:t>
            </a:r>
            <a:endParaRPr lang="en-US" dirty="0"/>
          </a:p>
        </p:txBody>
      </p:sp>
      <p:sp>
        <p:nvSpPr>
          <p:cNvPr id="3" name="Content Placeholder 2"/>
          <p:cNvSpPr>
            <a:spLocks noGrp="1"/>
          </p:cNvSpPr>
          <p:nvPr>
            <p:ph idx="1"/>
            <p:custDataLst>
              <p:tags r:id="rId3"/>
            </p:custDataLst>
          </p:nvPr>
        </p:nvSpPr>
        <p:spPr>
          <a:xfrm>
            <a:off x="457200" y="1600200"/>
            <a:ext cx="7620000" cy="4800600"/>
          </a:xfrm>
        </p:spPr>
        <p:txBody>
          <a:bodyPr/>
          <a:lstStyle/>
          <a:p>
            <a:r>
              <a:rPr lang="en-US" dirty="0" smtClean="0"/>
              <a:t>Time constraints / limited availability of CIs</a:t>
            </a:r>
          </a:p>
          <a:p>
            <a:r>
              <a:rPr lang="en-US" dirty="0" smtClean="0"/>
              <a:t>Placement planning / additional paperwork</a:t>
            </a:r>
          </a:p>
          <a:p>
            <a:r>
              <a:rPr lang="en-US" dirty="0" smtClean="0"/>
              <a:t>Personality and learning style differences</a:t>
            </a:r>
          </a:p>
          <a:p>
            <a:r>
              <a:rPr lang="en-US" dirty="0" smtClean="0"/>
              <a:t>Differences in student competencies</a:t>
            </a:r>
          </a:p>
          <a:p>
            <a:r>
              <a:rPr lang="en-US" dirty="0" smtClean="0"/>
              <a:t>Student competition</a:t>
            </a:r>
          </a:p>
          <a:p>
            <a:r>
              <a:rPr lang="en-US" dirty="0" smtClean="0"/>
              <a:t>Allowing for adequate 1:1 time</a:t>
            </a:r>
          </a:p>
        </p:txBody>
      </p:sp>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43607844"/>
      </p:ext>
    </p:extLst>
  </p:cSld>
  <p:clrMapOvr>
    <a:masterClrMapping/>
  </p:clrMapOvr>
  <mc:AlternateContent xmlns:mc="http://schemas.openxmlformats.org/markup-compatibility/2006" xmlns:p14="http://schemas.microsoft.com/office/powerpoint/2010/main">
    <mc:Choice Requires="p14">
      <p:transition spd="slow" p14:dur="2000" advTm="149259"/>
    </mc:Choice>
    <mc:Fallback xmlns="">
      <p:transition spd="slow" advTm="149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7620000" cy="1143000"/>
          </a:xfrm>
        </p:spPr>
        <p:txBody>
          <a:bodyPr/>
          <a:lstStyle/>
          <a:p>
            <a:r>
              <a:rPr lang="en-US" dirty="0" smtClean="0"/>
              <a:t>Managing  Individual Time</a:t>
            </a:r>
            <a:endParaRPr lang="en-US" dirty="0"/>
          </a:p>
        </p:txBody>
      </p:sp>
      <p:sp>
        <p:nvSpPr>
          <p:cNvPr id="3" name="Content Placeholder 2"/>
          <p:cNvSpPr>
            <a:spLocks noGrp="1"/>
          </p:cNvSpPr>
          <p:nvPr>
            <p:ph idx="1"/>
            <p:custDataLst>
              <p:tags r:id="rId3"/>
            </p:custDataLst>
          </p:nvPr>
        </p:nvSpPr>
        <p:spPr>
          <a:xfrm>
            <a:off x="457200" y="1600200"/>
            <a:ext cx="7620000" cy="4800600"/>
          </a:xfrm>
        </p:spPr>
        <p:txBody>
          <a:bodyPr>
            <a:normAutofit/>
          </a:bodyPr>
          <a:lstStyle/>
          <a:p>
            <a:r>
              <a:rPr lang="en-US" dirty="0" smtClean="0"/>
              <a:t>Chart review for upcoming patient</a:t>
            </a:r>
          </a:p>
          <a:p>
            <a:r>
              <a:rPr lang="en-US" dirty="0" smtClean="0"/>
              <a:t>Peer review of other student’s documentation, treatment plan, exercise program, or discharge recommendations</a:t>
            </a:r>
          </a:p>
          <a:p>
            <a:r>
              <a:rPr lang="en-US" dirty="0" smtClean="0"/>
              <a:t>Assign students a skill to practice on each other</a:t>
            </a:r>
          </a:p>
          <a:p>
            <a:r>
              <a:rPr lang="en-US" dirty="0" smtClean="0"/>
              <a:t>Research for an in-service</a:t>
            </a:r>
          </a:p>
          <a:p>
            <a:r>
              <a:rPr lang="en-US" dirty="0" smtClean="0"/>
              <a:t>Research a topic to discuss with CI</a:t>
            </a:r>
          </a:p>
          <a:p>
            <a:r>
              <a:rPr lang="en-US" dirty="0" smtClean="0"/>
              <a:t>Critically Appraised Topic (CAT) </a:t>
            </a:r>
          </a:p>
          <a:p>
            <a:r>
              <a:rPr lang="en-US" dirty="0" smtClean="0"/>
              <a:t>Observe other professionals </a:t>
            </a:r>
          </a:p>
          <a:p>
            <a:r>
              <a:rPr lang="en-US" dirty="0" smtClean="0"/>
              <a:t>Research a piece of equipment (vendors, research best products)</a:t>
            </a:r>
          </a:p>
        </p:txBody>
      </p:sp>
      <p:pic>
        <p:nvPicPr>
          <p:cNvPr id="5" name="Audio 4">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109757210"/>
      </p:ext>
    </p:extLst>
  </p:cSld>
  <p:clrMapOvr>
    <a:masterClrMapping/>
  </p:clrMapOvr>
  <mc:AlternateContent xmlns:mc="http://schemas.openxmlformats.org/markup-compatibility/2006" xmlns:p14="http://schemas.microsoft.com/office/powerpoint/2010/main">
    <mc:Choice Requires="p14">
      <p:transition spd="slow" p14:dur="2000" advTm="107578"/>
    </mc:Choice>
    <mc:Fallback xmlns="">
      <p:transition spd="slow" advTm="107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7620000" cy="1143000"/>
          </a:xfrm>
        </p:spPr>
        <p:txBody>
          <a:bodyPr/>
          <a:lstStyle/>
          <a:p>
            <a:r>
              <a:rPr lang="en-US" dirty="0" smtClean="0"/>
              <a:t>Tools &amp; Resources</a:t>
            </a:r>
            <a:endParaRPr lang="en-US" dirty="0"/>
          </a:p>
        </p:txBody>
      </p:sp>
      <p:sp>
        <p:nvSpPr>
          <p:cNvPr id="3" name="Content Placeholder 2"/>
          <p:cNvSpPr>
            <a:spLocks noGrp="1"/>
          </p:cNvSpPr>
          <p:nvPr>
            <p:ph idx="1"/>
            <p:custDataLst>
              <p:tags r:id="rId3"/>
            </p:custDataLst>
          </p:nvPr>
        </p:nvSpPr>
        <p:spPr>
          <a:xfrm>
            <a:off x="457200" y="1600200"/>
            <a:ext cx="7620000" cy="4800600"/>
          </a:xfrm>
        </p:spPr>
        <p:txBody>
          <a:bodyPr/>
          <a:lstStyle/>
          <a:p>
            <a:r>
              <a:rPr lang="en-US" dirty="0" smtClean="0"/>
              <a:t>Scheduling grid</a:t>
            </a:r>
          </a:p>
          <a:p>
            <a:r>
              <a:rPr lang="en-US" dirty="0" smtClean="0"/>
              <a:t>Daily planning form</a:t>
            </a:r>
          </a:p>
          <a:p>
            <a:r>
              <a:rPr lang="en-US" dirty="0" smtClean="0"/>
              <a:t>Weekly planning form</a:t>
            </a:r>
          </a:p>
          <a:p>
            <a:r>
              <a:rPr lang="en-US" dirty="0" smtClean="0"/>
              <a:t>Feedback</a:t>
            </a:r>
          </a:p>
          <a:p>
            <a:pPr lvl="1"/>
            <a:r>
              <a:rPr lang="en-US" dirty="0" smtClean="0"/>
              <a:t>Specific</a:t>
            </a:r>
          </a:p>
          <a:p>
            <a:pPr lvl="1"/>
            <a:r>
              <a:rPr lang="en-US" dirty="0" smtClean="0"/>
              <a:t>Timely</a:t>
            </a:r>
          </a:p>
          <a:p>
            <a:pPr lvl="1"/>
            <a:r>
              <a:rPr lang="en-US" dirty="0" smtClean="0"/>
              <a:t>Useful</a:t>
            </a:r>
          </a:p>
          <a:p>
            <a:pPr lvl="1"/>
            <a:r>
              <a:rPr lang="en-US" dirty="0" smtClean="0"/>
              <a:t>supportive</a:t>
            </a:r>
          </a:p>
          <a:p>
            <a:endParaRPr lang="en-US" dirty="0"/>
          </a:p>
        </p:txBody>
      </p:sp>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101262877"/>
      </p:ext>
    </p:extLst>
  </p:cSld>
  <p:clrMapOvr>
    <a:masterClrMapping/>
  </p:clrMapOvr>
  <mc:AlternateContent xmlns:mc="http://schemas.openxmlformats.org/markup-compatibility/2006" xmlns:p14="http://schemas.microsoft.com/office/powerpoint/2010/main">
    <mc:Choice Requires="p14">
      <p:transition spd="slow" p14:dur="2000" advTm="23532"/>
    </mc:Choice>
    <mc:Fallback xmlns="">
      <p:transition spd="slow" advTm="23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457200" y="274638"/>
            <a:ext cx="7620000" cy="1143000"/>
          </a:xfrm>
        </p:spPr>
        <p:txBody>
          <a:bodyPr/>
          <a:lstStyle/>
          <a:p>
            <a:r>
              <a:rPr lang="en-US" dirty="0" smtClean="0"/>
              <a:t>Scheduling Grid</a:t>
            </a:r>
            <a:endParaRPr lang="en-US" dirty="0"/>
          </a:p>
        </p:txBody>
      </p:sp>
      <p:graphicFrame>
        <p:nvGraphicFramePr>
          <p:cNvPr id="8" name="Content Placeholder 7"/>
          <p:cNvGraphicFramePr>
            <a:graphicFrameLocks noGrp="1"/>
          </p:cNvGraphicFramePr>
          <p:nvPr>
            <p:ph idx="4294967295"/>
            <p:custDataLst>
              <p:tags r:id="rId3"/>
            </p:custDataLst>
            <p:extLst>
              <p:ext uri="{D42A27DB-BD31-4B8C-83A1-F6EECF244321}">
                <p14:modId xmlns:p14="http://schemas.microsoft.com/office/powerpoint/2010/main" val="4215864376"/>
              </p:ext>
            </p:extLst>
          </p:nvPr>
        </p:nvGraphicFramePr>
        <p:xfrm>
          <a:off x="152400" y="1676400"/>
          <a:ext cx="8229600" cy="418592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gridCol w="1295400">
                  <a:extLst>
                    <a:ext uri="{9D8B030D-6E8A-4147-A177-3AD203B41FA5}">
                      <a16:colId xmlns:a16="http://schemas.microsoft.com/office/drawing/2014/main" val="20003"/>
                    </a:ext>
                  </a:extLst>
                </a:gridCol>
                <a:gridCol w="762000">
                  <a:extLst>
                    <a:ext uri="{9D8B030D-6E8A-4147-A177-3AD203B41FA5}">
                      <a16:colId xmlns:a16="http://schemas.microsoft.com/office/drawing/2014/main" val="20004"/>
                    </a:ext>
                  </a:extLst>
                </a:gridCol>
                <a:gridCol w="12954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1295400">
                  <a:extLst>
                    <a:ext uri="{9D8B030D-6E8A-4147-A177-3AD203B41FA5}">
                      <a16:colId xmlns:a16="http://schemas.microsoft.com/office/drawing/2014/main" val="20007"/>
                    </a:ext>
                  </a:extLst>
                </a:gridCol>
              </a:tblGrid>
              <a:tr h="370840">
                <a:tc>
                  <a:txBody>
                    <a:bodyPr/>
                    <a:lstStyle/>
                    <a:p>
                      <a:endParaRPr lang="en-US" dirty="0"/>
                    </a:p>
                  </a:txBody>
                  <a:tcPr/>
                </a:tc>
                <a:tc>
                  <a:txBody>
                    <a:bodyPr/>
                    <a:lstStyle/>
                    <a:p>
                      <a:endParaRPr lang="en-US" sz="1000"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sz="1000" dirty="0"/>
                    </a:p>
                  </a:txBody>
                  <a:tcPr/>
                </a:tc>
                <a:extLst>
                  <a:ext uri="{0D108BD9-81ED-4DB2-BD59-A6C34878D82A}">
                    <a16:rowId xmlns:a16="http://schemas.microsoft.com/office/drawing/2014/main" val="10000"/>
                  </a:ext>
                </a:extLst>
              </a:tr>
              <a:tr h="370840">
                <a:tc>
                  <a:txBody>
                    <a:bodyPr/>
                    <a:lstStyle/>
                    <a:p>
                      <a:r>
                        <a:rPr lang="en-US" dirty="0" smtClean="0"/>
                        <a:t>8:00</a:t>
                      </a:r>
                      <a:endParaRPr lang="en-US" dirty="0"/>
                    </a:p>
                  </a:txBody>
                  <a:tcPr/>
                </a:tc>
                <a:tc>
                  <a:txBody>
                    <a:bodyPr/>
                    <a:lstStyle/>
                    <a:p>
                      <a:r>
                        <a:rPr lang="en-US" sz="1000" dirty="0" smtClean="0"/>
                        <a:t>Review schedule discuss any questions</a:t>
                      </a:r>
                      <a:r>
                        <a:rPr lang="en-US" sz="1000" baseline="0" dirty="0" smtClean="0"/>
                        <a:t> re: expectations</a:t>
                      </a:r>
                      <a:endParaRPr lang="en-US" sz="1000" dirty="0"/>
                    </a:p>
                  </a:txBody>
                  <a:tcPr/>
                </a:tc>
                <a:tc>
                  <a:txBody>
                    <a:bodyPr/>
                    <a:lstStyle/>
                    <a:p>
                      <a:r>
                        <a:rPr lang="en-US" dirty="0" smtClean="0"/>
                        <a:t>8:00</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Review schedule discuss any questions</a:t>
                      </a:r>
                      <a:r>
                        <a:rPr lang="en-US" sz="1000" baseline="0" dirty="0" smtClean="0"/>
                        <a:t> re: expectations</a:t>
                      </a:r>
                      <a:endParaRPr lang="en-US" dirty="0"/>
                    </a:p>
                  </a:txBody>
                  <a:tcPr/>
                </a:tc>
                <a:tc>
                  <a:txBody>
                    <a:bodyPr/>
                    <a:lstStyle/>
                    <a:p>
                      <a:r>
                        <a:rPr lang="en-US" dirty="0" smtClean="0"/>
                        <a:t>8:00</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Review schedule discuss any questions</a:t>
                      </a:r>
                      <a:r>
                        <a:rPr lang="en-US" sz="1000" baseline="0" dirty="0" smtClean="0"/>
                        <a:t> re: expectations</a:t>
                      </a:r>
                      <a:endParaRPr lang="en-US" dirty="0"/>
                    </a:p>
                  </a:txBody>
                  <a:tcPr/>
                </a:tc>
                <a:tc>
                  <a:txBody>
                    <a:bodyPr/>
                    <a:lstStyle/>
                    <a:p>
                      <a:r>
                        <a:rPr lang="en-US" dirty="0" smtClean="0"/>
                        <a:t>8:00</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Review schedule discuss any questions</a:t>
                      </a:r>
                      <a:r>
                        <a:rPr lang="en-US" sz="1000" baseline="0" dirty="0" smtClean="0"/>
                        <a:t> re: expectations</a:t>
                      </a:r>
                      <a:endParaRPr lang="en-US" dirty="0"/>
                    </a:p>
                  </a:txBody>
                  <a:tcPr/>
                </a:tc>
                <a:extLst>
                  <a:ext uri="{0D108BD9-81ED-4DB2-BD59-A6C34878D82A}">
                    <a16:rowId xmlns:a16="http://schemas.microsoft.com/office/drawing/2014/main" val="10001"/>
                  </a:ext>
                </a:extLst>
              </a:tr>
              <a:tr h="370840">
                <a:tc>
                  <a:txBody>
                    <a:bodyPr/>
                    <a:lstStyle/>
                    <a:p>
                      <a:r>
                        <a:rPr lang="en-US" dirty="0" smtClean="0"/>
                        <a:t>8:45</a:t>
                      </a:r>
                      <a:endParaRPr lang="en-US" dirty="0"/>
                    </a:p>
                  </a:txBody>
                  <a:tcPr/>
                </a:tc>
                <a:tc>
                  <a:txBody>
                    <a:bodyPr/>
                    <a:lstStyle/>
                    <a:p>
                      <a:r>
                        <a:rPr lang="en-US" sz="1000" b="0" i="0" u="none" strike="noStrike" kern="1200" baseline="0" dirty="0" smtClean="0">
                          <a:solidFill>
                            <a:schemeClr val="dk1"/>
                          </a:solidFill>
                          <a:latin typeface="+mn-lt"/>
                          <a:ea typeface="+mn-ea"/>
                          <a:cs typeface="+mn-cs"/>
                        </a:rPr>
                        <a:t>Patient #1 one student; other documents</a:t>
                      </a:r>
                      <a:endParaRPr lang="en-US" sz="1000" dirty="0"/>
                    </a:p>
                  </a:txBody>
                  <a:tcPr/>
                </a:tc>
                <a:tc>
                  <a:txBody>
                    <a:bodyPr/>
                    <a:lstStyle/>
                    <a:p>
                      <a:r>
                        <a:rPr lang="en-US" dirty="0" smtClean="0"/>
                        <a:t>8:45</a:t>
                      </a:r>
                      <a:endParaRPr lang="en-US" dirty="0"/>
                    </a:p>
                  </a:txBody>
                  <a:tcPr/>
                </a:tc>
                <a:tc>
                  <a:txBody>
                    <a:bodyPr/>
                    <a:lstStyle/>
                    <a:p>
                      <a:endParaRPr lang="en-US"/>
                    </a:p>
                  </a:txBody>
                  <a:tcPr/>
                </a:tc>
                <a:tc>
                  <a:txBody>
                    <a:bodyPr/>
                    <a:lstStyle/>
                    <a:p>
                      <a:r>
                        <a:rPr lang="en-US" dirty="0" smtClean="0"/>
                        <a:t>8:45</a:t>
                      </a:r>
                      <a:endParaRPr lang="en-US" dirty="0"/>
                    </a:p>
                  </a:txBody>
                  <a:tcPr/>
                </a:tc>
                <a:tc>
                  <a:txBody>
                    <a:bodyPr/>
                    <a:lstStyle/>
                    <a:p>
                      <a:endParaRPr lang="en-US"/>
                    </a:p>
                  </a:txBody>
                  <a:tcPr/>
                </a:tc>
                <a:tc>
                  <a:txBody>
                    <a:bodyPr/>
                    <a:lstStyle/>
                    <a:p>
                      <a:r>
                        <a:rPr lang="en-US" dirty="0" smtClean="0"/>
                        <a:t>8:45</a:t>
                      </a:r>
                      <a:endParaRPr lang="en-US" dirty="0"/>
                    </a:p>
                  </a:txBody>
                  <a:tcPr/>
                </a:tc>
                <a:tc>
                  <a:txBody>
                    <a:bodyPr/>
                    <a:lstStyle/>
                    <a:p>
                      <a:r>
                        <a:rPr lang="en-US" sz="1000" dirty="0" smtClean="0"/>
                        <a:t>Individual student meeting</a:t>
                      </a:r>
                      <a:endParaRPr lang="en-US" sz="1000" dirty="0"/>
                    </a:p>
                  </a:txBody>
                  <a:tcPr/>
                </a:tc>
                <a:extLst>
                  <a:ext uri="{0D108BD9-81ED-4DB2-BD59-A6C34878D82A}">
                    <a16:rowId xmlns:a16="http://schemas.microsoft.com/office/drawing/2014/main" val="10002"/>
                  </a:ext>
                </a:extLst>
              </a:tr>
              <a:tr h="370840">
                <a:tc>
                  <a:txBody>
                    <a:bodyPr/>
                    <a:lstStyle/>
                    <a:p>
                      <a:r>
                        <a:rPr lang="en-US" dirty="0" smtClean="0"/>
                        <a:t>9:15</a:t>
                      </a:r>
                      <a:endParaRPr lang="en-US" dirty="0"/>
                    </a:p>
                  </a:txBody>
                  <a:tcPr/>
                </a:tc>
                <a:tc>
                  <a:txBody>
                    <a:bodyPr/>
                    <a:lstStyle/>
                    <a:p>
                      <a:r>
                        <a:rPr lang="en-US" sz="1000" dirty="0" smtClean="0"/>
                        <a:t>Patient #2 – switch</a:t>
                      </a:r>
                      <a:r>
                        <a:rPr lang="en-US" sz="1000" baseline="0" dirty="0" smtClean="0"/>
                        <a:t> roles</a:t>
                      </a:r>
                      <a:endParaRPr lang="en-US" sz="1000" dirty="0"/>
                    </a:p>
                  </a:txBody>
                  <a:tcPr/>
                </a:tc>
                <a:tc>
                  <a:txBody>
                    <a:bodyPr/>
                    <a:lstStyle/>
                    <a:p>
                      <a:r>
                        <a:rPr lang="en-US" dirty="0" smtClean="0"/>
                        <a:t>9:15</a:t>
                      </a:r>
                      <a:endParaRPr lang="en-US" dirty="0"/>
                    </a:p>
                  </a:txBody>
                  <a:tcPr/>
                </a:tc>
                <a:tc>
                  <a:txBody>
                    <a:bodyPr/>
                    <a:lstStyle/>
                    <a:p>
                      <a:endParaRPr lang="en-US"/>
                    </a:p>
                  </a:txBody>
                  <a:tcPr/>
                </a:tc>
                <a:tc>
                  <a:txBody>
                    <a:bodyPr/>
                    <a:lstStyle/>
                    <a:p>
                      <a:r>
                        <a:rPr lang="en-US" dirty="0" smtClean="0"/>
                        <a:t>9:15</a:t>
                      </a:r>
                      <a:endParaRPr lang="en-US" dirty="0"/>
                    </a:p>
                  </a:txBody>
                  <a:tcPr/>
                </a:tc>
                <a:tc>
                  <a:txBody>
                    <a:bodyPr/>
                    <a:lstStyle/>
                    <a:p>
                      <a:endParaRPr lang="en-US"/>
                    </a:p>
                  </a:txBody>
                  <a:tcPr/>
                </a:tc>
                <a:tc>
                  <a:txBody>
                    <a:bodyPr/>
                    <a:lstStyle/>
                    <a:p>
                      <a:r>
                        <a:rPr lang="en-US" dirty="0" smtClean="0"/>
                        <a:t>9:15</a:t>
                      </a:r>
                      <a:endParaRPr lang="en-US" dirty="0"/>
                    </a:p>
                  </a:txBody>
                  <a:tcPr/>
                </a:tc>
                <a:tc>
                  <a:txBody>
                    <a:bodyPr/>
                    <a:lstStyle/>
                    <a:p>
                      <a:endParaRPr lang="en-US"/>
                    </a:p>
                  </a:txBody>
                  <a:tcPr/>
                </a:tc>
                <a:extLst>
                  <a:ext uri="{0D108BD9-81ED-4DB2-BD59-A6C34878D82A}">
                    <a16:rowId xmlns:a16="http://schemas.microsoft.com/office/drawing/2014/main" val="10003"/>
                  </a:ext>
                </a:extLst>
              </a:tr>
              <a:tr h="370840">
                <a:tc>
                  <a:txBody>
                    <a:bodyPr/>
                    <a:lstStyle/>
                    <a:p>
                      <a:r>
                        <a:rPr lang="en-US" dirty="0" smtClean="0"/>
                        <a:t>9:45</a:t>
                      </a:r>
                      <a:endParaRPr lang="en-US" dirty="0"/>
                    </a:p>
                  </a:txBody>
                  <a:tcPr/>
                </a:tc>
                <a:tc>
                  <a:txBody>
                    <a:bodyPr/>
                    <a:lstStyle/>
                    <a:p>
                      <a:r>
                        <a:rPr lang="en-US" sz="1000" dirty="0" smtClean="0"/>
                        <a:t>Patient #3 – students work together, CI documents</a:t>
                      </a:r>
                      <a:endParaRPr lang="en-US" sz="1000" dirty="0"/>
                    </a:p>
                  </a:txBody>
                  <a:tcPr/>
                </a:tc>
                <a:tc>
                  <a:txBody>
                    <a:bodyPr/>
                    <a:lstStyle/>
                    <a:p>
                      <a:r>
                        <a:rPr lang="en-US" dirty="0" smtClean="0"/>
                        <a:t>9:45</a:t>
                      </a:r>
                      <a:endParaRPr lang="en-US" dirty="0"/>
                    </a:p>
                  </a:txBody>
                  <a:tcPr/>
                </a:tc>
                <a:tc>
                  <a:txBody>
                    <a:bodyPr/>
                    <a:lstStyle/>
                    <a:p>
                      <a:endParaRPr lang="en-US"/>
                    </a:p>
                  </a:txBody>
                  <a:tcPr/>
                </a:tc>
                <a:tc>
                  <a:txBody>
                    <a:bodyPr/>
                    <a:lstStyle/>
                    <a:p>
                      <a:r>
                        <a:rPr lang="en-US" dirty="0" smtClean="0"/>
                        <a:t>9:45</a:t>
                      </a:r>
                      <a:endParaRPr lang="en-US" dirty="0"/>
                    </a:p>
                  </a:txBody>
                  <a:tcPr/>
                </a:tc>
                <a:tc>
                  <a:txBody>
                    <a:bodyPr/>
                    <a:lstStyle/>
                    <a:p>
                      <a:endParaRPr lang="en-US"/>
                    </a:p>
                  </a:txBody>
                  <a:tcPr/>
                </a:tc>
                <a:tc>
                  <a:txBody>
                    <a:bodyPr/>
                    <a:lstStyle/>
                    <a:p>
                      <a:r>
                        <a:rPr lang="en-US" dirty="0" smtClean="0"/>
                        <a:t>9:45</a:t>
                      </a:r>
                      <a:endParaRPr lang="en-US" dirty="0"/>
                    </a:p>
                  </a:txBody>
                  <a:tcPr/>
                </a:tc>
                <a:tc>
                  <a:txBody>
                    <a:bodyPr/>
                    <a:lstStyle/>
                    <a:p>
                      <a:endParaRPr lang="en-US"/>
                    </a:p>
                  </a:txBody>
                  <a:tcPr/>
                </a:tc>
                <a:extLst>
                  <a:ext uri="{0D108BD9-81ED-4DB2-BD59-A6C34878D82A}">
                    <a16:rowId xmlns:a16="http://schemas.microsoft.com/office/drawing/2014/main" val="10004"/>
                  </a:ext>
                </a:extLst>
              </a:tr>
              <a:tr h="370840">
                <a:tc>
                  <a:txBody>
                    <a:bodyPr/>
                    <a:lstStyle/>
                    <a:p>
                      <a:r>
                        <a:rPr lang="en-US" dirty="0" smtClean="0"/>
                        <a:t>10:30</a:t>
                      </a:r>
                      <a:endParaRPr lang="en-US" dirty="0"/>
                    </a:p>
                  </a:txBody>
                  <a:tcPr/>
                </a:tc>
                <a:tc>
                  <a:txBody>
                    <a:bodyPr/>
                    <a:lstStyle/>
                    <a:p>
                      <a:r>
                        <a:rPr lang="en-US" sz="1000" dirty="0" smtClean="0"/>
                        <a:t>Patient #4 – one student with CI; other student reviewing chart</a:t>
                      </a:r>
                      <a:endParaRPr lang="en-US" sz="1000" dirty="0"/>
                    </a:p>
                  </a:txBody>
                  <a:tcPr/>
                </a:tc>
                <a:tc>
                  <a:txBody>
                    <a:bodyPr/>
                    <a:lstStyle/>
                    <a:p>
                      <a:r>
                        <a:rPr lang="en-US" dirty="0" smtClean="0"/>
                        <a:t>10:30</a:t>
                      </a:r>
                      <a:endParaRPr lang="en-US" dirty="0"/>
                    </a:p>
                  </a:txBody>
                  <a:tcPr/>
                </a:tc>
                <a:tc>
                  <a:txBody>
                    <a:bodyPr/>
                    <a:lstStyle/>
                    <a:p>
                      <a:endParaRPr lang="en-US"/>
                    </a:p>
                  </a:txBody>
                  <a:tcPr/>
                </a:tc>
                <a:tc>
                  <a:txBody>
                    <a:bodyPr/>
                    <a:lstStyle/>
                    <a:p>
                      <a:r>
                        <a:rPr lang="en-US" dirty="0" smtClean="0"/>
                        <a:t>10:30</a:t>
                      </a:r>
                      <a:endParaRPr lang="en-US" dirty="0"/>
                    </a:p>
                  </a:txBody>
                  <a:tcPr/>
                </a:tc>
                <a:tc>
                  <a:txBody>
                    <a:bodyPr/>
                    <a:lstStyle/>
                    <a:p>
                      <a:endParaRPr lang="en-US"/>
                    </a:p>
                  </a:txBody>
                  <a:tcPr/>
                </a:tc>
                <a:tc>
                  <a:txBody>
                    <a:bodyPr/>
                    <a:lstStyle/>
                    <a:p>
                      <a:r>
                        <a:rPr lang="en-US" dirty="0" smtClean="0"/>
                        <a:t>10:30</a:t>
                      </a:r>
                      <a:endParaRPr lang="en-US" dirty="0"/>
                    </a:p>
                  </a:txBody>
                  <a:tcPr/>
                </a:tc>
                <a:tc>
                  <a:txBody>
                    <a:bodyPr/>
                    <a:lstStyle/>
                    <a:p>
                      <a:endParaRPr lang="en-US"/>
                    </a:p>
                  </a:txBody>
                  <a:tcPr/>
                </a:tc>
                <a:extLst>
                  <a:ext uri="{0D108BD9-81ED-4DB2-BD59-A6C34878D82A}">
                    <a16:rowId xmlns:a16="http://schemas.microsoft.com/office/drawing/2014/main" val="10005"/>
                  </a:ext>
                </a:extLst>
              </a:tr>
              <a:tr h="370840">
                <a:tc>
                  <a:txBody>
                    <a:bodyPr/>
                    <a:lstStyle/>
                    <a:p>
                      <a:r>
                        <a:rPr lang="en-US" dirty="0" smtClean="0"/>
                        <a:t>11:15</a:t>
                      </a:r>
                      <a:endParaRPr lang="en-US" dirty="0"/>
                    </a:p>
                  </a:txBody>
                  <a:tcPr/>
                </a:tc>
                <a:tc>
                  <a:txBody>
                    <a:bodyPr/>
                    <a:lstStyle/>
                    <a:p>
                      <a:r>
                        <a:rPr lang="en-US" sz="1000" dirty="0" smtClean="0"/>
                        <a:t>One</a:t>
                      </a:r>
                      <a:r>
                        <a:rPr lang="en-US" sz="1000" baseline="0" dirty="0" smtClean="0"/>
                        <a:t> student documents, other student verbally reviews history/chart</a:t>
                      </a:r>
                      <a:endParaRPr lang="en-US" sz="1000" dirty="0"/>
                    </a:p>
                  </a:txBody>
                  <a:tcPr/>
                </a:tc>
                <a:tc>
                  <a:txBody>
                    <a:bodyPr/>
                    <a:lstStyle/>
                    <a:p>
                      <a:r>
                        <a:rPr lang="en-US" dirty="0" smtClean="0"/>
                        <a:t>11:15</a:t>
                      </a:r>
                      <a:endParaRPr lang="en-US" dirty="0"/>
                    </a:p>
                  </a:txBody>
                  <a:tcPr/>
                </a:tc>
                <a:tc>
                  <a:txBody>
                    <a:bodyPr/>
                    <a:lstStyle/>
                    <a:p>
                      <a:endParaRPr lang="en-US"/>
                    </a:p>
                  </a:txBody>
                  <a:tcPr/>
                </a:tc>
                <a:tc>
                  <a:txBody>
                    <a:bodyPr/>
                    <a:lstStyle/>
                    <a:p>
                      <a:r>
                        <a:rPr lang="en-US" dirty="0" smtClean="0"/>
                        <a:t>11:15</a:t>
                      </a:r>
                      <a:endParaRPr lang="en-US" dirty="0"/>
                    </a:p>
                  </a:txBody>
                  <a:tcPr/>
                </a:tc>
                <a:tc>
                  <a:txBody>
                    <a:bodyPr/>
                    <a:lstStyle/>
                    <a:p>
                      <a:endParaRPr lang="en-US"/>
                    </a:p>
                  </a:txBody>
                  <a:tcPr/>
                </a:tc>
                <a:tc>
                  <a:txBody>
                    <a:bodyPr/>
                    <a:lstStyle/>
                    <a:p>
                      <a:r>
                        <a:rPr lang="en-US" dirty="0" smtClean="0"/>
                        <a:t>11:15</a:t>
                      </a:r>
                      <a:endParaRPr lang="en-US" dirty="0"/>
                    </a:p>
                  </a:txBody>
                  <a:tcPr/>
                </a:tc>
                <a:tc>
                  <a:txBody>
                    <a:bodyPr/>
                    <a:lstStyle/>
                    <a:p>
                      <a:endParaRPr lang="en-US"/>
                    </a:p>
                  </a:txBody>
                  <a:tcPr/>
                </a:tc>
                <a:extLst>
                  <a:ext uri="{0D108BD9-81ED-4DB2-BD59-A6C34878D82A}">
                    <a16:rowId xmlns:a16="http://schemas.microsoft.com/office/drawing/2014/main" val="10006"/>
                  </a:ext>
                </a:extLst>
              </a:tr>
              <a:tr h="370840">
                <a:tc>
                  <a:txBody>
                    <a:bodyPr/>
                    <a:lstStyle/>
                    <a:p>
                      <a:r>
                        <a:rPr lang="en-US" dirty="0" smtClean="0"/>
                        <a:t>12:00</a:t>
                      </a:r>
                      <a:endParaRPr lang="en-US" dirty="0"/>
                    </a:p>
                  </a:txBody>
                  <a:tcPr/>
                </a:tc>
                <a:tc>
                  <a:txBody>
                    <a:bodyPr/>
                    <a:lstStyle/>
                    <a:p>
                      <a:r>
                        <a:rPr lang="en-US" dirty="0" smtClean="0"/>
                        <a:t>Lunch </a:t>
                      </a:r>
                      <a:endParaRPr lang="en-US" dirty="0"/>
                    </a:p>
                  </a:txBody>
                  <a:tcPr/>
                </a:tc>
                <a:tc>
                  <a:txBody>
                    <a:bodyPr/>
                    <a:lstStyle/>
                    <a:p>
                      <a:r>
                        <a:rPr lang="en-US" dirty="0" smtClean="0"/>
                        <a:t>12:00</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Lunch </a:t>
                      </a:r>
                      <a:endParaRPr lang="en-US" dirty="0"/>
                    </a:p>
                  </a:txBody>
                  <a:tcPr/>
                </a:tc>
                <a:tc>
                  <a:txBody>
                    <a:bodyPr/>
                    <a:lstStyle/>
                    <a:p>
                      <a:r>
                        <a:rPr lang="en-US" dirty="0" smtClean="0"/>
                        <a:t>12:00</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Lunch </a:t>
                      </a:r>
                      <a:endParaRPr lang="en-US" dirty="0"/>
                    </a:p>
                  </a:txBody>
                  <a:tcPr/>
                </a:tc>
                <a:tc>
                  <a:txBody>
                    <a:bodyPr/>
                    <a:lstStyle/>
                    <a:p>
                      <a:r>
                        <a:rPr lang="en-US" dirty="0" smtClean="0"/>
                        <a:t>12:00</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Lunch </a:t>
                      </a:r>
                    </a:p>
                  </a:txBody>
                  <a:tcPr/>
                </a:tc>
                <a:extLst>
                  <a:ext uri="{0D108BD9-81ED-4DB2-BD59-A6C34878D82A}">
                    <a16:rowId xmlns:a16="http://schemas.microsoft.com/office/drawing/2014/main" val="10007"/>
                  </a:ext>
                </a:extLst>
              </a:tr>
            </a:tbl>
          </a:graphicData>
        </a:graphic>
      </p:graphicFrame>
      <p:pic>
        <p:nvPicPr>
          <p:cNvPr id="4" name="Audio 3">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864821784"/>
      </p:ext>
    </p:extLst>
  </p:cSld>
  <p:clrMapOvr>
    <a:masterClrMapping/>
  </p:clrMapOvr>
  <mc:AlternateContent xmlns:mc="http://schemas.openxmlformats.org/markup-compatibility/2006" xmlns:p14="http://schemas.microsoft.com/office/powerpoint/2010/main">
    <mc:Choice Requires="p14">
      <p:transition spd="slow" p14:dur="2000" advTm="34907"/>
    </mc:Choice>
    <mc:Fallback xmlns="">
      <p:transition spd="slow" advTm="349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custDataLst>
              <p:tags r:id="rId2"/>
            </p:custDataLst>
          </p:nvPr>
        </p:nvSpPr>
        <p:spPr>
          <a:xfrm>
            <a:off x="457200" y="274638"/>
            <a:ext cx="7620000" cy="1143000"/>
          </a:xfrm>
        </p:spPr>
        <p:txBody>
          <a:bodyPr/>
          <a:lstStyle/>
          <a:p>
            <a:r>
              <a:rPr lang="en-US" dirty="0" smtClean="0"/>
              <a:t>Scheduling Grid cont’d</a:t>
            </a:r>
            <a:endParaRPr lang="en-US" dirty="0"/>
          </a:p>
        </p:txBody>
      </p:sp>
      <p:graphicFrame>
        <p:nvGraphicFramePr>
          <p:cNvPr id="4" name="Content Placeholder 3"/>
          <p:cNvGraphicFramePr>
            <a:graphicFrameLocks noGrp="1"/>
          </p:cNvGraphicFramePr>
          <p:nvPr>
            <p:ph idx="4294967295"/>
            <p:custDataLst>
              <p:tags r:id="rId3"/>
            </p:custDataLst>
            <p:extLst>
              <p:ext uri="{D42A27DB-BD31-4B8C-83A1-F6EECF244321}">
                <p14:modId xmlns:p14="http://schemas.microsoft.com/office/powerpoint/2010/main" val="19435642"/>
              </p:ext>
            </p:extLst>
          </p:nvPr>
        </p:nvGraphicFramePr>
        <p:xfrm>
          <a:off x="533400" y="1524000"/>
          <a:ext cx="7620000" cy="4704080"/>
        </p:xfrm>
        <a:graphic>
          <a:graphicData uri="http://schemas.openxmlformats.org/drawingml/2006/table">
            <a:tbl>
              <a:tblPr firstRow="1" bandRow="1">
                <a:tableStyleId>{5C22544A-7EE6-4342-B048-85BDC9FD1C3A}</a:tableStyleId>
              </a:tblPr>
              <a:tblGrid>
                <a:gridCol w="952500">
                  <a:extLst>
                    <a:ext uri="{9D8B030D-6E8A-4147-A177-3AD203B41FA5}">
                      <a16:colId xmlns:a16="http://schemas.microsoft.com/office/drawing/2014/main" val="20000"/>
                    </a:ext>
                  </a:extLst>
                </a:gridCol>
                <a:gridCol w="952500">
                  <a:extLst>
                    <a:ext uri="{9D8B030D-6E8A-4147-A177-3AD203B41FA5}">
                      <a16:colId xmlns:a16="http://schemas.microsoft.com/office/drawing/2014/main" val="20001"/>
                    </a:ext>
                  </a:extLst>
                </a:gridCol>
                <a:gridCol w="952500">
                  <a:extLst>
                    <a:ext uri="{9D8B030D-6E8A-4147-A177-3AD203B41FA5}">
                      <a16:colId xmlns:a16="http://schemas.microsoft.com/office/drawing/2014/main" val="20002"/>
                    </a:ext>
                  </a:extLst>
                </a:gridCol>
                <a:gridCol w="952500">
                  <a:extLst>
                    <a:ext uri="{9D8B030D-6E8A-4147-A177-3AD203B41FA5}">
                      <a16:colId xmlns:a16="http://schemas.microsoft.com/office/drawing/2014/main" val="20003"/>
                    </a:ext>
                  </a:extLst>
                </a:gridCol>
                <a:gridCol w="952500">
                  <a:extLst>
                    <a:ext uri="{9D8B030D-6E8A-4147-A177-3AD203B41FA5}">
                      <a16:colId xmlns:a16="http://schemas.microsoft.com/office/drawing/2014/main" val="20004"/>
                    </a:ext>
                  </a:extLst>
                </a:gridCol>
                <a:gridCol w="952500">
                  <a:extLst>
                    <a:ext uri="{9D8B030D-6E8A-4147-A177-3AD203B41FA5}">
                      <a16:colId xmlns:a16="http://schemas.microsoft.com/office/drawing/2014/main" val="20005"/>
                    </a:ext>
                  </a:extLst>
                </a:gridCol>
                <a:gridCol w="952500">
                  <a:extLst>
                    <a:ext uri="{9D8B030D-6E8A-4147-A177-3AD203B41FA5}">
                      <a16:colId xmlns:a16="http://schemas.microsoft.com/office/drawing/2014/main" val="20006"/>
                    </a:ext>
                  </a:extLst>
                </a:gridCol>
                <a:gridCol w="952500">
                  <a:extLst>
                    <a:ext uri="{9D8B030D-6E8A-4147-A177-3AD203B41FA5}">
                      <a16:colId xmlns:a16="http://schemas.microsoft.com/office/drawing/2014/main" val="20007"/>
                    </a:ext>
                  </a:extLst>
                </a:gridCol>
              </a:tblGrid>
              <a:tr h="370840">
                <a:tc>
                  <a:txBody>
                    <a:bodyPr/>
                    <a:lstStyle/>
                    <a:p>
                      <a:endParaRPr lang="en-US" dirty="0"/>
                    </a:p>
                  </a:txBody>
                  <a:tcPr marL="84667" marR="84667"/>
                </a:tc>
                <a:tc>
                  <a:txBody>
                    <a:bodyPr/>
                    <a:lstStyle/>
                    <a:p>
                      <a:endParaRPr lang="en-US"/>
                    </a:p>
                  </a:txBody>
                  <a:tcPr marL="84667" marR="84667"/>
                </a:tc>
                <a:tc>
                  <a:txBody>
                    <a:bodyPr/>
                    <a:lstStyle/>
                    <a:p>
                      <a:endParaRPr lang="en-US"/>
                    </a:p>
                  </a:txBody>
                  <a:tcPr marL="84667" marR="84667"/>
                </a:tc>
                <a:tc>
                  <a:txBody>
                    <a:bodyPr/>
                    <a:lstStyle/>
                    <a:p>
                      <a:endParaRPr lang="en-US"/>
                    </a:p>
                  </a:txBody>
                  <a:tcPr marL="84667" marR="84667"/>
                </a:tc>
                <a:tc>
                  <a:txBody>
                    <a:bodyPr/>
                    <a:lstStyle/>
                    <a:p>
                      <a:endParaRPr lang="en-US"/>
                    </a:p>
                  </a:txBody>
                  <a:tcPr marL="84667" marR="84667"/>
                </a:tc>
                <a:tc>
                  <a:txBody>
                    <a:bodyPr/>
                    <a:lstStyle/>
                    <a:p>
                      <a:endParaRPr lang="en-US"/>
                    </a:p>
                  </a:txBody>
                  <a:tcPr marL="84667" marR="84667"/>
                </a:tc>
                <a:tc>
                  <a:txBody>
                    <a:bodyPr/>
                    <a:lstStyle/>
                    <a:p>
                      <a:endParaRPr lang="en-US"/>
                    </a:p>
                  </a:txBody>
                  <a:tcPr marL="84667" marR="84667"/>
                </a:tc>
                <a:tc>
                  <a:txBody>
                    <a:bodyPr/>
                    <a:lstStyle/>
                    <a:p>
                      <a:endParaRPr lang="en-US"/>
                    </a:p>
                  </a:txBody>
                  <a:tcPr marL="84667" marR="84667"/>
                </a:tc>
                <a:extLst>
                  <a:ext uri="{0D108BD9-81ED-4DB2-BD59-A6C34878D82A}">
                    <a16:rowId xmlns:a16="http://schemas.microsoft.com/office/drawing/2014/main" val="10000"/>
                  </a:ext>
                </a:extLst>
              </a:tr>
              <a:tr h="370840">
                <a:tc>
                  <a:txBody>
                    <a:bodyPr/>
                    <a:lstStyle/>
                    <a:p>
                      <a:r>
                        <a:rPr lang="en-US" dirty="0" smtClean="0"/>
                        <a:t>1:00</a:t>
                      </a:r>
                      <a:endParaRPr lang="en-US" dirty="0"/>
                    </a:p>
                  </a:txBody>
                  <a:tcPr/>
                </a:tc>
                <a:tc>
                  <a:txBody>
                    <a:bodyPr/>
                    <a:lstStyle/>
                    <a:p>
                      <a:r>
                        <a:rPr lang="en-US" sz="1000" dirty="0" smtClean="0"/>
                        <a:t>Patient #5 – one student </a:t>
                      </a:r>
                      <a:r>
                        <a:rPr lang="en-US" sz="1000" dirty="0" err="1" smtClean="0"/>
                        <a:t>evals</a:t>
                      </a:r>
                      <a:r>
                        <a:rPr lang="en-US" sz="1000" dirty="0" smtClean="0"/>
                        <a:t> with CI; other student reviews</a:t>
                      </a:r>
                      <a:r>
                        <a:rPr lang="en-US" sz="1000" baseline="0" dirty="0" smtClean="0"/>
                        <a:t> next chart</a:t>
                      </a:r>
                      <a:endParaRPr lang="en-US" sz="1000" dirty="0"/>
                    </a:p>
                  </a:txBody>
                  <a:tcPr/>
                </a:tc>
                <a:tc>
                  <a:txBody>
                    <a:bodyPr/>
                    <a:lstStyle/>
                    <a:p>
                      <a:r>
                        <a:rPr lang="en-US" dirty="0" smtClean="0"/>
                        <a:t>1:00</a:t>
                      </a:r>
                      <a:endParaRPr lang="en-US" dirty="0"/>
                    </a:p>
                  </a:txBody>
                  <a:tcPr/>
                </a:tc>
                <a:tc>
                  <a:txBody>
                    <a:bodyPr/>
                    <a:lstStyle/>
                    <a:p>
                      <a:endParaRPr lang="en-US" dirty="0"/>
                    </a:p>
                  </a:txBody>
                  <a:tcPr/>
                </a:tc>
                <a:tc>
                  <a:txBody>
                    <a:bodyPr/>
                    <a:lstStyle/>
                    <a:p>
                      <a:r>
                        <a:rPr lang="en-US" dirty="0" smtClean="0"/>
                        <a:t>1:00</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Individual student meeting</a:t>
                      </a:r>
                      <a:endParaRPr lang="en-US" sz="1000" dirty="0"/>
                    </a:p>
                  </a:txBody>
                  <a:tcPr/>
                </a:tc>
                <a:tc>
                  <a:txBody>
                    <a:bodyPr/>
                    <a:lstStyle/>
                    <a:p>
                      <a:r>
                        <a:rPr lang="en-US" dirty="0" smtClean="0"/>
                        <a:t>1:00</a:t>
                      </a:r>
                      <a:endParaRPr lang="en-US" dirty="0"/>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r>
                        <a:rPr lang="en-US" dirty="0" smtClean="0"/>
                        <a:t>1:45</a:t>
                      </a:r>
                      <a:endParaRPr lang="en-US" dirty="0"/>
                    </a:p>
                  </a:txBody>
                  <a:tcPr/>
                </a:tc>
                <a:tc>
                  <a:txBody>
                    <a:bodyPr/>
                    <a:lstStyle/>
                    <a:p>
                      <a:r>
                        <a:rPr lang="en-US" sz="1000" dirty="0" smtClean="0"/>
                        <a:t>Patient #6 – other student </a:t>
                      </a:r>
                      <a:r>
                        <a:rPr lang="en-US" sz="1000" dirty="0" err="1" smtClean="0"/>
                        <a:t>evals</a:t>
                      </a:r>
                      <a:r>
                        <a:rPr lang="en-US" sz="1000" dirty="0" smtClean="0"/>
                        <a:t> with CI; other student documents</a:t>
                      </a:r>
                      <a:endParaRPr lang="en-US" sz="1000" dirty="0"/>
                    </a:p>
                  </a:txBody>
                  <a:tcPr/>
                </a:tc>
                <a:tc>
                  <a:txBody>
                    <a:bodyPr/>
                    <a:lstStyle/>
                    <a:p>
                      <a:r>
                        <a:rPr lang="en-US" dirty="0" smtClean="0"/>
                        <a:t>1:45</a:t>
                      </a:r>
                      <a:endParaRPr lang="en-US" dirty="0"/>
                    </a:p>
                  </a:txBody>
                  <a:tcPr/>
                </a:tc>
                <a:tc>
                  <a:txBody>
                    <a:bodyPr/>
                    <a:lstStyle/>
                    <a:p>
                      <a:endParaRPr lang="en-US" dirty="0"/>
                    </a:p>
                  </a:txBody>
                  <a:tcPr/>
                </a:tc>
                <a:tc>
                  <a:txBody>
                    <a:bodyPr/>
                    <a:lstStyle/>
                    <a:p>
                      <a:r>
                        <a:rPr lang="en-US" dirty="0" smtClean="0"/>
                        <a:t>1:45</a:t>
                      </a:r>
                      <a:endParaRPr lang="en-US" dirty="0"/>
                    </a:p>
                  </a:txBody>
                  <a:tcPr/>
                </a:tc>
                <a:tc>
                  <a:txBody>
                    <a:bodyPr/>
                    <a:lstStyle/>
                    <a:p>
                      <a:endParaRPr lang="en-US" dirty="0"/>
                    </a:p>
                  </a:txBody>
                  <a:tcPr/>
                </a:tc>
                <a:tc>
                  <a:txBody>
                    <a:bodyPr/>
                    <a:lstStyle/>
                    <a:p>
                      <a:r>
                        <a:rPr lang="en-US" dirty="0" smtClean="0"/>
                        <a:t>1:45</a:t>
                      </a:r>
                      <a:endParaRPr lang="en-US" dirty="0"/>
                    </a:p>
                  </a:txBody>
                  <a:tcPr/>
                </a:tc>
                <a:tc>
                  <a:txBody>
                    <a:bodyPr/>
                    <a:lstStyle/>
                    <a:p>
                      <a:endParaRPr lang="en-US" dirty="0"/>
                    </a:p>
                  </a:txBody>
                  <a:tcPr/>
                </a:tc>
                <a:extLst>
                  <a:ext uri="{0D108BD9-81ED-4DB2-BD59-A6C34878D82A}">
                    <a16:rowId xmlns:a16="http://schemas.microsoft.com/office/drawing/2014/main" val="10002"/>
                  </a:ext>
                </a:extLst>
              </a:tr>
              <a:tr h="370840">
                <a:tc>
                  <a:txBody>
                    <a:bodyPr/>
                    <a:lstStyle/>
                    <a:p>
                      <a:r>
                        <a:rPr lang="en-US" dirty="0" smtClean="0"/>
                        <a:t>2:45</a:t>
                      </a:r>
                      <a:endParaRPr lang="en-US" dirty="0"/>
                    </a:p>
                  </a:txBody>
                  <a:tcPr/>
                </a:tc>
                <a:tc>
                  <a:txBody>
                    <a:bodyPr/>
                    <a:lstStyle/>
                    <a:p>
                      <a:r>
                        <a:rPr lang="en-US" sz="1000" dirty="0" smtClean="0"/>
                        <a:t>Patient #7 one student with CI,</a:t>
                      </a:r>
                      <a:r>
                        <a:rPr lang="en-US" sz="1000" baseline="0" dirty="0" smtClean="0"/>
                        <a:t> other student taking notes to document</a:t>
                      </a:r>
                      <a:endParaRPr lang="en-US" sz="1000" dirty="0"/>
                    </a:p>
                  </a:txBody>
                  <a:tcPr/>
                </a:tc>
                <a:tc>
                  <a:txBody>
                    <a:bodyPr/>
                    <a:lstStyle/>
                    <a:p>
                      <a:r>
                        <a:rPr lang="en-US" dirty="0" smtClean="0"/>
                        <a:t>2:45</a:t>
                      </a:r>
                      <a:endParaRPr lang="en-US" dirty="0"/>
                    </a:p>
                  </a:txBody>
                  <a:tcPr/>
                </a:tc>
                <a:tc>
                  <a:txBody>
                    <a:bodyPr/>
                    <a:lstStyle/>
                    <a:p>
                      <a:endParaRPr lang="en-US" dirty="0"/>
                    </a:p>
                  </a:txBody>
                  <a:tcPr/>
                </a:tc>
                <a:tc>
                  <a:txBody>
                    <a:bodyPr/>
                    <a:lstStyle/>
                    <a:p>
                      <a:r>
                        <a:rPr lang="en-US" dirty="0" smtClean="0"/>
                        <a:t>2:45</a:t>
                      </a:r>
                      <a:endParaRPr lang="en-US" dirty="0"/>
                    </a:p>
                  </a:txBody>
                  <a:tcPr/>
                </a:tc>
                <a:tc>
                  <a:txBody>
                    <a:bodyPr/>
                    <a:lstStyle/>
                    <a:p>
                      <a:endParaRPr lang="en-US" dirty="0"/>
                    </a:p>
                  </a:txBody>
                  <a:tcPr/>
                </a:tc>
                <a:tc>
                  <a:txBody>
                    <a:bodyPr/>
                    <a:lstStyle/>
                    <a:p>
                      <a:r>
                        <a:rPr lang="en-US" dirty="0" smtClean="0"/>
                        <a:t>2:45</a:t>
                      </a:r>
                      <a:endParaRPr lang="en-US" dirty="0"/>
                    </a:p>
                  </a:txBody>
                  <a:tcPr/>
                </a:tc>
                <a:tc>
                  <a:txBody>
                    <a:bodyPr/>
                    <a:lstStyle/>
                    <a:p>
                      <a:endParaRPr lang="en-US" dirty="0"/>
                    </a:p>
                  </a:txBody>
                  <a:tcPr/>
                </a:tc>
                <a:extLst>
                  <a:ext uri="{0D108BD9-81ED-4DB2-BD59-A6C34878D82A}">
                    <a16:rowId xmlns:a16="http://schemas.microsoft.com/office/drawing/2014/main" val="10003"/>
                  </a:ext>
                </a:extLst>
              </a:tr>
              <a:tr h="370840">
                <a:tc>
                  <a:txBody>
                    <a:bodyPr/>
                    <a:lstStyle/>
                    <a:p>
                      <a:r>
                        <a:rPr lang="en-US" dirty="0" smtClean="0"/>
                        <a:t>3:30</a:t>
                      </a:r>
                      <a:endParaRPr lang="en-US" dirty="0"/>
                    </a:p>
                  </a:txBody>
                  <a:tcPr/>
                </a:tc>
                <a:tc>
                  <a:txBody>
                    <a:bodyPr/>
                    <a:lstStyle/>
                    <a:p>
                      <a:r>
                        <a:rPr lang="en-US" sz="1000" dirty="0" smtClean="0"/>
                        <a:t>Team meeting to review all patients</a:t>
                      </a:r>
                      <a:endParaRPr lang="en-US" sz="1000" dirty="0"/>
                    </a:p>
                  </a:txBody>
                  <a:tcPr/>
                </a:tc>
                <a:tc>
                  <a:txBody>
                    <a:bodyPr/>
                    <a:lstStyle/>
                    <a:p>
                      <a:r>
                        <a:rPr lang="en-US" dirty="0" smtClean="0"/>
                        <a:t>3:30</a:t>
                      </a:r>
                      <a:endParaRPr lang="en-US" dirty="0"/>
                    </a:p>
                  </a:txBody>
                  <a:tcPr/>
                </a:tc>
                <a:tc>
                  <a:txBody>
                    <a:bodyPr/>
                    <a:lstStyle/>
                    <a:p>
                      <a:r>
                        <a:rPr lang="en-US" sz="1000" dirty="0" smtClean="0"/>
                        <a:t>Individual student meeting</a:t>
                      </a:r>
                      <a:endParaRPr lang="en-US" sz="1000" dirty="0"/>
                    </a:p>
                  </a:txBody>
                  <a:tcPr/>
                </a:tc>
                <a:tc>
                  <a:txBody>
                    <a:bodyPr/>
                    <a:lstStyle/>
                    <a:p>
                      <a:r>
                        <a:rPr lang="en-US" dirty="0" smtClean="0"/>
                        <a:t>3:30</a:t>
                      </a:r>
                      <a:endParaRPr lang="en-US" dirty="0"/>
                    </a:p>
                  </a:txBody>
                  <a:tcPr/>
                </a:tc>
                <a:tc>
                  <a:txBody>
                    <a:bodyPr/>
                    <a:lstStyle/>
                    <a:p>
                      <a:endParaRPr lang="en-US"/>
                    </a:p>
                  </a:txBody>
                  <a:tcPr/>
                </a:tc>
                <a:tc>
                  <a:txBody>
                    <a:bodyPr/>
                    <a:lstStyle/>
                    <a:p>
                      <a:r>
                        <a:rPr lang="en-US" dirty="0" smtClean="0"/>
                        <a:t>3:30</a:t>
                      </a:r>
                      <a:endParaRPr lang="en-US" dirty="0"/>
                    </a:p>
                  </a:txBody>
                  <a:tcPr/>
                </a:tc>
                <a:tc>
                  <a:txBody>
                    <a:bodyPr/>
                    <a:lstStyle/>
                    <a:p>
                      <a:r>
                        <a:rPr lang="en-US" sz="1000" dirty="0" smtClean="0"/>
                        <a:t>Weekly feedback and goal setting</a:t>
                      </a:r>
                      <a:endParaRPr lang="en-US" sz="1000" dirty="0"/>
                    </a:p>
                  </a:txBody>
                  <a:tcPr/>
                </a:tc>
                <a:extLst>
                  <a:ext uri="{0D108BD9-81ED-4DB2-BD59-A6C34878D82A}">
                    <a16:rowId xmlns:a16="http://schemas.microsoft.com/office/drawing/2014/main" val="10004"/>
                  </a:ext>
                </a:extLst>
              </a:tr>
              <a:tr h="370840">
                <a:tc>
                  <a:txBody>
                    <a:bodyPr/>
                    <a:lstStyle/>
                    <a:p>
                      <a:r>
                        <a:rPr lang="en-US" dirty="0" smtClean="0"/>
                        <a:t>4:15</a:t>
                      </a:r>
                      <a:endParaRPr lang="en-US" dirty="0"/>
                    </a:p>
                  </a:txBody>
                  <a:tcPr marL="84667" marR="84667"/>
                </a:tc>
                <a:tc>
                  <a:txBody>
                    <a:bodyPr/>
                    <a:lstStyle/>
                    <a:p>
                      <a:r>
                        <a:rPr lang="en-US" sz="1000" dirty="0" smtClean="0"/>
                        <a:t>Complete billing and scheduling</a:t>
                      </a:r>
                      <a:endParaRPr lang="en-US" sz="1000" dirty="0"/>
                    </a:p>
                  </a:txBody>
                  <a:tcPr marL="84667" marR="84667"/>
                </a:tc>
                <a:tc>
                  <a:txBody>
                    <a:bodyPr/>
                    <a:lstStyle/>
                    <a:p>
                      <a:r>
                        <a:rPr lang="en-US" dirty="0" smtClean="0"/>
                        <a:t>4:15</a:t>
                      </a:r>
                      <a:endParaRPr lang="en-US" dirty="0"/>
                    </a:p>
                  </a:txBody>
                  <a:tcPr marL="84667" marR="84667"/>
                </a:tc>
                <a:tc>
                  <a:txBody>
                    <a:bodyPr/>
                    <a:lstStyle/>
                    <a:p>
                      <a:r>
                        <a:rPr lang="en-US" sz="1000" dirty="0" smtClean="0"/>
                        <a:t>Complete billing and scheduling</a:t>
                      </a:r>
                      <a:endParaRPr lang="en-US" sz="1000" dirty="0"/>
                    </a:p>
                  </a:txBody>
                  <a:tcPr marL="84667" marR="84667"/>
                </a:tc>
                <a:tc>
                  <a:txBody>
                    <a:bodyPr/>
                    <a:lstStyle/>
                    <a:p>
                      <a:r>
                        <a:rPr lang="en-US" dirty="0" smtClean="0"/>
                        <a:t>4:15</a:t>
                      </a:r>
                      <a:endParaRPr lang="en-US" dirty="0"/>
                    </a:p>
                  </a:txBody>
                  <a:tcPr marL="84667" marR="84667"/>
                </a:tc>
                <a:tc>
                  <a:txBody>
                    <a:bodyPr/>
                    <a:lstStyle/>
                    <a:p>
                      <a:r>
                        <a:rPr lang="en-US" sz="1000" dirty="0" smtClean="0"/>
                        <a:t>Complete billing and scheduling</a:t>
                      </a:r>
                      <a:endParaRPr lang="en-US" sz="1000" dirty="0"/>
                    </a:p>
                  </a:txBody>
                  <a:tcPr marL="84667" marR="84667"/>
                </a:tc>
                <a:tc>
                  <a:txBody>
                    <a:bodyPr/>
                    <a:lstStyle/>
                    <a:p>
                      <a:r>
                        <a:rPr lang="en-US" dirty="0" smtClean="0"/>
                        <a:t>4:15</a:t>
                      </a:r>
                      <a:endParaRPr lang="en-US" dirty="0"/>
                    </a:p>
                  </a:txBody>
                  <a:tcPr marL="84667" marR="84667"/>
                </a:tc>
                <a:tc>
                  <a:txBody>
                    <a:bodyPr/>
                    <a:lstStyle/>
                    <a:p>
                      <a:r>
                        <a:rPr lang="en-US" sz="1000" dirty="0" smtClean="0"/>
                        <a:t>Complete billing and scheduling</a:t>
                      </a:r>
                      <a:endParaRPr lang="en-US" sz="1000" dirty="0"/>
                    </a:p>
                  </a:txBody>
                  <a:tcPr marL="84667" marR="84667"/>
                </a:tc>
                <a:extLst>
                  <a:ext uri="{0D108BD9-81ED-4DB2-BD59-A6C34878D82A}">
                    <a16:rowId xmlns:a16="http://schemas.microsoft.com/office/drawing/2014/main" val="10005"/>
                  </a:ext>
                </a:extLst>
              </a:tr>
              <a:tr h="370840">
                <a:tc>
                  <a:txBody>
                    <a:bodyPr/>
                    <a:lstStyle/>
                    <a:p>
                      <a:r>
                        <a:rPr lang="en-US" dirty="0" smtClean="0"/>
                        <a:t>5:00</a:t>
                      </a:r>
                      <a:endParaRPr lang="en-US" dirty="0"/>
                    </a:p>
                  </a:txBody>
                  <a:tcPr marL="84667" marR="84667"/>
                </a:tc>
                <a:tc>
                  <a:txBody>
                    <a:bodyPr/>
                    <a:lstStyle/>
                    <a:p>
                      <a:r>
                        <a:rPr lang="en-US" sz="1000" dirty="0" smtClean="0"/>
                        <a:t>for tomorrow</a:t>
                      </a:r>
                      <a:endParaRPr lang="en-US" sz="1000" dirty="0"/>
                    </a:p>
                  </a:txBody>
                  <a:tcPr marL="84667" marR="84667"/>
                </a:tc>
                <a:tc>
                  <a:txBody>
                    <a:bodyPr/>
                    <a:lstStyle/>
                    <a:p>
                      <a:r>
                        <a:rPr lang="en-US" dirty="0" smtClean="0"/>
                        <a:t>5:00</a:t>
                      </a:r>
                      <a:endParaRPr lang="en-US" dirty="0"/>
                    </a:p>
                  </a:txBody>
                  <a:tcPr marL="84667" marR="84667"/>
                </a:tc>
                <a:tc>
                  <a:txBody>
                    <a:bodyPr/>
                    <a:lstStyle/>
                    <a:p>
                      <a:r>
                        <a:rPr lang="en-US" sz="1000" dirty="0" smtClean="0"/>
                        <a:t>for tomorrow</a:t>
                      </a:r>
                      <a:endParaRPr lang="en-US" sz="1000" dirty="0"/>
                    </a:p>
                  </a:txBody>
                  <a:tcPr marL="84667" marR="84667"/>
                </a:tc>
                <a:tc>
                  <a:txBody>
                    <a:bodyPr/>
                    <a:lstStyle/>
                    <a:p>
                      <a:r>
                        <a:rPr lang="en-US" dirty="0" smtClean="0"/>
                        <a:t>5:00</a:t>
                      </a:r>
                      <a:endParaRPr lang="en-US" dirty="0"/>
                    </a:p>
                  </a:txBody>
                  <a:tcPr marL="84667" marR="84667"/>
                </a:tc>
                <a:tc>
                  <a:txBody>
                    <a:bodyPr/>
                    <a:lstStyle/>
                    <a:p>
                      <a:r>
                        <a:rPr lang="en-US" sz="1000" dirty="0" smtClean="0"/>
                        <a:t>for tomorrow</a:t>
                      </a:r>
                      <a:endParaRPr lang="en-US" sz="1000" dirty="0"/>
                    </a:p>
                  </a:txBody>
                  <a:tcPr marL="84667" marR="84667"/>
                </a:tc>
                <a:tc>
                  <a:txBody>
                    <a:bodyPr/>
                    <a:lstStyle/>
                    <a:p>
                      <a:r>
                        <a:rPr lang="en-US" dirty="0" smtClean="0"/>
                        <a:t>5:00</a:t>
                      </a:r>
                      <a:endParaRPr lang="en-US" dirty="0"/>
                    </a:p>
                  </a:txBody>
                  <a:tcPr marL="84667" marR="84667"/>
                </a:tc>
                <a:tc>
                  <a:txBody>
                    <a:bodyPr/>
                    <a:lstStyle/>
                    <a:p>
                      <a:r>
                        <a:rPr lang="en-US" sz="1000" dirty="0" smtClean="0"/>
                        <a:t>for tomorrow</a:t>
                      </a:r>
                      <a:endParaRPr lang="en-US" sz="1000" dirty="0"/>
                    </a:p>
                  </a:txBody>
                  <a:tcPr marL="84667" marR="84667"/>
                </a:tc>
                <a:extLst>
                  <a:ext uri="{0D108BD9-81ED-4DB2-BD59-A6C34878D82A}">
                    <a16:rowId xmlns:a16="http://schemas.microsoft.com/office/drawing/2014/main" val="10006"/>
                  </a:ext>
                </a:extLst>
              </a:tr>
            </a:tbl>
          </a:graphicData>
        </a:graphic>
      </p:graphicFrame>
      <p:pic>
        <p:nvPicPr>
          <p:cNvPr id="2" name="Audio 1">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8"/>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53151185"/>
      </p:ext>
    </p:extLst>
  </p:cSld>
  <p:clrMapOvr>
    <a:masterClrMapping/>
  </p:clrMapOvr>
  <mc:AlternateContent xmlns:mc="http://schemas.openxmlformats.org/markup-compatibility/2006" xmlns:p14="http://schemas.microsoft.com/office/powerpoint/2010/main">
    <mc:Choice Requires="p14">
      <p:transition spd="slow" p14:dur="2000" advTm="15026"/>
    </mc:Choice>
    <mc:Fallback xmlns="">
      <p:transition spd="slow" advTm="150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UIPERSISTENCEDATA" val="MMPROD_UIPERSISTENCEDATA"/>
  <p:tag name="MMPROD_NEXTUNIQUEID" val="10010"/>
  <p:tag name="MMPROD_THEME_BG_IMAGE" val=""/>
  <p:tag name="MMPROD_TAG_VCONFIG" val="PD94bWwgdmVyc2lvbj0iMS4wIj8+DQo8Y29uZmlndXJhdGlvbj4NCgk8YnJhbmRpbmc+DQoJCTx1aWZvbnQgbmFtZT0iRk9OVF9OT1RFU19URVhUIiB2YWx1ZT0iVmVyZGFuYSw5LGZhbHNlLGZhbHNlLGZhbHNlIi8+DQoJPC9icmFuZGluZz4NCgk8Y29sb3JzPg0KCQk8dWljb2xvciBuYW1lPSJwcmltYXJ5IiB2YWx1ZT0iMHg2Rjg0ODgiLz4NCgkJPHVpY29sb3IgbmFtZT0iZ2xvdyIgdmFsdWU9IjB4NjA5NzczIi8+DQoJCTx1aWNvbG9yIG5hbWU9InRleHQiIHZhbHVlPSIweEZGRkZGRiIvPg0KCQk8dWljb2xvciBuYW1lPSJsaWdodCIgdmFsdWU9IjB4NEU1RDYwIi8+DQoJCTx1aWNvbG9yIG5hbWU9InNoYWRvdyIgdmFsdWU9IjB4MDAwMDAwIi8+DQoJCTx1aWNvbG9yIG5hbWU9ImJhY2tncm91bmQiIHZhbHVlPSIweDcyNzk3MSIvPg0KCTwvY29sb3JzPg0KCTxsYXlvdXQ+DQoJCTx1aXNob3cgbmFtZT0icHJlc2VudGF0aW9udGl0bGUiIHZhbHVlPSJ0cnVlIi8+PHVpc2hvdyBuYW1lPSJwcmVzZW50ZXJwaG90byIgdmFsdWU9InRydWUiLz48dWlzaG93IG5hbWU9InByZXNlbnRlcm5hbWUiIHZhbHVlPSJ0cnVlIi8+PHVpc2hvdyBuYW1lPSJwcmVzZW50ZXJ0aXRsZSIgdmFsdWU9InRydWUiLz48dWlzaG93IG5hbWU9InByZXNlbnRlcmVtYWlsIiB2YWx1ZT0idHJ1ZSIvPjx1aXNob3cgbmFtZT0icHJlc2VudGVyYmlvIiB2YWx1ZT0idHJ1ZSIvPjx1aXNob3cgbmFtZT0iY29tcGFueWxvZ28iIHZhbHVlPSJ0cnVlIi8+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PHVpc2hvdyBuYW1lPSJ2aWV3Y2hhbmdlIiB2YWx1ZT0idHJ1ZSIvPjx1aXNob3cgbmFtZT0iYWx3YXlzU2NydW5jaCIgdmFsdWU9ImZhbHNlIi8+PHVpc2hvdyBuYW1lPSJpbml0aWFsZGlzcGxheW1vZGVpc25vcm1hbCIgdmFsdWU9InRydWUiLz48dWlyZXBsYWNlIG5hbWU9ImxvZ28iIHZhbHVlPSIiLz48dWlyZXBsYWNlIG5hbWU9ImJnaW1hZ2UiIHZhbHVlPSIiLz48dWlyZXBsYWNlIG5hbWU9ImluaXRpYWx0YWIiIHZhbHVlPSJvdXRsaW5lIi8+PHVpc2hvdyBuYW1lPSJjY3RleHRoaWdobGlnaHRpbmciIHZhbHVlPSJ0cnVlIi8+DQoJPC9sYXlvdXQ+DQoJPHByZWxvYWRlcj48c2V0Qm9vbCBuYW1lPSJkaXNhYmxlQXNzZXRQcmVsb2FkZXIiIHZhbHVlPSJ0cnVlIi8+PC9wcmVsb2FkZXI+PGxhbmd1YWdlIGlkPSJlb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DQoJCTx1aXRleHQgbmFtZT0iU0NSVUJCQVJTVEFUVVNfTk9BVURJTyIgdmFsdWU9Ik5vIEF1ZGlvIi8+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DQoJCTx1aXRleHQgbmFtZT0iU0NSVUJCQVJTVEFUVVNfUkVWSUVXUVVJWiIgdmFsdWU9IlJldmlld2luZyBRdWl6Ii8+DQoJCTwhLS0gc3Vic3RpdHV0aW9uOiAlbSA9PSBtaW51dGVzIHJlbWFpbmluZyAtLT4NCgkJPCEtLSBzdWJzdGl0dXRpb246ICVzID09IHNlY29uZHMgcmVtYWluaW5nIC0tPg0KCQk8dWl0ZXh0IG5hbWU9IkVMQVBTRUQiIHZhbHVlPSIlbSBNaW51dGVzICVzIFNlY29uZHMgUmVtYWluaW5nIi8+DQoJCTx1aXRleHQgbmFtZT0iTk9URk9VTkQiIHZhbHVlPSJOb3RoaW5nIEZvdW5kIi8+DQoJCTx1aXRleHQgbmFtZT0iQVRUQUNITUVOVFMiIHZhbHVlPSJBdHRhY2htZW50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DQoJCTx1aXRleHQgbmFtZT0iQ09VUlNFX1NUQVRVUyIgdmFsdWU9Ik1vZHVsZSBTdGF0dXMiLz4NCgkJPHVpdGV4dCBuYW1lPSJQQVNTRURfU1RSSU5HIiB2YWx1ZT0iUGFzc2VkIi8+DQoJCTx1aXRleHQgbmFtZT0iRkFJTEVEX1NUUklORyIgdmFsdWU9IkZhaWxlZCIvPg0KCQk8IS0tcXVpeiBwb2QgYW5kIG1lc3NhZ2UgYm94IHRleHRz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DQoJCTx1aXRleHQgbmFtZT0iUVVJWlBPRF9RVUlaX1BBU1NTQ09SRSIgdmFsdWU9IlBhc3NpbmcgU2NvcmU6Ii8+DQoJCTx1aXRleHQgbmFtZT0iUVVJWlBPRF9RVUlaX01BWFNDT1JFIiB2YWx1ZT0iTWF4IFNjb3JlOiIvPg0KCQk8dWl0ZXh0IG5hbWU9IlFVSVpQT0RfUVVFU0FUTVBUX1NUUiIgdmFsdWU9IkF0dGVtcHQ6ICVuIG9mICV0Ii8+DQoJCTx1aXRleHQgbmFtZT0iUVVJWlBPRF9RVUVTVFlQRV9TVFIiIHZhbHVlPSJUeXBlOiAlcyIvPg0KCQk8dWl0ZXh0IG5hbWU9IlFVSVpQT0RfUVVFU1RZUEVfR1JEIiB2YWx1ZT0iR3JhZGVkIi8+DQoJCTx1aXRleHQgbmFtZT0iUVVJWlBPRF9RVUVTVFlQRV9TVlkiIHZhbHVlPSJTdXJ2ZXkiLz4NCgkJPHVpdGV4dCBuYW1lPSJRVUlaUE9EX1FVSVpBVE1QVF9JTkYiIHZhbHVlPSJJbmZpbml0ZSIvPg0KCQk8dWl0ZXh0IG5hbWU9IlFVSVpQT0RfUVVFU0FUTVBUX0lORiIgdmFsdWU9IkluZmluaXRlIi8+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NCg0K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TaG93IHNpZGViYXIgdG8gcGFydGljaXBhbnRzIi8+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DQoJCTx1aXRleHQgbmFtZT0iQ09MTEFCX0xPQ0FMX1BMQVlCQUNLQlROIiB2YWx1ZT0i2YXZiNin2YHZgiIvPg0KCQk8IS0tIHN1YnN0aXR1dGlvbjogJW4gPT0gc2xpZGUgbnVtYmVyIC0tPg0KCQk8IS0tIHN1YnN0aXR1dGlvbjogJXQgPT0gdG90YWwgc2xpZGUgY291bnQgLS0+DQoJCTx1aXRleHQgbmFtZT0iU0NSVUJCQVJTVEFUVVNfU0xJREVJTkZPIiB2YWx1ZT0i2LTYsdmK2K3YqSAlbiAvICV0IHwgIi8+DQoJCTx1aXRleHQgbmFtZT0iU0NSVUJCQVJTVEFUVVNfU1RPUFBFRCIgdmFsdWU9ItmF2KrZiNmC2YEiLz4NCgkJPHVpdGV4dCBuYW1lPSJTQ1JVQkJBUlNUQVRVU19QTEFZSU5HIiB2YWx1ZT0i2YLZitivINin2YTYqti02LrZitmEIi8+DQoJCTx1aXRleHQgbmFtZT0iU0NSVUJCQVJTVEFUVVNfTk9BVURJTyIgdmFsdWU9ItmE2Kcg2YrZiNis2K8g2LXZiNiqIi8+DQoJCTx1aXRleHQgbmFtZT0iU0NSVUJCQVJTVEFUVVNfVklEUExBWUlORyIgdmFsdWU9Itin2YTZgdmK2K/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DQoJCTwhLS0gc3Vic3RpdHV0aW9uOiAlcyA9PSBzZWNvbmRzIHJlbWFpbmluZyAtLT4NCgkJPHVpdGV4dCBuYW1lPSJFTEFQU0VEIiB2YWx1ZT0iJW0g2K/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DQoJCTx1aXRleHQgbmFtZT0iVEFCX1FVSVoiIHZhbHVlPSLZhdiz2KfYqNmC2KkiLz4NCgkJPHVpdGV4dCBuYW1lPSJUQUJfT1VUTElORSIgdmFsdWU9ItmF2K7Yt9i3Ii8+DQoJCTx1aXRleHQgbmFtZT0iVEFCX1RIVU1CIiB2YWx1ZT0i2YXYtdi62ZHYsdipIi8+DQoJCTx1aXRleHQgbmFtZT0iVEFCX05PVEVTIiB2YWx1ZT0i2YXZhNin2K3YuNin2KoiLz4NCgkJPHVpdGV4dCBuYW1lPSJUQUJfU0VBUkNIIiB2YWx1ZT0i2KjYrdirIi8+DQoJCTx1aXRleHQgbmFtZT0iU0xJREVfSEVBRElORyIgdmFsdWU9Iti52YbZiNin2YYg2KfZhNi02LHZitit2KkgIi8+DQoJCTx1aXRleHQgbmFtZT0iRFVSQVRJT05fSEVBRElORyIgdmFsdWU9ItmF2K/YqSIvPg0KCQk8dWl0ZXh0IG5hbWU9IlNFQVJDSF9IRUFESU5HIiB2YWx1ZT0iOtin2YTYqNit2Ksg2LnZhiDZhti1Ii8+DQoJCTx1aXRleHQgbmFtZT0iVEhVTUJfSEVBRElORyIgdmFsdWU9Iti02LHZitit2KkiLz4NCgkJPHVpdGV4dCBuYW1lPSJUSFVNQl9JTkZPIiB2YWx1ZT0i2LnZhtmI2KfZhi/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DQoJCTx1aXRleHQgbmFtZT0iQ09VUlNFX1NUQVRVUyIgdmFsdWU9Itit2KfZhNipINin2YTZiNit2K/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Ysdis2Kkg2KfZhNmF2LPYrNmE2KkiLz4NCgkJPHVpdGV4dCBuYW1lPSJRVUlaUE9EX1FVSVpfUEFTU1NDT1JFIiB2YWx1ZT0iOtiv2LHYrNipINin2YTZhtis2KfYrSIvPg0KCQk8dWl0ZXh0IG5hbWU9IlFVSVpQT0RfUVVJWl9NQVhTQ09SRSIgdmFsdWU9IjrYp9mE2K/Ysdis2Kkg2KfZhNmC2LXZiNmJIi8+DQoJCTx1aXRleHQgbmFtZT0iUVVJWlBPRF9RVUVTQVRNUFRfU1RSIiB2YWx1ZT0i2KfZhNmF2K3Yp9mI2YTYqSAlbiDZhdmGICV0Ii8+DQoJCTx1aXRleHQgbmFtZT0iUVVJWlBPRF9RVUVTVFlQRV9TVFIiIHZhbHVlPSLYp9mE2YbZiNi5OiAlcyIvPg0KCQk8dWl0ZXh0IG5hbWU9IlFVSVpQT0RfUVVFU1RZUEVfR1JEIiB2YWx1ZT0i2KrZhSDYqti12K3Zitit2YciLz4NCgkJPHVpdGV4dCBuYW1lPSJRVUlaUE9EX1FVRVNUWVBFX1NWWSIgdmFsdWU9Itin2LPYqti32YTYp9i5Ii8+DQoJCTx1aXRleHQgbmFtZT0iUVVJWlBPRF9RVUlaQVRNUFRfSU5GIiB2YWx1ZT0i2YTYpyDZhtmH2KfYptmKIi8+DQoJCTx1aXRleHQgbmFtZT0iUVVJWlBPRF9RVUVTQVRNUFRfSU5GIiB2YWx1ZT0i2YTYpyDZhtmH2KfYptmKIi8+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ZitmIINmE2KrZhtiy2YrZhCDYo9it2K/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DQoJCTx1aXRleHQgbmFtZT0iTVVURSIgdmFsdWU9Iti12KfZhdiqIi8+DQoJCTx1aXRleHQgbmFtZT0iRE9DV1JBUF9USVRMRSIgdmFsdWU9Itin2YTZhdmE2YHYp9iqINin2YTZhdix2YHZgtipINmB2YogUHJlc2VudGVyIi8+DQoJCTx1aXRleHQgbmFtZT0iRE9DV1JBUF9NU0ciIHZhbHVlPSLYp9mE2K3Zgdi4INmB2Yog2KzZh9in2LIg2KfZhNmD2YXYqNmK2YjYqtixIi8+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NCg0K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DQoJPGxhbmd1YWdlIGlkPSJm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DQoJCTx1aXRleHQgbmFtZT0iVU5OQU1FRFNMSURFVElUTEUiIHZhbHVlPSJEaWFwb3NpdGl2ZSAlbiIvPg0KCQk8IS0tIHN1YnN0aXR1dGlvbjogJW4gPT0gc2xpZGUgbnVtYmVyIC0tPg0KCQk8IS0tIHN1YnN0aXR1dGlvbjogJXQgPT0gdG90YWwgc2xpZGUgY291bnQgLS0+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DQoJCTx1aXRleHQgbmFtZT0iU0NSVUJCQVJTVEFUVVNfVklEUExBWUlORyIgdmFsdWU9IkxlY3R1cmUgdmlkw6lvIGVuIGNvdXJzIi8+DQoJCTx1aXRleHQgbmFtZT0iU0NSVUJCQVJTVEFUVVNfTE9BRElORyIgdmFsdWU9IkNoYXJnZW1lbnQgZW4gY291cnMiLz4NCgkJPHVpdGV4dCBuYW1lPSJTQ1JVQkJBUlNUQVRVU19CVUZGRVJJTkciIHZhbHVlPSJNaXNlIGVuIG3DqW1vaXJlIi8+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DQoJCTx1aXRleHQgbmFtZT0iRUxBUFNFRCIgdmFsdWU9IiVtIG1pbnV0ZXMgJXMgc2Vjb25kZXMgcmVzdGFudGVzIi8+DQoJCTx1aXRleHQgbmFtZT0iTk9URk9VTkQiIHZhbHVlPSJSaWVuIHRyb3V2w6kiLz4NCgkJPHVpdGV4dCBuYW1lPSJBVFRBQ0hNRU5UUyIgdmFsdWU9IlBpw6hjZXMgam9pbnRlcyIvPg0KCQk8IS0tIHN1YnN0aXR1dGlvbjogJXAgPT0gY3VycmVudCBzcGVha2VyJ3MgdGl0bGUgLS0+DQoJCTx1aXRleHQgbmFtZT0iQklPV0lOX1RJVExFIiB2YWx1ZT0iQmlvIDogJXAiLz4NCgkJPHVpdGV4dCBuYW1lPSJCSU9CVE5fVElUTEUiIHZhbHVlPSJCaW8gOiIvPg0KCQk8dWl0ZXh0IG5hbWU9IkRJVklERVJCVE5fVElUTEUiIHZhbHVlPSJ8Ii8+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DQoJCTx1aXRleHQgbmFtZT0iUVVJWlBPRF9RVUlaX1NDT1JFIiB2YWx1ZT0iTm90ZSBvYnRlbnVlIDoiLz4NCgkJPHVpdGV4dCBuYW1lPSJRVUlaUE9EX1FVSVpfUEFTU1NDT1JFIiB2YWx1ZT0iTm90ZSBkJ2FkbWlzc2liaWxpdMOpwqA6Ii8+DQoJCTx1aXRleHQgbmFtZT0iUVVJWlBPRF9RVUlaX01BWFNDT1JFIiB2YWx1ZT0iTm90ZSBtYXhpbWFsZSA6Ii8+DQoJCTx1aXRleHQgbmFtZT0iUVVJWlBPRF9RVUVTQVRNUFRfU1RSIiB2YWx1ZT0iVGVudGF0aXZlIDogJW4gc3VyICV0Ii8+DQoJCTx1aXRleHQgbmFtZT0iUVVJWlBPRF9RVUVTVFlQRV9TVFIiIHZhbHVlPSJUeXBlOiAlcyIvPg0KCQk8dWl0ZXh0IG5hbWU9IlFVSVpQT0RfUVVFU1RZUEVfR1JEIiB2YWx1ZT0iTm90w6kiLz4NCgkJPHVpdGV4dCBuYW1lPSJRVUlaUE9EX1FVRVNUWVBFX1NWWSIgdmFsdWU9IkVucXXDqnRlIi8+DQoJCTx1aXRleHQgbmFtZT0iUVVJWlBPRF9RVUlaQVRNUFRfSU5GIiB2YWx1ZT0iSWxsaW1pdMOpIi8+DQoJCTx1aXRleHQgbmFtZT0iUVVJWlBPRF9RVUVTQVRNUFRfSU5GIiB2YWx1ZT0iSWxsaW1pdMOpIi8+DQoJCTx1aXRleHQgbmFtZT0iV0FSTklOR01TR19ZRVNTVFJJTkciIHZhbHVlPSJPdWkiLz4NCgkJPHVpdGV4dCBuYW1lPSJXQVJOSU5HTVNHX05PU1RSSU5HIiB2YWx1ZT0iTm9uIi8+DQoJCTx1aXRleHQgbmFtZT0iV0FSTklOR01TR19USVRMRVNUUklORyIgdmFsdWU9IkF2ZXJ0aXNzZW1lbnQgZGUgbmF2aWdhdGlvbiBkdSBxdWVzdGlvbm5haXJlIi8+DQoJCTx1aXRleHQgbmFtZT0iV0FSTklOR01TR19NU0dTVFJJTkciIHZhbHVlPSJWb3VzIG4nYXZleiBwYXMgcsOpcG9uZHUgw6AgY2VydGFpbmVzIHF1ZXN0aW9ucyBkZSBjZSBxdWVzdGlvbm5haXJlLg0KDQpTaSB2b3VzIGNsaXF1ZXogc3VyIE91aSwgdm91cyBxdWl0dGVyZXogbGUgcXVlc3Rpb25uYWlyZS4gQ2xpcXVleiBzdXIgTm9uIHBvdXIgY29udGludWVyIGxlIHF1ZXN0aW9ubmFpcmUuIi8+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DQoJCTx1aWZvbnQgbmFtZT0iRk9OVF9QUkVTRU5URVJUSVRMRSIgdmFsdWU9IlZlcmRhbmEsMTE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S7mOODleOCoeOCpOODq+itpuWRiiIvPg0KCQk8dWl0ZXh0IG5hbWU9IkFUVEFDSE1FTlRfUFJFVklFV19XQVJOSU5HTVNHIiB2YWx1ZT0i5re75LuY44OV44Kh44Kk44Or44Gv44OX44Os44OT44Ol44O844Oi44O844OJ44Gn44Gv6ZaL44GN44G+44Gb44KT44CC44OR44OW44Oq44OD44K344Ol44KS5L2/55So44GX44Gm57WQ5p6c44KS6KGo56S644GX44Gm44GP44Gg44GV44GE44CCIi8+DQoJCTx1aXRleHQgbmFtZT0iQ09MTEFCX0xPQ0FMX1BMQVlCQUNLX01TRyIgdmFsdWU9IuOCs+ODs+ODhuODs+ODhOOBr+ODreODvOOCq+ODq+OBp+WGjeeUn+OBleOCjOOBpuOBhOOBvuOBmeOAguOBk+OBruODouODvOODieOBp+OBr+WFseWQjOS9nOalreOBp+OBjeOBvuOBm+OCk+OAgiIvPg0KCQk8dWl0ZXh0IG5hbWU9IkNPTExBQl9MT0NBTF9QTEFZQkFDS19USVRMRSIgdmFsdWU9IuODreODvOOCq+ODq+WGjeeUnyIvPg0KCQk8dWl0ZXh0IG5hbWU9IkNPTExBQl9MT0NBTF9QTEFZQkFDS0JUTiIgdmFsdWU9Ik9LIi8+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x1aXRleHQgbmFtZT0iQ09VUlNFX1NUQVRVUyIgdmFsdWU9IuODouOCuOODpeODvOODq+OCueODhuODvOOCv+OCuSIvPg0KCQk8dWl0ZXh0IG5hbWU9IlBBU1NFRF9TVFJJTkciIHZhbHVlPSLlkIjmoLwiLz4NCgkJPHVpdGV4dCBuYW1lPSJGQUlMRURfU1RSSU5HIiB2YWx1ZT0i5LiN5ZCI5qC8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g0KDQo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ZIOyekeyXheydhCDsiJjtlontlaAg7IiYIOyXhuyKteuLiOuLpC4iLz4NCgkJPHVpdGV4dCBuYW1lPSJDT0xMQUJfTE9DQUxfUExBWUJBQ0tfVElUTEUiIHZhbHVlPSLroZzsu6wg7J6s7IOdIi8+DQoJCTx1aXRleHQgbmFtZT0iQ09MTEFCX0xPQ0FMX1BMQVlCQUNLQlROIiB2YWx1ZT0i7ZmV7J24Ii8+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DQoJCTwhLS0gc3Vic3RpdHV0aW9uOiAlcyA9PSBzZWNvbmRzIHJlbWFpbmluZyAtLT4NCgkJPHVpdGV4dCBuYW1lPSJFTEFQU0VEIiB2YWx1ZT0iJW3rtoQgJXPstIgg64Ko7J2MIi8+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DQoJCTx1aXRleHQgbmFtZT0iQklPQlROX1RJVExFIiB2YWx1ZT0i6rK966ClIOyGjOqwnCIvPg0KCQk8dWl0ZXh0IG5hbWU9IkRJVklERVJCVE5fVElUTEUiIHZhbHVlPSJ8Ii8+DQoJCTx1aXRleHQgbmFtZT0iQ09OVEFDVEJUTl9USVRMRSIgdmFsdWU9IuyXsOudveyymCIvPg0KCQk8dWl0ZXh0IG5hbWU9IlRBQl9RVUlaIiB2YWx1ZT0i7YC07KaIIi8+DQoJCTx1aXRleHQgbmFtZT0iVEFCX09VVExJTkUiIHZhbHVlPSLqsJzsmpQiLz4NCgkJPHVpdGV4dCBuYW1lPSJUQUJfVEhVTUIiIHZhbHVlPSLstpXshoztjJAiLz4NCgkJPHVpdGV4dCBuYW1lPSJUQUJfTk9URVMiIHZhbHVlPSLrhbjtirgiLz4NCgkJPHVpdGV4dCBuYW1lPSJUQUJfU0VBUkNIIiB2YWx1ZT0i6rKA7IOJIi8+DQoJCTx1aXRleHQgbmFtZT0iU0xJREVfSEVBRElORyIgdmFsdWU9IuyKrOudvOydtOuTnCDsoJzrqqkiLz4NCgkJPHVpdGV4dCBuYW1lPSJEVVJBVElPTl9IRUFESU5HIiB2YWx1ZT0i7J6s7IOd7Iuc6rCEIi8+DQoJCTx1aXRleHQgbmFtZT0iU0VBUkNIX0hFQURJTkciIHZhbHVlPSLthY3siqTtirgg6rKA7IOJOiIvPg0KCQk8dWl0ZXh0IG5hbWU9IlRIVU1CX0hFQURJTkciIHZhbHVlPSLsiqzrnbzsnbTrk5wiLz4NCgkJPHVpdGV4dCBuYW1lPSJUSFVNQl9JTkZPIiB2YWx1ZT0i7KCc66qpL+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g0KDQr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DQoJCTx1aXRleHQgbmFtZT0iQ09MTEFCX0xPQ0FMX1BMQVlCQUNLQlROIiB2YWx1ZT0iT2siLz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DQoJCTx1aXRleHQgbmFtZT0iUVVJWlBPRF9RVUlaX0FUVEVNUFQiIHZhbHVlPSJJbnRlbnRvIGRlIHBydWViYToiLz4NCgkJPHVpdGV4dCBuYW1lPSJRVUlaUE9EX1FVSVpfQVRURU1QVF9WQUxVRSIgdmFsdWU9IiVuIGRlICV0Ii8+DQoJCTx1aXRleHQgbmFtZT0iUVVJWlBPRF9RVUlaX1NDT1JFIiB2YWx1ZT0iUHVudHVhY2nDs246Ii8+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DQoJCTx1aXRleHQgbmFtZT0iV0FSTklOR01TR19ZRVNTVFJJTkciIHZhbHVlPSJTw60iLz4NCgkJPHVpdGV4dCBuYW1lPSJXQVJOSU5HTVNHX05PU1RSSU5HIiB2YWx1ZT0iTm8iLz4NCgkJPHVpdGV4dCBuYW1lPSJXQVJOSU5HTVNHX1RJVExFU1RSSU5HIiB2YWx1ZT0iQXZpc28gZGUgbmF2ZWdhY2nDs24gZGUgcHJ1ZWJhIi8+DQoJCTx1aXRleHQgbmFtZT0iV0FSTklOR01TR19NU0dTVFJJTkciIHZhbHVlPSJIYXkgcHJlZ3VudGFzIHNpbiBpbnRlbnRvcyBlbiBlc3RhIHBydWViYS4NCg0KUGFyYSBzYWxpciBkZSBsYSBwcnVlYmEsIGhhZ2EgY2xpYyBlbiBTw60uIFBhcmEgY29udGludWFyLCBoYWdhIGNsaWMgZW4gTm8uIi8+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DQoJCTwhLS0gc3Vic3RpdHV0aW9uOiAlbiA9PSBzbGlkZSBudW1iZXIgLS0+DQoJCTx1aXRleHQgbmFtZT0iQk9PS01BUktTTElERSIgdmFsdWU9IkFkb2JlIFByZXNlbnRlcjogJXAgJXMiLz4NCgkJPHVpdGV4dCBuYW1lPSJTSE9XU0lERUJBUiIgdmFsdWU9Ik1vc3RyYXIgYmFycmEgbGF0ZXJhbCBhIGxvcyBwYXJ0aWNpcGFudGVzIi8+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DQoJCTx1aXRleHQgbmFtZT0iU0NSVUJCQVJTVEFUVVNfUExBWUlORyIgdmFsdWU9IlJlcHJvZHV6aW5kbyIvPg0KCQk8dWl0ZXh0IG5hbWU9IlNDUlVCQkFSU1RBVFVTX05PQVVESU8iIHZhbHVlPSJTZW0gw6F1ZGlvIi8+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DQoJCTx1aXRleHQgbmFtZT0iU0NSVUJCQVJTVEFUVVNfUkVWSUVXUVVJWiIgdmFsdWU9IlJldmlzYW5kbyBxdWVzdGlvbsOhcmlvIi8+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DQoJCTx1aXRleHQgbmFtZT0iVEFCX1FVSVoiIHZhbHVlPSJRdWVzdC4iLz4NCgkJPHVpdGV4dCBuYW1lPSJUQUJfT1VUTElORSIgdmFsdWU9IkVzcXVlbWEiLz4NCgkJPHVpdGV4dCBuYW1lPSJUQUJfVEhVTUIiIHZhbHVlPSJNaW5pIi8+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DQoJCTx1aXRleHQgbmFtZT0iQ09VUlNFX1NUQVRVUyIgdmFsdWU9IlN0YXR1cyBkbyBtw7NkdWxvIi8+DQoJCTx1aXRleHQgbmFtZT0iUEFTU0VEX1NUUklORyIgdmFsdWU9IkFwcm92YWRvIi8+DQoJCTx1aXRleHQgbmFtZT0iRkFJTEVEX1NUUklORyIgdmFsdWU9IlJlcHJvdmFkbyIvPg0KCQk8IS0tcXVpeiBwb2QgYW5kIG1lc3NhZ2UgYm94IHRleHRzLS0+DQoJCTx1aXRleHQgbmFtZT0iUVVJWlBPRF9RVUlaX0FUVEVNUFQiIHZhbHVlPSJUZW50YXRpdmEgbm8gcXVlc3Rpb27DoXJpbzoiLz4NCgkJPHVpdGV4dCBuYW1lPSJRVUlaUE9EX1FVSVpfQVRURU1QVF9WQUxVRSIgdmFsdWU9IiVuIGRlICV0Ii8+DQoJCTx1aXRleHQgbmFtZT0iUVVJWlBPRF9RVUlaX1NDT1JFIiB2YWx1ZT0iUG9udHVhw6fDo286Ii8+DQoJCTx1aXRleHQgbmFtZT0iUVVJWlBPRF9RVUlaX1BBU1NTQ09SRSIgdmFsdWU9IlBvbnR1YcOnw6NvIGRlIGFwcm92YcOnw6NvOiIvPg0KCQk8dWl0ZXh0IG5hbWU9IlFVSVpQT0RfUVVJWl9NQVhTQ09SRSIgdmFsdWU9IlBvbnR1YcOnw6NvIG3DoXhpbWE6Ii8+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DQoJCTx1aXRleHQgbmFtZT0iUVVJWlBPRF9RVUlaQVRNUFRfSU5GIiB2YWx1ZT0iSW5maW5pdG8iLz4NCgkJPHVpdGV4dCBuYW1lPSJRVUlaUE9EX1FVRVNBVE1QVF9JTkYiIHZhbHVlPSJJbmZpbml0byIvPg0KCQk8dWl0ZXh0IG5hbWU9IldBUk5JTkdNU0dfWUVTU1RSSU5HIiB2YWx1ZT0iU2ltIi8+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DQoNCk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DQoJPC9sYW5ndWFnZT4NCgk8bGFuZ3VhZ2UgaWQ9Iml0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ludGVycm90dG8iLz4NCgkJPHVpdGV4dCBuYW1lPSJTQ1JVQkJBUlNUQVRVU19QTEFZSU5HIiB2YWx1ZT0iUmlwcm9kdXppb25lIi8+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DQoJCTx1aXRleHQgbmFtZT0iRUxBUFNFRCIgdmFsdWU9IiVtIE1pbnV0aSAlcyBTZWNvbmRpIHJpbWFuZW50aSIvPg0KCQk8dWl0ZXh0IG5hbWU9Ik5PVEZPVU5EIiB2YWx1ZT0iTmVzc3VuIGVsZW1lbnRvIHRyb3ZhdG8iLz4NCgkJPHVpdGV4dCBuYW1lPSJBVFRBQ0hNRU5UUyIgdmFsdWU9IkFsbGVnYXRpIi8+DQoJCTwhLS0gc3Vic3RpdHV0aW9uOiAlcCA9PSBjdXJyZW50IHNwZWFrZXIncyB0aXRsZSAtLT4NCgkJPHVpdGV4dCBuYW1lPSJCSU9XSU5fVElUTEUiIHZhbHVlPSJCaW86ICVwIi8+DQoJCTx1aXRleHQgbmFtZT0iQklPQlROX1RJVExFIiB2YWx1ZT0iQmlvIi8+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DQoJCTx1aXRleHQgbmFtZT0iRFVSQVRJT05fSEVBRElORyIgdmFsdWU9IkR1cmF0YSIvPg0KCQk8dWl0ZXh0IG5hbWU9IlNFQVJDSF9IRUFESU5HIiB2YWx1ZT0iQ2VyY2EgdGVzdG86Ii8+DQoJCTx1aXRleHQgbmFtZT0iVEhVTUJfSEVBRElORyIgdmFsdWU9IkRpYXBvc2l0aXZhIi8+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g0KDQp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DQoJCTx1aXRleHQgbmFtZT0iQ09MTEFCX0xPQ0FMX1BMQVlCQUNLX01TRyIgdmFsdWU9IkNvbnRlbnQgaXMgYmVpbmcgcGxheWVkIGxvY2FsbHkuXG4gQ29sbGFib3JhdGlvbiBkb2VzIG5vdCB3b3JrIGluIHRoaXMgbW9kZSIvPg0KCQk8dWl0ZXh0IG5hbWU9IkNPTExBQl9MT0NBTF9QTEFZQkFDS19USVRMRSIgdmFsdWU9IkxvY2FsIFBsYXliYWNrIi8+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DQoJCTx1aXRleHQgbmFtZT0iUVVJWlBPRF9RVUlaX01BWFNDT1JFIiB2YWx1ZT0iTWF4aW1hYWwgaGFhbGJhcmUgc2NvcmU6Ii8+DQoJCTx1aXRleHQgbmFtZT0iUVVJWlBPRF9RVUVTQVRNUFRfU1RSIiB2YWx1ZT0iUG9naW5nOiAlbiB2YW4gJXQiLz4NCgkJPHVpdGV4dCBuYW1lPSJRVUlaUE9EX1FVRVNUWVBFX1NUUiIgdmFsdWU9IlR5cGU6ICVzIi8+DQoJCTx1aXRleHQgbmFtZT0iUVVJWlBPRF9RVUVTVFlQRV9HUkQiIHZhbHVlPSJUZWx0IHZvb3Igc2NvcmUiLz4NCgkJPHVpdGV4dCBuYW1lPSJRVUlaUE9EX1FVRVNUWVBFX1NWWSIgdmFsdWU9IkVucXXDqnRlIi8+DQoJCTx1aXRleHQgbmFtZT0iUVVJWlBPRF9RVUlaQVRNUFRfSU5GIiB2YWx1ZT0iT25iZXBlcmt0Ii8+DQoJCTx1aXRleHQgbmFtZT0iUVVJWlBPRF9RVUVTQVRNUFRfSU5GIiB2YWx1ZT0iT25iZXBlcmt0Ii8+DQoJCTx1aXRleHQgbmFtZT0iV0FSTklOR01TR19ZRVNTVFJJTkciIHZhbHVlPSJKYSIvPg0KCQk8dWl0ZXh0IG5hbWU9IldBUk5JTkdNU0dfTk9TVFJJTkciIHZhbHVlPSJOZWUiLz4NCgkJPHVpdGV4dCBuYW1lPSJXQVJOSU5HTVNHX1RJVExFU1RSSU5HIiB2YWx1ZT0iV2FhcnNjaHV3aW5nIG1ldCBiZXRyZWtraW5nIHRvdCBxdWl6bmF2aWdhdGllIi8+DQoJCTx1aXRleHQgbmFtZT0iV0FSTklOR01TR19NU0dTVFJJTkciIHZhbHVlPSJVIGhlYnQgbmlldCBhbGxlIHZyYWdlbiBpbiBkZXplIHF1aXogYmVhbnR3b29yZC4NCg0K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aaWpwYW5lZWwgYWFuIGRlZWxuZW1lcnMgd2VlcmdldmVuIi8+DQoJCTx1aXRleHQgbmFtZT0iTVVURSIgdmFsdWU9IkRlbXBlbiIvPg0KCQk8dWl0ZXh0IG5hbWU9IkRPQ1dSQVBfVElUTEUiIHZhbHVlPSJQcmVzZW50ZXItYmVzdGFuZHNiaWpsYWdlIi8+DQoJCTx1aXRleHQgbmFtZT0iRE9DV1JBUF9NU0ciIHZhbHVlPSJPcHNsYWFuIGluIERlemUgY29tcHV0ZXIiLz4NCgkJPHVpdGV4dCBuYW1lPSJET0NXUkFQX1BST01QVCIgdmFsdWU9IktsaWsgb20gdGUgZG93bmxvYWRlbiIvPg0KCTwvbGFuZ3VhZ2U+DQoJPGxhbmd1YWdlIGlkPSJjbiI+DQoJCTwhLS0gZm9ybWF0IGZvciB1aWZvbnQgdmFsdWUgaXMgImZvbnQsc2l6ZSxpc2JvbGQsaXNpdGFsaWMsaXNzaGFkb3dlZCIgLS0+DQoJCTx1aWZvbnQgbmFtZT0iRk9OVF9RVUlaWklORyIgdmFsdWU9IuWui+S9ky0xODAzMCwxMCxmYWxzZSxmYWxzZSxmYWxzZSIvPg0KCQk8dWlmb250IG5hbWU9IkZPTlRfU0NSVUJTVEFUVVMiIHZhbHVlPSLlrovkvZMtMTgwMzAsMTAsdHJ1ZSxmYWxzZSx0cnVlIi8+DQoJCTx1aWZvbnQgbmFtZT0iRk9OVF9TQ1JVQlRJTUUiIHZhbHVlPSLlrovkvZMtMTgwMzAsMTAsZmFsc2UsZmFsc2UsdHJ1ZSIvPg0KCQk8dWlmb250IG5hbWU9IkZPTlRfRUxBUFNFRFRJTUUiIHZhbHVlPSLlrovkvZMtMTgwMzAsMTAsdHJ1ZSxmYWxzZSx0cnVlIi8+DQoJCTx1aWZvbnQgbmFtZT0iRk9OVF9VVElMU01FTlUiIHZhbHVlPSLlrovkvZMtMTgwMzAsMTAsdHJ1ZSxmYWxzZSxmYWxzZSIvPg0KCQk8dWlmb250IG5hbWU9IkZPTlRfVEFCUyIgdmFsdWU9IuWui+S9ky0xODAzMCwxNCx0cnVlLGZhbHNlLHRydWUiLz4NCgkJPHVpZm9udCBuYW1lPSJGT05UX1BSRVNFTlRBVElPTk5BTUUiIHZhbHVlPSLlrovkvZMtMTgwMzAsMTQsZmFsc2UsZmFsc2UsdHJ1ZSIvPg0KCQk8dWlmb250IG5hbWU9IkZPTlRfUFJFU0VOVEVSTkFNRSIgdmFsdWU9IuWui+S9ky0xODAzMCwxNCx0cnVlLGZhbHNlLHRydWUiLz4NCgkJPHVpZm9udCBuYW1lPSJGT05UX1BSRVNFTlRFUlRJVExFIiB2YWx1ZT0i5a6L5L2TLTE4MDMwLDEzLGZhbHNlLGZhbHNlLHRydWUiLz4NCgkJPHVpZm9udCBuYW1lPSJGT05UX0JJT0JUTiIgdmFsdWU9IuWui+S9ky0xODAzMCwxMCxmYWxzZSxmYWxzZSx0cnVlIi8+DQoJCTx1aWZvbnQgbmFtZT0iRk9OVF9OT1RFUyIgdmFsdWU9IuWui+S9ky0xODAzMCwxMixmYWxzZSxmYWxzZSxmYWxzZSIvPg0KCQk8dWlmb250IG5hbWU9IkZPTlRfT1VUTElORSIgdmFsdWU9IuWui+S9ky0xODAzMCwxMixmYWxzZSxmYWxzZSx0cnVlIi8+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DQoJCTx1aWZvbnQgbmFtZT0iRk9OVF9MSVNUSEVBRElORyIgdmFsdWU9IuWui+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S9ky0xODAzMCwxMix0cnVlLGZhbHNlLHRydWUiLz4NCgkJPHVpZm9udCBuYW1lPSJGT05UX01TR0JPWF9NU0ciIHZhbHVlPSLlrovkvZMtMTgwMzAsMTIsZmFsc2UsZmFsc2UsdHJ1ZSIvPg0KCQk8dWlmb250IG5hbWU9IkZPTlRfTVNHQk9YX09QVElPTlMiIHZhbHVlPSLlrovkvZMtMTgwMzAsMTAsdHJ1ZSxmYWxzZSx0cnVlIi8+DQoJCTx1aWZvbnQgbmFtZT0iRk9OVF9RVUlaUE9EX1FVSVpfVElUTEUiIHZhbHVlPSLlrovkvZMtMTgwMzAsMTIsdHJ1ZSxmYWxzZSx0cnVlIi8+DQoJCTx1aWZvbnQgbmFtZT0iRk9OVF9RVUlaUE9EX1FVSVpfQVRURU1QVCIgdmFsdWU9IuWui+S9ky0xODAzMCwxMCxmYWxzZSxmYWxzZSx0cnVlIi8+DQoJCTx1aWZvbnQgbmFtZT0iRk9OVF9RVUlaUE9EX1FVSVpfQVRURU1QVF9WQUxVRSIgdmFsdWU9IuWui+S9ky0xODAzMCwxMCx0cnVlLGZhbHNlLHRydWUiLz4NCgkJPHVpZm9udCBuYW1lPSJGT05UX1FVSVpQT0RfUVVFU1RJT05fU0NPUkUiIHZhbHVlPSLlrovkvZMtMTgwMzAsMTAsZmFsc2UsZmFsc2UsdHJ1ZSIvPg0KCQk8dWlmb250IG5hbWU9IkZPTlRfUVVJWlBPRF9RVUVTVElPTl9TQ09SRV9WQUxVRSIgdmFsdWU9IuWui+S9ky0xODAzMCwxMCx0cnVlLGZhbHNlLHRydWUiLz4NCgkJPHVpZm9udCBuYW1lPSJGT05UX1FVSVpQT0RfUVVFU1RJT05fQVRURU1QVCIgdmFsdWU9IuWui+S9ky0xODAzMCwxMCxmYWxzZSxmYWxzZSx0cnVlIi8+DQoJCTx1aWZvbnQgbmFtZT0iRk9OVF9RVUlaUE9EX1FVRVNUSU9OX0FUVEVNUFRfVkFMVUUiIHZhbHVlPSLlrovkvZMtMTgwMzAsMTAsdHJ1ZSxmYWxzZSx0cnVlIi8+DQoJCTx1aWZvbnQgbmFtZT0iRk9OVF9RVUlaUE9EX1FVRVNUSU9OX1RBRyIgdmFsdWU9IuWui+S9ky0xODAzMCwxMix0cnVlLGZhbHNlLHRydWUiLz4NCgkJPHVpZm9udCBuYW1lPSJGT05UX1FVSVpQT0RfUVVJWl9RVUVTVElPTl9DT1VOVCIgdmFsdWU9IuWui+S9ky0xODAzMCwxMCxmYWxzZSxmYWxzZSx0cnVlIi8+DQoJCTx1aWZvbnQgbmFtZT0iRk9OVF9RVUlaUE9EX1FVSVpfUVVFU1RJT05fQ09VTlRfVkFMVUUiIHZhbHVlPSLlrovkvZMtMTgwMzAsMTAsdHJ1ZSxmYWxzZSx0cnVlIi8+DQoJCTx1aWZvbnQgbmFtZT0iRk9OVF9RVUlaUE9EX1FVSVpfUVVFU1RJT05fQVRURU1QVEVEIiB2YWx1ZT0i5a6L5L2TLTE4MDMwLDEwLGZhbHNlLGZhbHNlLHRydWUiLz4NCgkJPHVpZm9udCBuYW1lPSJGT05UX1FVSVpQT0RfUVVJWl9RVUVTVElPTl9BVFRFTVBURURfVkFMVUUiIHZhbHVlPSLlrovkvZMtMTgwMzAsMTAsdHJ1ZSxmYWxzZSx0cnVlIi8+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S9ky0xODAzMCwxMCx0cnVlLGZhbHNlLHRydWUiLz4NCgkJPHVpZm9udCBuYW1lPSJGT05UX1FVSVpQT0RfUVVJWl9NQVhTQ09SRSIgdmFsdWU9IuWui+S9ky0xODAzMCwxMCxmYWxzZSxmYWxzZSx0cnVlIi8+DQoJCTx1aWZvbnQgbmFtZT0iRk9OVF9RVUlaUE9EX1FVSVpfTUFYU0NPUkVfVkFMVUUiIHZhbHVlPSLlrovkvZMtMTgwMzAsMTAsdHJ1ZSxmYWxzZSx0cnVlIi8+DQoJCTx1aWZvbnQgbmFtZT0iRk9OVF9RVUlaUE9EX1FVSVpfUEFTU1NDT1JFIiB2YWx1ZT0i5a6L5L2TLTE4MDMwLDEwLGZhbHNlLGZhbHNlLHRydWUiLz4NCgkJPHVpZm9udCBuYW1lPSJGT05UX1FVSVpQT0RfUVVJWl9QQVNTU0NPUkVfVkFMVUUiIHZhbHVlPSLlrovkvZMtMTgwMzAsMTAsdHJ1ZSxmYWxzZSx0cnVlIi8+DQoJCTwhLS0gdWl0ZXh0IC0tPg0KCQk8IS0tIHN1YnN0aXR1dGlvbjogJW4gPT0gc2xpZGUgbnVtYmVyIC0tPg0KCQk8dWl0ZXh0IG5hbWU9IkFUVEFDSE1FTlRfUFJFVklFV19XQVJOSU5HTVNHX1RJVExFU1RSSU5HIiB2YWx1ZT0iQXR0YWNobWVudCBXYXJuaW5nIi8+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DQoJCTx1aXRleHQgbmFtZT0iQ09MTEFCX0xPQ0FMX1BMQVlCQUNLX1RJVExFIiB2YWx1ZT0iTG9jYWwgUGxheWJhY2siLz4NCgkJPHVpdGV4dCBuYW1lPSJDT0xMQUJfTE9DQUxfUExBWUJBQ0tCVE4iIHZhbHVlPSJPayIvPg0KCQk8dWl0ZXh0IG5hbWU9IlVOTkFNRURTTElERVRJVExFIiB2YWx1ZT0i5bm754Gv54mHICVuIi8+DQoJCTwhLS0gc3Vic3RpdHV0aW9uOiAlbiA9PSBzbGlkZSBudW1iZXIgLS0+DQoJCTwhLS0gc3Vic3RpdHV0aW9uOiAldCA9PSB0b3RhbCBzbGlkZSBjb3VudCAtLT4NCgkJPHVpdGV4dCBuYW1lPSJTQ1JVQkJBUlNUQVRVU19TTElERUlORk8iIHZhbHVlPSLlubvnga/niYcgJW4gLyAldCB8ICIvPg0KCQk8dWl0ZXh0IG5hbWU9IlNDUlVCQkFSU1RBVFVTX1NUT1BQRUQiIHZhbHVlPSLlt7LlgZzmraIiLz4NCgkJPHVpdGV4dCBuYW1lPSJTQ1JVQkJBUlNUQVRVU19QTEFZSU5HIiB2YWx1ZT0i5q2j5Zyo5pKt5pS+Ii8+DQoJCTx1aXRleHQgbmFtZT0iU0NSVUJCQVJTVEFUVVNfTk9BVURJTyIgdmFsdWU9IuaXoOmfs+mikSIvPg0KCQk8dWl0ZXh0IG5hbWU9IlNDUlVCQkFSU1RBVFVTX1ZJRFBMQVlJTkciIHZhbHVlPSLop4bpopHmkq3mlL4iLz4NCgkJPHVpdGV4dCBuYW1lPSJTQ1JVQkJBUlNUQVRVU19MT0FESU5HIiB2YWx1ZT0i5q2j5Zyo6L295YWlIi8+DQoJCTx1aXRleHQgbmFtZT0iU0NSVUJCQVJTVEFUVVNfQlVGRkVSSU5HIiB2YWx1ZT0i5q2j5Zyo6L+b6KGM57yT5Yay5aSE55CGIi8+DQoJCTx1aXRleHQgbmFtZT0iU0NSVUJCQVJTVEFUVVNfUVVFU1RJT04iIHZhbHVlPSLlm57nrZTpl67popgiLz4NCgkJPHVpdGV4dCBuYW1lPSJTQ1JVQkJBUlNUQVRVU19SRVZJRVdRVUlaIiB2YWx1ZT0i5q2j5Zyo5a6h6ZiF5rWL6aqMIi8+DQoJCTwhLS0gc3Vic3RpdHV0aW9uOiAlbSA9PSBtaW51dGVzIHJlbWFpbmluZyAtLT4NCgkJPCEtLSBzdWJzdGl0dXRpb246ICVzID09IHNlY29uZHMgcmVtYWluaW5nIC0tPg0KCQk8dWl0ZXh0IG5hbWU9IkVMQVBTRUQiIHZhbHVlPSLliankvZkgJW0g5YiG6ZKfICVzIOenkiIvPg0KCQk8dWl0ZXh0IG5hbWU9Ik5PVEZPVU5EIiB2YWx1ZT0i5pyq5om+5Yiw5Lu75L2V5YaF5a65Ii8+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mqjCIvPg0KCQk8dWl0ZXh0IG5hbWU9IlRBQl9PVVRMSU5FIiB2YWx1ZT0i5aSn57qyIi8+DQoJCTx1aXRleHQgbmFtZT0iVEFCX1RIVU1CIiB2YWx1ZT0i57yp55Wl5Zu+Ii8+DQoJCTx1aXRleHQgbmFtZT0iVEFCX05PVEVTIiB2YWx1ZT0i5aSH5rOoIi8+DQoJCTx1aXRleHQgbmFtZT0iVEFCX1NFQVJDSCIgdmFsdWU9IuaQnOe0oiIvPg0KCQk8dWl0ZXh0IG5hbWU9IlNMSURFX0hFQURJTkciIHZhbHVlPSLlubvnga/niYfmoIfpopgiLz4NCgkJPHVpdGV4dCBuYW1lPSJEVVJBVElPTl9IRUFESU5HIiB2YWx1ZT0i5oyB57ut5pe26Ze0Ii8+DQoJCTx1aXRleHQgbmFtZT0iU0VBUkNIX0hFQURJTkciIHZhbHVlPSLmkJzntKLmlofmnKw6Ii8+DQoJCTx1aXRleHQgbmFtZT0iVEhVTUJfSEVBRElORyIgdmFsdWU9IuW5u+eBr+eJhyIvPg0KCQk8dWl0ZXh0IG5hbWU9IlRIVU1CX0lORk8iIHZhbHVlPSLlubvnga/niYfmoIfpopgv5oyB57ut5pe26Ze0Ii8+DQoJCTx1aXRleHQgbmFtZT0iQVRUQUNITkFNRV9IRUFESU5HIiB2YWx1ZT0i5paH5Lu25ZCNIi8+DQoJCTx1aXRleHQgbmFtZT0iQVRUQUNIU0laRV9IRUFESU5HIiB2YWx1ZT0i5aSn5bCPIi8+DQoJCTx1aXRleHQgbmFtZT0iU0xJREVfTk9URVMiIHZhbHVlPSLlubvnga/niYflpIfms6g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ua1i+mqjOWwneivleasoeaVsDoiLz4NCgkJPHVpdGV4dCBuYW1lPSJRVUlaUE9EX1FVSVpfQVRURU1QVF9WQUxVRSIgdmFsdWU9IuesrCAlbiDmrKHvvIzlhbEgJXQg5qyhIi8+DQoJCTx1aXRleHQgbmFtZT0iUVVJWlBPRF9RVUlaX1NDT1JFIiB2YWx1ZT0i5b6X5YiGOiIvPg0KCQk8dWl0ZXh0IG5hbWU9IlFVSVpQT0RfUVVJWl9QQVNTU0NPUkUiIHZhbHVlPSLlj4rmoLzliIbmlbA6Ii8+DQoJCTx1aXRleHQgbmFtZT0iUVVJWlBPRF9RVUlaX01BWFNDT1JFIiB2YWx1ZT0i5pyA6auY5YiG5pWwOiIvPg0KCQk8dWl0ZXh0IG5hbWU9IlFVSVpQT0RfUVVFU0FUTVBUX1NUUiIgdmFsdWU9IuWwneivleasoeaVsDog56ysICVuIOasoe+8jOWFsSAldCDmrKEiLz4NCgkJPHVpdGV4dCBuYW1lPSJRVUlaUE9EX1FVRVNUWVBFX1NUUiIgdmFsdWU9Iuexu+WeizogJXMiLz4NCgkJPHVpdGV4dCBuYW1lPSJRVUlaUE9EX1FVRVNUWVBFX0dSRCIgdmFsdWU9IuivhOe6pyIvPg0KCQk8dWl0ZXh0IG5hbWU9IlFVSVpQT0RfUVVFU1RZUEVfU1ZZIiB2YWx1ZT0i6LCD5p+lIi8+DQoJCTx1aXRleHQgbmFtZT0iUVVJWlBPRF9RVUlaQVRNUFRfSU5GIiB2YWx1ZT0i5peg6ZmQIi8+DQoJCTx1aXRleHQgbmFtZT0iUVVJWlBPRF9RVUVTQVRNUFRfSU5GIiB2YWx1ZT0i5peg6ZmQIi8+DQoJCTx1aXRleHQgbmFtZT0iV0FSTklOR01TR19ZRVNTVFJJTkciIHZhbHVlPSLmmK8iLz4NCgkJPHVpdGV4dCBuYW1lPSJXQVJOSU5HTVNHX05PU1RSSU5HIiB2YWx1ZT0i5ZCmIi8+DQoJCTx1aXRleHQgbmFtZT0iV0FSTklOR01TR19USVRMRVNUUklORyIgdmFsdWU9Iua1i+mqjOWvvOiIquitpuWRiiIvPg0KCQk8dWl0ZXh0IG5hbWU9IldBUk5JTkdNU0dfTVNHU1RSSU5HIiB2YWx1ZT0i5q2k5rWL6aqM5Lit5pyJ5pyq5bCd6K+V5L2c562U55qE6Zeu6aKY44CCDQoNCuWNleWHu+KAnOaYr+KAnemAgOWHuuatpOa1i+mqjOOAguWNleWHu+KAnOWQpuKAnee7p+e7rea1i+mqjOOAgiIvPg0KCQk8dWl0ZXh0IG5hbWU9IklORk9STUFUSU9OX0gyNjRfRkxBU0hQTEFZRVIiIHZhbHVlPSLlvZPliY3lronoo4XlnKjmgqjnmoTorqHnrpfmnLrkuIrnmoQgRmxhc2ggUGxheWVyIOeJiOacrOS4jeaUr+aMgeivpeinhumikeOAguWNleWHu+inhumikeWMuuWfn+S4i+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C5Yqg6ICF5pi+56S65o+Q6KaB5qCPIi8+DQoJCTx1aXRleHQgbmFtZT0iTVVURSIgdmFsdWU9IumdmemfsyIvPg0KCQk8dWl0ZXh0IG5hbWU9IkRPQ1dSQVBfVElUTEUiIHZhbHVlPSJQcmVzZW50ZXIg5paH5Lu26ZmE5Lu2Ii8+DQoJCTx1aXRleHQgbmFtZT0iRE9DV1JBUF9NU0ciIHZhbHVlPSLkv53lrZjliLDmiJHnmoTorqHnrpfmnLoiLz4NCgkJPHVpdGV4dCBuYW1lPSJET0NXUkFQX1BST01QVCIgdmFsdWU9IuWNleWHu+S7peS4i+i9vSIvPg0KCTwvbGFuZ3VhZ2U+DQoJPGxhbmd1YWdlIGlkPSJ0ci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x1aXRleHQgbmFtZT0iVU5OQU1FRFNMSURFVElUTEUiIHZhbHVlPSJTbGF5dCAlbiIvPg0KCQk8IS0tIHN1YnN0aXR1dGlvbjogJW4gPT0gc2xpZGUgbnVtYmVyIC0tPg0KCQk8IS0tIHN1YnN0aXR1dGlvbjogJXQgPT0gdG90YWwgc2xpZGUgY291bnQgLS0+DQoJCTx1aXRleHQgbmFtZT0iU0NSVUJCQVJTVEFUVVNfU0xJREVJTkZPIiB2YWx1ZT0iU2xheXQgJW4gLyAldCB8ICIvPg0KCQk8dWl0ZXh0IG5hbWU9IlNDUlVCQkFSU1RBVFVTX1NUT1BQRUQiIHZhbHVlPSJEdXJkdXJ1bGR1Ii8+DQoJCTx1aXRleHQgbmFtZT0iU0NSVUJCQVJTVEFUVVNfUExBWUlORyIgdmFsdWU9Ik95bmF0xLFsxLF5b3IiLz4NCgkJPHVpdGV4dCBuYW1lPSJTQ1JVQkJBUlNUQVRVU19OT0FVRElPIiB2YWx1ZT0iU2VzIFlvayIvPg0KCQk8dWl0ZXh0IG5hbWU9IlNDUlVCQkFSU1RBVFVTX1ZJRFBMQVlJTkciIHZhbHVlPSJWaWRlbyBPeW5hdMSxbMSxeW9yIi8+DQoJCTx1aXRleHQgbmFtZT0iU0NSVUJCQVJTVEFUVVNfTE9BRElORyIgdmFsdWU9IlnDvGtsZW5peW9yIi8+DQoJCTx1aXRleHQgbmFtZT0iU0NSVUJCQVJTVEFUVVNfQlVGRkVSSU5HIiB2YWx1ZT0iQXJhYmVsbGXEn2UgQWzEsW7EsXlvciIvPg0KCQk8dWl0ZXh0IG5hbWU9IlNDUlVCQkFSU1RBVFVTX1FVRVNUSU9OIiB2YWx1ZT0iU29ydXl1IFlhbsSxdGxhIi8+DQoJCTx1aXRleHQgbmFtZT0iU0NSVUJCQVJTVEFUVVNfUkVWSUVXUVVJWiIgdmFsdWU9IlPEsW5hdiDEsG5jZWxlbml5b3IiLz4NCgkJPCEtLSBzdWJzdGl0dXRpb246ICVtID09IG1pbnV0ZXMgcmVtYWluaW5nIC0tPg0KCQk8IS0tIHN1YnN0aXR1dGlvbjogJXMgPT0gc2Vjb25kcyByZW1haW5pbmcgLS0+DQoJCTx1aXRleHQgbmFtZT0iRUxBUFNFRCIgdmFsdWU9IiVtIERha2lrYSAlcyBTYW5peWUgS2FsZMSxIi8+DQoJCTx1aXRleHQgbmFtZT0iTk9URk9VTkQiIHZhbHVlPSJIZXJoYW5naSBCaXIgxZ5leSBCdWx1bm1hZMSxIi8+DQoJCTx1aXRleHQgbmFtZT0iQVRUQUNITUVOVFMiIHZhbHVlPSJFa2xlci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sSwcnRpYmF0Ii8+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DQoNCk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DQoJCTx1aXRleHQgbmFtZT0iUEFTU0VEX1NUUklORyIgdmFsdWU9IlBhc3NlZCIvPg0KCQk8dWl0ZXh0IG5hbWU9IkZBSUxFRF9TVFJJTkciIHZhbHVlPSJGYWlsZWQiLz4NCgkJPCEtLXF1aXogcG9kIGFuZCBtZXNzYWdlIGJveCB0ZXh0cy0tPg0KCQk8dWl0ZXh0IG5hbWU9IlFVSVpQT0RfUVVJWl9BVFRFTVBUIiB2YWx1ZT0i0J/QvtC/0YvRgtC60LAg0L/RgNC+0LnRgtC4INC+0L/RgNC+0YE6Ii8+DQoJCTx1aXRleHQgbmFtZT0iUVVJWlBPRF9RVUlaX0FUVEVNUFRfVkFMVUUiIHZhbHVlPSIlbiDQuNC3ICV0Ii8+DQoJCTx1aXRleHQgbmFtZT0iUVVJWlBPRF9RVUlaX1NDT1JFIiB2YWx1ZT0i0J3QsNCx0YDQsNC90L4g0LHQsNC70LvQvtCyOiIvPg0KCQk8dWl0ZXh0IG5hbWU9IlFVSVpQT0RfUVVJWl9QQVNTU0NPUkUiIHZhbHVlPSLQn9GA0L7RhdC+0LTQvdC+0Lkg0YDQtdC30YPQu9GM0YLQsNGCOiIvPg0KCQk8dWl0ZXh0IG5hbWU9IlFVSVpQT0RfUVVJWl9NQVhTQ09SRSIgdmFsdWU9ItCc0LDQutGB0LjQvNCw0LvRjNC90YvQuSDRgNC10LfRg9C70YzRgtCw0YI6Ii8+DQoJCTx1aXRleHQgbmFtZT0iUVVJWlBPRF9RVUVTQVRNUFRfU1RSIiB2YWx1ZT0i0J/QvtC/0YvRgtC60LA6ICVuINC40LcgJXQiLz4NCgkJPHVpdGV4dCBuYW1lPSJRVUlaUE9EX1FVRVNUWVBFX1NUUiIgdmFsdWU9ItCi0LjQvzogJXMiLz4NCgkJPHVpdGV4dCBuYW1lPSJRVUlaUE9EX1FVRVNUWVBFX0dSRCIgdmFsdWU9ItChINC+0YbQtdC90LrQvtC5Ii8+DQoJCTx1aXRleHQgbmFtZT0iUVVJWlBPRF9RVUVTVFlQRV9TVlkiIHZhbHVlPSLQntCx0LfQvtGAIi8+DQoJCTx1aXRleHQgbmFtZT0iUVVJWlBPRF9RVUlaQVRNUFRfSU5GIiB2YWx1ZT0i0JHQvtC70YzRiNC+0LUg0YfQuNGB0LvQviIvPg0KCQk8dWl0ZXh0IG5hbWU9IlFVSVpQT0RfUVVFU0FUTVBUX0lORiIgdmFsdWU9ItCR0L7Qu9GM0YjQvtC1INGH0LjRgdC70L4iLz4NCgkJPHVpdGV4dCBuYW1lPSJXQVJOSU5HTVNHX1lFU1NUUklORyIgdmFsdWU9ItCU0LAiLz4NCgkJPHVpdGV4dCBuYW1lPSJXQVJOSU5HTVNHX05PU1RSSU5HIiB2YWx1ZT0i0J3QtdGCIi8+DQoJCTx1aXRleHQgbmFtZT0iV0FSTklOR01TR19USVRMRVNUUklORyIgdmFsdWU9ItCf0YDQtdC00YPQv9GA0LXQttC00LXQvdC40LUg0L4g0L3QsNCy0LjQs9Cw0YbQuNC4INCyINC+0L/RgNC+0YHQtSIvPg0KCQk8dWl0ZXh0IG5hbWU9IldBUk5JTkdNU0dfTVNHU1RSSU5HIiB2YWx1ZT0i0JIg0L7Qv9GA0L7RgdC1INC+0YHRgtCw0LvQuNGB0Ywg0L3QtdC+0YLQstC10YfQtdC90L3Ri9C1INCy0L7Qv9GA0L7RgdGLLtCd0LDQttCw0YLQuNC1INC60L3QvtC/0LrQuCAmcXVvdDvQlNCwJnF1b3Q7INC/0YDQuNCy0LXQtNC10YIg0Log0LfQsNC60YDRi9GC0LjRjiDQvtC/0YDQvtGB0LAuINCd0LDQttCw0YLQuNC1INC60L3QvtC/0LrQuCAmcXVvdDvQndC10YImcXVvdDsg0L/RgNC+0LTQvtC70LbQuNGCINC+0L/RgNC+0YEuIi8+DQoJCTx1aXRleHQgbmFtZT0iSU5GT1JNQVRJT05fSDI2NF9GTEFTSFBMQVlFUiIgdmFsdWU9ItCi0LXQutGD0YnQsNGPINCy0LXRgNGB0LjRjyDQv9GA0L7QuNCz0YDRi9Cy0LDRgtC10LvRjyBGbGFzaCBQbGF5ZXIsINGD0YHRgtCw0L3QvtCy0LvQtdC90L3QsNGPINC90LAg0Y3RgtC+0Lwg0LrQvtC80L/RjNGO0YLQtdGA0LUsINC90LUg0L/QvtC00LTQtdGA0LbQuNCy0LDQtdGCINGN0YLQviDQstC40LTQtdC+LiDQqdC10LvQutC90LjRgtC1INCyINC+0LHQu9Cw0YHRgtC4INCy0LjQtNC10L4sINGH0YLQvtCx0Ysg0LfQsNCz0YDRg9C30LjRgtGMINC/0L7RgdC70LXQtNC90Y7RjiDQstC10YDRgdC40Y4g0L/RgNC+0LjQs9GA0YvQstCw0YLQtdC70Y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LQn9C+0LrQsNC30YvQstCw0YLRjCDQstGA0LXQt9C60YMg0YPRh9Cw0YHRgtC90LjQutCw0LwiLz4NCgkJPHVpdGV4dCBuYW1lPSJNVVRFIiB2YWx1ZT0i0J7RgtC60LvRjtGH0LjRgtGMINC30LLRg9C6Ii8+DQoJCTx1aXRleHQgbmFtZT0iRE9DV1JBUF9USVRMRSIgdmFsdWU9ItCS0LvQvtC20LXQvdC40LUg0LIg0YTQsNC50LsgQWRvYmUgUHJlc2VudGVyIi8+DQoJCTx1aXRleHQgbmFtZT0iRE9DV1JBUF9NU0ciIHZhbHVlPSLQodC+0YXRgNCw0L3QuNGC0Ywg0LIg0L/QsNC/0LrRgyAmcXVvdDvQnNC+0Lkg0LrQvtC80L/RjNGO0YLQtdGAJnF1b3Q7Ii8+DQoJCTx1aXRleHQgbmFtZT0iRE9DV1JBUF9QUk9NUFQiIHZhbHVlPSLQqdC10LvQutC90YPRgtGMINC00LvRjyDQt9Cw0LPRgNGD0LfQutC4Ii8+DQoJPC9sYW5ndWFnZT4NCjwvY29uZmlndXJhdGlvbj4NCiAg"/>
  <p:tag name="MMPROD_UIDATA" val="&lt;database version=&quot;11.0&quot;&gt;&lt;object type=&quot;1&quot; unique_id=&quot;10001&quot;&gt;&lt;property id=&quot;20141&quot; value=&quot;Introduction to Collaborative Teaching Module&quot;/&gt;&lt;property id=&quot;20227&quot; value=&quot;C:\Users\cynthia.flom.meland\Desktop\Collaborative Teaching Module\cynthia_Package.prpkg&quot;/&gt;&lt;object type=&quot;2&quot; unique_id=&quot;10026&quot;&gt;&lt;object type=&quot;3&quot; unique_id=&quot;10027&quot;&gt;&lt;property id=&quot;20148&quot; value=&quot;5&quot;/&gt;&lt;property id=&quot;20300&quot; value=&quot;Slide 1 - &amp;quot;    Introduction to Collaborative Teaching Module &amp;quot;&quot;/&gt;&lt;property id=&quot;20307&quot; value=&quot;256&quot;/&gt;&lt;property id=&quot;20309&quot; value=&quot;-1&quot;/&gt;&lt;/object&gt;&lt;object type=&quot;3&quot; unique_id=&quot;10028&quot;&gt;&lt;property id=&quot;20148&quot; value=&quot;5&quot;/&gt;&lt;property id=&quot;20300&quot; value=&quot;Slide 2 - &amp;quot;Objectives&amp;quot;&quot;/&gt;&lt;property id=&quot;20307&quot; value=&quot;257&quot;/&gt;&lt;property id=&quot;20309&quot; value=&quot;-1&quot;/&gt;&lt;/object&gt;&lt;object type=&quot;3&quot; unique_id=&quot;10029&quot;&gt;&lt;property id=&quot;20148&quot; value=&quot;5&quot;/&gt;&lt;property id=&quot;20300&quot; value=&quot;Slide 3 - &amp;quot;The Nuts &amp;amp; Bolts of the  Collaborative Model&amp;quot;&quot;/&gt;&lt;property id=&quot;20307&quot; value=&quot;258&quot;/&gt;&lt;property id=&quot;20309&quot; value=&quot;-1&quot;/&gt;&lt;/object&gt;&lt;object type=&quot;3&quot; unique_id=&quot;10030&quot;&gt;&lt;property id=&quot;20148&quot; value=&quot;5&quot;/&gt;&lt;property id=&quot;20300&quot; value=&quot;Slide 4 - &amp;quot;Benefits of Collaborative Model&amp;quot;&quot;/&gt;&lt;property id=&quot;20307&quot; value=&quot;260&quot;/&gt;&lt;property id=&quot;20309&quot; value=&quot;-1&quot;/&gt;&lt;/object&gt;&lt;object type=&quot;3&quot; unique_id=&quot;10031&quot;&gt;&lt;property id=&quot;20148&quot; value=&quot;5&quot;/&gt;&lt;property id=&quot;20300&quot; value=&quot;Slide 5 - &amp;quot;Challenges to Collaborative Model&amp;quot;&quot;/&gt;&lt;property id=&quot;20307&quot; value=&quot;261&quot;/&gt;&lt;property id=&quot;20309&quot; value=&quot;-1&quot;/&gt;&lt;/object&gt;&lt;object type=&quot;3&quot; unique_id=&quot;10032&quot;&gt;&lt;property id=&quot;20148&quot; value=&quot;5&quot;/&gt;&lt;property id=&quot;20300&quot; value=&quot;Slide 6 - &amp;quot;Managing  Individual Time&amp;quot;&quot;/&gt;&lt;property id=&quot;20307&quot; value=&quot;262&quot;/&gt;&lt;property id=&quot;20309&quot; value=&quot;-1&quot;/&gt;&lt;/object&gt;&lt;object type=&quot;3&quot; unique_id=&quot;10033&quot;&gt;&lt;property id=&quot;20148&quot; value=&quot;5&quot;/&gt;&lt;property id=&quot;20300&quot; value=&quot;Slide 7 - &amp;quot;Tools &amp;amp; Resources&amp;quot;&quot;/&gt;&lt;property id=&quot;20307&quot; value=&quot;259&quot;/&gt;&lt;property id=&quot;20309&quot; value=&quot;-1&quot;/&gt;&lt;/object&gt;&lt;object type=&quot;3&quot; unique_id=&quot;10034&quot;&gt;&lt;property id=&quot;20148&quot; value=&quot;5&quot;/&gt;&lt;property id=&quot;20300&quot; value=&quot;Slide 8 - &amp;quot;Scheduling Grid&amp;quot;&quot;/&gt;&lt;property id=&quot;20307&quot; value=&quot;265&quot;/&gt;&lt;property id=&quot;20309&quot; value=&quot;-1&quot;/&gt;&lt;/object&gt;&lt;object type=&quot;3&quot; unique_id=&quot;10035&quot;&gt;&lt;property id=&quot;20148&quot; value=&quot;5&quot;/&gt;&lt;property id=&quot;20300&quot; value=&quot;Slide 9 - &amp;quot;Scheduling Grid cont’d&amp;quot;&quot;/&gt;&lt;property id=&quot;20307&quot; value=&quot;266&quot;/&gt;&lt;property id=&quot;20309&quot; value=&quot;-1&quot;/&gt;&lt;/object&gt;&lt;object type=&quot;3&quot; unique_id=&quot;10036&quot;&gt;&lt;property id=&quot;20148&quot; value=&quot;5&quot;/&gt;&lt;property id=&quot;20300&quot; value=&quot;Slide 10 - &amp;quot;Daily Planning Schedule&amp;quot;&quot;/&gt;&lt;property id=&quot;20307&quot; value=&quot;268&quot;/&gt;&lt;property id=&quot;20309&quot; value=&quot;-1&quot;/&gt;&lt;/object&gt;&lt;object type=&quot;3&quot; unique_id=&quot;10037&quot;&gt;&lt;property id=&quot;20148&quot; value=&quot;5&quot;/&gt;&lt;property id=&quot;20300&quot; value=&quot;Slide 11 - &amp;quot;Weekly Feedback and Goal Setting&amp;quot;&quot;/&gt;&lt;property id=&quot;20307&quot; value=&quot;263&quot;/&gt;&lt;property id=&quot;20309&quot; value=&quot;-1&quot;/&gt;&lt;/object&gt;&lt;object type=&quot;3&quot; unique_id=&quot;10038&quot;&gt;&lt;property id=&quot;20148&quot; value=&quot;5&quot;/&gt;&lt;property id=&quot;20300&quot; value=&quot;Slide 12 - &amp;quot; Feedback&amp;quot;&quot;/&gt;&lt;property id=&quot;20307&quot; value=&quot;269&quot;/&gt;&lt;property id=&quot;20309&quot; value=&quot;-1&quot;/&gt;&lt;/object&gt;&lt;object type=&quot;3&quot; unique_id=&quot;10039&quot;&gt;&lt;property id=&quot;20148&quot; value=&quot;5&quot;/&gt;&lt;property id=&quot;20300&quot; value=&quot;Slide 13 - &amp;quot;Supervision&amp;quot;&quot;/&gt;&lt;property id=&quot;20307&quot; value=&quot;264&quot;/&gt;&lt;property id=&quot;20309&quot; value=&quot;-1&quot;/&gt;&lt;/object&gt;&lt;object type=&quot;3&quot; unique_id=&quot;10040&quot;&gt;&lt;property id=&quot;20148&quot; value=&quot;5&quot;/&gt;&lt;property id=&quot;20300&quot; value=&quot;Slide 14&quot;/&gt;&lt;property id=&quot;20307&quot; value=&quot;270&quot;/&gt;&lt;property id=&quot;20309&quot; value=&quot;-1&quot;/&gt;&lt;/object&gt;&lt;object type=&quot;3&quot; unique_id=&quot;10041&quot;&gt;&lt;property id=&quot;20148&quot; value=&quot;5&quot;/&gt;&lt;property id=&quot;20300&quot; value=&quot;Slide 15 - &amp;quot;References&amp;quot;&quot;/&gt;&lt;property id=&quot;20307&quot; value=&quot;267&quot;/&gt;&lt;property id=&quot;20309&quot; value=&quot;-1&quot;/&gt;&lt;/object&gt;&lt;/object&gt;&lt;object type=&quot;8&quot; unique_id=&quot;10058&quot;&gt;&lt;/object&gt;&lt;object type=&quot;4&quot; unique_id=&quot;10093&quot;&gt;&lt;/object&gt;&lt;object type=&quot;10&quot; unique_id=&quot;10094&quot;&gt;&lt;object type=&quot;11&quot; unique_id=&quot;10095&quot;&gt;&lt;/object&gt;&lt;/object&gt;&lt;/object&gt;&lt;/database&gt;"/>
  <p:tag name="SECTOMILLISECCONVERTED" val="1"/>
</p:tagLst>
</file>

<file path=ppt/tags/tag1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5&quot;/&gt;&lt;/TableIndex&gt;&lt;/ShapeTextInfo&gt;"/>
</p:tagLst>
</file>

<file path=ppt/tags/tag1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1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1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1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1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1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Lst>
</file>

<file path=ppt/tags/tag2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2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2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26.xml><?xml version="1.0" encoding="utf-8"?>
<p:tagLst xmlns:a="http://schemas.openxmlformats.org/drawingml/2006/main" xmlns:r="http://schemas.openxmlformats.org/officeDocument/2006/relationships" xmlns:p="http://schemas.openxmlformats.org/presentationml/2006/main">
  <p:tag name="PPSNARRATION" val="1,260079488,E:\Introduction to Collaborative Teaching Module_pptx\Media.ppcx"/>
</p:tagLst>
</file>

<file path=ppt/tags/tag2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1&quot;/&gt;&lt;lineCharCount val=&quot;1&quot;/&gt;&lt;lineCharCount val=&quot;1&quot;/&gt;&lt;lineCharCount val=&quot;1&quot;/&gt;&lt;lineCharCount val=&quot;30&quot;/&gt;&lt;lineCharCount val=&quot;16&quot;/&gt;&lt;/TableIndex&gt;&lt;/ShapeTextInfo&gt;"/>
  <p:tag name="HTML_SHAPEINFO" val="&lt;ThreeDShapeInfo&gt;&lt;uuid val=&quot;&quot;/&gt;&lt;isInvalidForFieldText val=&quot;0&quot;/&gt;&lt;Image&gt;&lt;filename val=&quot;C:\Users\CYNTHI~1.MEL\AppData\Local\Temp\~Ca9753\data\asimages\{0935883E-4FD9-49EF-B691-E67DA75BE983}_1.png&quot;/&gt;&lt;left val=&quot;32&quot;/&gt;&lt;top val=&quot;60&quot;/&gt;&lt;width val=&quot;634&quot;/&gt;&lt;height val=&quot;205&quot;/&gt;&lt;hasText val=&quot;1&quot;/&gt;&lt;/Image&gt;&lt;/ThreeDShapeInfo&gt;"/>
</p:tagLst>
</file>

<file path=ppt/tags/tag2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2&quot;/&gt;&lt;lineCharCount val=&quot;24&quot;/&gt;&lt;lineCharCount val=&quot;32&quot;/&gt;&lt;lineCharCount val=&quot;27&quot;/&gt;&lt;lineCharCount val=&quot;30&quot;/&gt;&lt;/TableIndex&gt;&lt;/ShapeTextInfo&gt;"/>
  <p:tag name="HTML_SHAPEINFO" val="&lt;ThreeDShapeInfo&gt;&lt;uuid val=&quot;&quot;/&gt;&lt;isInvalidForFieldText val=&quot;0&quot;/&gt;&lt;Image&gt;&lt;filename val=&quot;C:\Users\CYNTHI~1.MEL\AppData\Local\Temp\~Ca9753\data\asimages\{D57C0FE6-69C5-4276-8E2C-C20D5E940F2C}_1.png&quot;/&gt;&lt;left val=&quot;102&quot;/&gt;&lt;top val=&quot;216&quot;/&gt;&lt;width val=&quot;510&quot;/&gt;&lt;height val=&quot;149&quot;/&gt;&lt;hasText val=&quot;1&quot;/&gt;&lt;/Image&gt;&lt;/ThreeDShapeInfo&gt;"/>
</p:tagLst>
</file>

<file path=ppt/tags/tag29.xml><?xml version="1.0" encoding="utf-8"?>
<p:tagLst xmlns:a="http://schemas.openxmlformats.org/drawingml/2006/main" xmlns:r="http://schemas.openxmlformats.org/officeDocument/2006/relationships" xmlns:p="http://schemas.openxmlformats.org/presentationml/2006/main">
  <p:tag name="PPSNARRATION" val="2,260079488,E:\Introduction to Collaborative Teaching Module_pptx\Media.ppcx"/>
</p:tagLst>
</file>

<file path=ppt/tags/tag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5&quot;/&gt;&lt;lineCharCount val=&quot;33&quot;/&gt;&lt;lineCharCount val=&quot;13&quot;/&gt;&lt;lineCharCount val=&quot;12&quot;/&gt;&lt;lineCharCount val=&quot;13&quot;/&gt;&lt;lineCharCount val=&quot;11&quot;/&gt;&lt;/TableIndex&gt;&lt;/ShapeTextInfo&gt;"/>
</p:tagLst>
</file>

<file path=ppt/tags/tag3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CYNTHI~1.MEL\AppData\Local\Temp\~Ca9753\data\asimages\{CA639302-252D-4B91-A323-115A11CB7B53}_2.png&quot;/&gt;&lt;left val=&quot;15&quot;/&gt;&lt;top val=&quot;21&quot;/&gt;&lt;width val=&quot;621&quot;/&gt;&lt;height val=&quot;101&quot;/&gt;&lt;hasText val=&quot;1&quot;/&gt;&lt;/Image&gt;&lt;/ThreeDShapeInfo&gt;"/>
</p:tagLst>
</file>

<file path=ppt/tags/tag3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1&quot;/&gt;&lt;lineCharCount val=&quot;59&quot;/&gt;&lt;lineCharCount val=&quot;1&quot;/&gt;&lt;lineCharCount val=&quot;56&quot;/&gt;&lt;lineCharCount val=&quot;1&quot;/&gt;&lt;lineCharCount val=&quot;52&quot;/&gt;&lt;lineCharCount val=&quot;1&quot;/&gt;&lt;lineCharCount val=&quot;63&quot;/&gt;&lt;lineCharCount val=&quot;1&quot;/&gt;&lt;lineCharCount val=&quot;59&quot;/&gt;&lt;lineCharCount val=&quot;33&quot;/&gt;&lt;lineCharCount val=&quot;1&quot;/&gt;&lt;/TableIndex&gt;&lt;/ShapeTextInfo&gt;"/>
  <p:tag name="HTML_SHAPEINFO" val="&lt;ThreeDShapeInfo&gt;&lt;uuid val=&quot;&quot;/&gt;&lt;isInvalidForFieldText val=&quot;0&quot;/&gt;&lt;Image&gt;&lt;filename val=&quot;C:\Users\CYNTHI~1.MEL\AppData\Local\Temp\~Ca9753\data\asimages\{0470EF6B-80B1-40EF-BB5D-8F6FC490AEAD}_2.png&quot;/&gt;&lt;left val=&quot;9&quot;/&gt;&lt;top val=&quot;110&quot;/&gt;&lt;width val=&quot;664&quot;/&gt;&lt;height val=&quot;382&quot;/&gt;&lt;hasText val=&quot;1&quot;/&gt;&lt;/Image&gt;&lt;/ThreeDShapeInfo&gt;"/>
</p:tagLst>
</file>

<file path=ppt/tags/tag32.xml><?xml version="1.0" encoding="utf-8"?>
<p:tagLst xmlns:a="http://schemas.openxmlformats.org/drawingml/2006/main" xmlns:r="http://schemas.openxmlformats.org/officeDocument/2006/relationships" xmlns:p="http://schemas.openxmlformats.org/presentationml/2006/main">
  <p:tag name="PPSNARRATION" val="3,260079488,E:\Introduction to Collaborative Teaching Module_pptx\Media.ppcx"/>
</p:tagLst>
</file>

<file path=ppt/tags/tag3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5&quot;/&gt;&lt;lineCharCount val=&quot;19&quot;/&gt;&lt;/TableIndex&gt;&lt;/ShapeTextInfo&gt;"/>
  <p:tag name="HTML_SHAPEINFO" val="&lt;ThreeDShapeInfo&gt;&lt;uuid val=&quot;&quot;/&gt;&lt;isInvalidForFieldText val=&quot;0&quot;/&gt;&lt;Image&gt;&lt;filename val=&quot;C:\Users\CYNTHI~1.MEL\AppData\Local\Temp\~Ca9753\data\asimages\{BE7C5716-FD2D-4BBE-A308-1F89BF0DC33E}_3.png&quot;/&gt;&lt;left val=&quot;18&quot;/&gt;&lt;top val=&quot;4&quot;/&gt;&lt;width val=&quot;619&quot;/&gt;&lt;height val=&quot;137&quot;/&gt;&lt;hasText val=&quot;1&quot;/&gt;&lt;/Image&gt;&lt;/ThreeDShapeInfo&gt;"/>
</p:tagLst>
</file>

<file path=ppt/tags/tag3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2&quot;/&gt;&lt;lineCharCount val=&quot;4&quot;/&gt;&lt;lineCharCount val=&quot;4&quot;/&gt;&lt;lineCharCount val=&quot;4&quot;/&gt;&lt;lineCharCount val=&quot;1&quot;/&gt;&lt;lineCharCount val=&quot;21&quot;/&gt;&lt;lineCharCount val=&quot;41&quot;/&gt;&lt;lineCharCount val=&quot;37&quot;/&gt;&lt;/TableIndex&gt;&lt;/ShapeTextInfo&gt;"/>
  <p:tag name="HTML_SHAPEINFO" val="&lt;ThreeDShapeInfo&gt;&lt;uuid val=&quot;&quot;/&gt;&lt;isInvalidForFieldText val=&quot;0&quot;/&gt;&lt;Image&gt;&lt;filename val=&quot;C:\Users\CYNTHI~1.MEL\AppData\Local\Temp\~Ca9753\data\asimages\{9FB7A592-ECB8-4732-B1CC-1D5136A94FB9}_3.png&quot;/&gt;&lt;left val=&quot;36&quot;/&gt;&lt;top val=&quot;123&quot;/&gt;&lt;width val=&quot;601&quot;/&gt;&lt;height val=&quot;382&quot;/&gt;&lt;hasText val=&quot;1&quot;/&gt;&lt;/Image&gt;&lt;/ThreeDShapeInfo&gt;"/>
</p:tagLst>
</file>

<file path=ppt/tags/tag35.xml><?xml version="1.0" encoding="utf-8"?>
<p:tagLst xmlns:a="http://schemas.openxmlformats.org/drawingml/2006/main" xmlns:r="http://schemas.openxmlformats.org/officeDocument/2006/relationships" xmlns:p="http://schemas.openxmlformats.org/presentationml/2006/main">
  <p:tag name="PPSNARRATION" val="4,260079488,E:\Introduction to Collaborative Teaching Module_pptx\Media.ppcx"/>
</p:tagLst>
</file>

<file path=ppt/tags/tag3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1&quot;/&gt;&lt;/TableIndex&gt;&lt;/ShapeTextInfo&gt;"/>
  <p:tag name="HTML_SHAPEINFO" val="&lt;ThreeDShapeInfo&gt;&lt;uuid val=&quot;&quot;/&gt;&lt;isInvalidForFieldText val=&quot;0&quot;/&gt;&lt;Image&gt;&lt;filename val=&quot;C:\Users\CYNTHI~1.MEL\AppData\Local\Temp\~Ca9753\data\asimages\{C3E0C189-06BA-4EFF-8478-45C09A5EA0BA}_4.png&quot;/&gt;&lt;left val=&quot;15&quot;/&gt;&lt;top val=&quot;21&quot;/&gt;&lt;width val=&quot;638&quot;/&gt;&lt;height val=&quot;101&quot;/&gt;&lt;hasText val=&quot;1&quot;/&gt;&lt;/Image&gt;&lt;/ThreeDShapeInfo&gt;"/>
</p:tagLst>
</file>

<file path=ppt/tags/tag3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39&quot;/&gt;&lt;lineCharCount val=&quot;31&quot;/&gt;&lt;lineCharCount val=&quot;18&quot;/&gt;&lt;lineCharCount val=&quot;16&quot;/&gt;&lt;lineCharCount val=&quot;22&quot;/&gt;&lt;lineCharCount val=&quot;25&quot;/&gt;&lt;lineCharCount val=&quot;23&quot;/&gt;&lt;lineCharCount val=&quot;33&quot;/&gt;&lt;/TableIndex&gt;&lt;/ShapeTextInfo&gt;"/>
  <p:tag name="HTML_SHAPEINFO" val="&lt;ThreeDShapeInfo&gt;&lt;uuid val=&quot;&quot;/&gt;&lt;isInvalidForFieldText val=&quot;0&quot;/&gt;&lt;Image&gt;&lt;filename val=&quot;C:\Users\CYNTHI~1.MEL\AppData\Local\Temp\~Ca9753\data\asimages\{2EA6E6CA-5FE6-40F6-8F77-4FAD50D09AA7}_4.png&quot;/&gt;&lt;left val=&quot;36&quot;/&gt;&lt;top val=&quot;123&quot;/&gt;&lt;width val=&quot;601&quot;/&gt;&lt;height val=&quot;382&quot;/&gt;&lt;hasText val=&quot;1&quot;/&gt;&lt;/Image&gt;&lt;/ThreeDShapeInfo&gt;"/>
</p:tagLst>
</file>

<file path=ppt/tags/tag38.xml><?xml version="1.0" encoding="utf-8"?>
<p:tagLst xmlns:a="http://schemas.openxmlformats.org/drawingml/2006/main" xmlns:r="http://schemas.openxmlformats.org/officeDocument/2006/relationships" xmlns:p="http://schemas.openxmlformats.org/presentationml/2006/main">
  <p:tag name="PPSNARRATION" val="5,260079488,E:\Introduction to Collaborative Teaching Module_pptx\Media.ppcx"/>
</p:tagLst>
</file>

<file path=ppt/tags/tag3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3&quot;/&gt;&lt;/TableIndex&gt;&lt;/ShapeTextInfo&gt;"/>
  <p:tag name="HTML_SHAPEINFO" val="&lt;ThreeDShapeInfo&gt;&lt;uuid val=&quot;&quot;/&gt;&lt;isInvalidForFieldText val=&quot;0&quot;/&gt;&lt;Image&gt;&lt;filename val=&quot;C:\Users\CYNTHI~1.MEL\AppData\Local\Temp\~Ca9753\data\asimages\{6B52243B-6238-466E-89B6-90A53F9DD9F8}_5.png&quot;/&gt;&lt;left val=&quot;18&quot;/&gt;&lt;top val=&quot;21&quot;/&gt;&lt;width val=&quot;619&quot;/&gt;&lt;height val=&quot;95&quot;/&gt;&lt;hasText val=&quot;1&quot;/&gt;&lt;/Image&gt;&lt;/ThreeDShapeInfo&gt;"/>
</p:tagLst>
</file>

<file path=ppt/tags/tag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4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6&quot;/&gt;&lt;lineCharCount val=&quot;47&quot;/&gt;&lt;lineCharCount val=&quot;42&quot;/&gt;&lt;lineCharCount val=&quot;43&quot;/&gt;&lt;lineCharCount val=&quot;36&quot;/&gt;&lt;lineCharCount val=&quot;20&quot;/&gt;&lt;lineCharCount val=&quot;30&quot;/&gt;&lt;/TableIndex&gt;&lt;/ShapeTextInfo&gt;"/>
  <p:tag name="HTML_SHAPEINFO" val="&lt;ThreeDShapeInfo&gt;&lt;uuid val=&quot;&quot;/&gt;&lt;isInvalidForFieldText val=&quot;0&quot;/&gt;&lt;Image&gt;&lt;filename val=&quot;C:\Users\CYNTHI~1.MEL\AppData\Local\Temp\~Ca9753\data\asimages\{0485173D-AE14-4955-96CB-DCF4DC11FD92}_5.png&quot;/&gt;&lt;left val=&quot;36&quot;/&gt;&lt;top val=&quot;123&quot;/&gt;&lt;width val=&quot;601&quot;/&gt;&lt;height val=&quot;382&quot;/&gt;&lt;hasText val=&quot;1&quot;/&gt;&lt;/Image&gt;&lt;/ThreeDShapeInfo&gt;"/>
</p:tagLst>
</file>

<file path=ppt/tags/tag41.xml><?xml version="1.0" encoding="utf-8"?>
<p:tagLst xmlns:a="http://schemas.openxmlformats.org/drawingml/2006/main" xmlns:r="http://schemas.openxmlformats.org/officeDocument/2006/relationships" xmlns:p="http://schemas.openxmlformats.org/presentationml/2006/main">
  <p:tag name="PPSNARRATION" val="6,260079488,E:\Introduction to Collaborative Teaching Module_pptx\Media.ppcx"/>
</p:tagLst>
</file>

<file path=ppt/tags/tag4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5&quot;/&gt;&lt;/TableIndex&gt;&lt;/ShapeTextInfo&gt;"/>
  <p:tag name="HTML_SHAPEINFO" val="&lt;ThreeDShapeInfo&gt;&lt;uuid val=&quot;&quot;/&gt;&lt;isInvalidForFieldText val=&quot;0&quot;/&gt;&lt;Image&gt;&lt;filename val=&quot;C:\Users\CYNTHI~1.MEL\AppData\Local\Temp\~Ca9753\data\asimages\{13420CF2-58D1-461A-BB9F-1E600C8FC69E}_6.png&quot;/&gt;&lt;left val=&quot;15&quot;/&gt;&lt;top val=&quot;21&quot;/&gt;&lt;width val=&quot;621&quot;/&gt;&lt;height val=&quot;101&quot;/&gt;&lt;hasText val=&quot;1&quot;/&gt;&lt;/Image&gt;&lt;/ThreeDShapeInfo&gt;"/>
</p:tagLst>
</file>

<file path=ppt/tags/tag4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0&quot;/&gt;&lt;lineCharCount val=&quot;34&quot;/&gt;&lt;lineCharCount val=&quot;56&quot;/&gt;&lt;lineCharCount val=&quot;53&quot;/&gt;&lt;lineCharCount val=&quot;50&quot;/&gt;&lt;lineCharCount val=&quot;27&quot;/&gt;&lt;lineCharCount val=&quot;36&quot;/&gt;&lt;lineCharCount val=&quot;34&quot;/&gt;&lt;lineCharCount val=&quot;29&quot;/&gt;&lt;lineCharCount val=&quot;54&quot;/&gt;&lt;lineCharCount val=&quot;9&quot;/&gt;&lt;/TableIndex&gt;&lt;/ShapeTextInfo&gt;"/>
  <p:tag name="HTML_SHAPEINFO" val="&lt;ThreeDShapeInfo&gt;&lt;uuid val=&quot;&quot;/&gt;&lt;isInvalidForFieldText val=&quot;0&quot;/&gt;&lt;Image&gt;&lt;filename val=&quot;C:\Users\CYNTHI~1.MEL\AppData\Local\Temp\~Ca9753\data\asimages\{1F53E1E1-9206-4771-99A4-EE55AB51D616}_6.png&quot;/&gt;&lt;left val=&quot;36&quot;/&gt;&lt;top val=&quot;123&quot;/&gt;&lt;width val=&quot;601&quot;/&gt;&lt;height val=&quot;382&quot;/&gt;&lt;hasText val=&quot;1&quot;/&gt;&lt;/Image&gt;&lt;/ThreeDShapeInfo&gt;"/>
</p:tagLst>
</file>

<file path=ppt/tags/tag44.xml><?xml version="1.0" encoding="utf-8"?>
<p:tagLst xmlns:a="http://schemas.openxmlformats.org/drawingml/2006/main" xmlns:r="http://schemas.openxmlformats.org/officeDocument/2006/relationships" xmlns:p="http://schemas.openxmlformats.org/presentationml/2006/main">
  <p:tag name="PPSNARRATION" val="7,260079488,E:\Introduction to Collaborative Teaching Module_pptx\Media.ppcx"/>
</p:tagLst>
</file>

<file path=ppt/tags/tag4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7&quot;/&gt;&lt;/TableIndex&gt;&lt;/ShapeTextInfo&gt;"/>
  <p:tag name="HTML_SHAPEINFO" val="&lt;ThreeDShapeInfo&gt;&lt;uuid val=&quot;&quot;/&gt;&lt;isInvalidForFieldText val=&quot;0&quot;/&gt;&lt;Image&gt;&lt;filename val=&quot;C:\Users\CYNTHI~1.MEL\AppData\Local\Temp\~Ca9753\data\asimages\{18C671F2-6F6D-49CE-81F9-6C73D93D78FB}_7.png&quot;/&gt;&lt;left val=&quot;15&quot;/&gt;&lt;top val=&quot;21&quot;/&gt;&lt;width val=&quot;621&quot;/&gt;&lt;height val=&quot;101&quot;/&gt;&lt;hasText val=&quot;1&quot;/&gt;&lt;/Image&gt;&lt;/ThreeDShapeInfo&gt;"/>
</p:tagLst>
</file>

<file path=ppt/tags/tag4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6&quot;/&gt;&lt;lineCharCount val=&quot;20&quot;/&gt;&lt;lineCharCount val=&quot;21&quot;/&gt;&lt;lineCharCount val=&quot;9&quot;/&gt;&lt;lineCharCount val=&quot;9&quot;/&gt;&lt;lineCharCount val=&quot;7&quot;/&gt;&lt;lineCharCount val=&quot;7&quot;/&gt;&lt;lineCharCount val=&quot;11&quot;/&gt;&lt;/TableIndex&gt;&lt;/ShapeTextInfo&gt;"/>
  <p:tag name="HTML_SHAPEINFO" val="&lt;ThreeDShapeInfo&gt;&lt;uuid val=&quot;&quot;/&gt;&lt;isInvalidForFieldText val=&quot;0&quot;/&gt;&lt;Image&gt;&lt;filename val=&quot;C:\Users\CYNTHI~1.MEL\AppData\Local\Temp\~Ca9753\data\asimages\{3F954F22-1857-4D11-9950-AC8A51FCE618}_7.png&quot;/&gt;&lt;left val=&quot;36&quot;/&gt;&lt;top val=&quot;123&quot;/&gt;&lt;width val=&quot;601&quot;/&gt;&lt;height val=&quot;382&quot;/&gt;&lt;hasText val=&quot;1&quot;/&gt;&lt;/Image&gt;&lt;/ThreeDShapeInfo&gt;"/>
</p:tagLst>
</file>

<file path=ppt/tags/tag47.xml><?xml version="1.0" encoding="utf-8"?>
<p:tagLst xmlns:a="http://schemas.openxmlformats.org/drawingml/2006/main" xmlns:r="http://schemas.openxmlformats.org/officeDocument/2006/relationships" xmlns:p="http://schemas.openxmlformats.org/presentationml/2006/main">
  <p:tag name="PPSNARRATION" val="8,260079488,E:\Introduction to Collaborative Teaching Module_pptx\Media.ppcx"/>
</p:tagLst>
</file>

<file path=ppt/tags/tag4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5&quot;/&gt;&lt;/TableIndex&gt;&lt;/ShapeTextInfo&gt;"/>
  <p:tag name="HTML_SHAPEINFO" val="&lt;ThreeDShapeInfo&gt;&lt;uuid val=&quot;&quot;/&gt;&lt;isInvalidForFieldText val=&quot;0&quot;/&gt;&lt;Image&gt;&lt;filename val=&quot;C:\Users\CYNTHI~1.MEL\AppData\Local\Temp\~Ca9753\data\asimages\{BB8C11E3-AB65-4789-8E76-22601E5F0964}_8.png&quot;/&gt;&lt;left val=&quot;15&quot;/&gt;&lt;top val=&quot;21&quot;/&gt;&lt;width val=&quot;621&quot;/&gt;&lt;height val=&quot;101&quot;/&gt;&lt;hasText val=&quot;1&quot;/&gt;&lt;/Image&gt;&lt;/ThreeDShapeInfo&gt;"/>
</p:tagLst>
</file>

<file path=ppt/tags/tag4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TableIndex row=&quot;1&quot; col=&quot;2&quot;&gt;&lt;linesCount val=&quot;0&quot;/&gt;&lt;/TableIndex&gt;&lt;TableIndex row=&quot;1&quot; col=&quot;3&quot;&gt;&lt;linesCount val=&quot;0&quot;/&gt;&lt;/TableIndex&gt;&lt;TableIndex row=&quot;1&quot; col=&quot;4&quot;&gt;&lt;linesCount val=&quot;0&quot;/&gt;&lt;/TableIndex&gt;&lt;TableIndex row=&quot;1&quot; col=&quot;5&quot;&gt;&lt;linesCount val=&quot;0&quot;/&gt;&lt;/TableIndex&gt;&lt;TableIndex row=&quot;1&quot; col=&quot;6&quot;&gt;&lt;linesCount val=&quot;0&quot;/&gt;&lt;/TableIndex&gt;&lt;TableIndex row=&quot;1&quot; col=&quot;7&quot;&gt;&lt;linesCount val=&quot;0&quot;/&gt;&lt;/TableIndex&gt;&lt;TableIndex row=&quot;1&quot; col=&quot;8&quot;&gt;&lt;linesCount val=&quot;0&quot;/&gt;&lt;/TableIndex&gt;&lt;TableIndex row=&quot;2&quot; col=&quot;1&quot;&gt;&lt;linesCount val=&quot;1&quot;/&gt;&lt;lineCharCount val=&quot;4&quot;/&gt;&lt;/TableIndex&gt;&lt;TableIndex row=&quot;2&quot; col=&quot;2&quot;&gt;&lt;linesCount val=&quot;3&quot;/&gt;&lt;lineCharCount val=&quot;16&quot;/&gt;&lt;lineCharCount val=&quot;22&quot;/&gt;&lt;lineCharCount val=&quot;16&quot;/&gt;&lt;/TableIndex&gt;&lt;TableIndex row=&quot;2&quot; col=&quot;3&quot;&gt;&lt;linesCount val=&quot;1&quot;/&gt;&lt;lineCharCount val=&quot;4&quot;/&gt;&lt;/TableIndex&gt;&lt;TableIndex row=&quot;2&quot; col=&quot;4&quot;&gt;&lt;linesCount val=&quot;3&quot;/&gt;&lt;lineCharCount val=&quot;16&quot;/&gt;&lt;lineCharCount val=&quot;22&quot;/&gt;&lt;lineCharCount val=&quot;16&quot;/&gt;&lt;/TableIndex&gt;&lt;TableIndex row=&quot;2&quot; col=&quot;5&quot;&gt;&lt;linesCount val=&quot;1&quot;/&gt;&lt;lineCharCount val=&quot;4&quot;/&gt;&lt;/TableIndex&gt;&lt;TableIndex row=&quot;2&quot; col=&quot;6&quot;&gt;&lt;linesCount val=&quot;3&quot;/&gt;&lt;lineCharCount val=&quot;16&quot;/&gt;&lt;lineCharCount val=&quot;22&quot;/&gt;&lt;lineCharCount val=&quot;16&quot;/&gt;&lt;/TableIndex&gt;&lt;TableIndex row=&quot;2&quot; col=&quot;7&quot;&gt;&lt;linesCount val=&quot;1&quot;/&gt;&lt;lineCharCount val=&quot;4&quot;/&gt;&lt;/TableIndex&gt;&lt;TableIndex row=&quot;2&quot; col=&quot;8&quot;&gt;&lt;linesCount val=&quot;3&quot;/&gt;&lt;lineCharCount val=&quot;16&quot;/&gt;&lt;lineCharCount val=&quot;22&quot;/&gt;&lt;lineCharCount val=&quot;16&quot;/&gt;&lt;/TableIndex&gt;&lt;TableIndex row=&quot;3&quot; col=&quot;1&quot;&gt;&lt;linesCount val=&quot;1&quot;/&gt;&lt;lineCharCount val=&quot;4&quot;/&gt;&lt;/TableIndex&gt;&lt;TableIndex row=&quot;3&quot; col=&quot;2&quot;&gt;&lt;linesCount val=&quot;3&quot;/&gt;&lt;lineCharCount val=&quot;15&quot;/&gt;&lt;lineCharCount val=&quot;15&quot;/&gt;&lt;lineCharCount val=&quot;9&quot;/&gt;&lt;/TableIndex&gt;&lt;TableIndex row=&quot;3&quot; col=&quot;3&quot;&gt;&lt;linesCount val=&quot;1&quot;/&gt;&lt;lineCharCount val=&quot;4&quot;/&gt;&lt;/TableIndex&gt;&lt;TableIndex row=&quot;3&quot; col=&quot;4&quot;&gt;&lt;linesCount val=&quot;0&quot;/&gt;&lt;/TableIndex&gt;&lt;TableIndex row=&quot;3&quot; col=&quot;5&quot;&gt;&lt;linesCount val=&quot;1&quot;/&gt;&lt;lineCharCount val=&quot;4&quot;/&gt;&lt;/TableIndex&gt;&lt;TableIndex row=&quot;3&quot; col=&quot;6&quot;&gt;&lt;linesCount val=&quot;0&quot;/&gt;&lt;/TableIndex&gt;&lt;TableIndex row=&quot;3&quot; col=&quot;7&quot;&gt;&lt;linesCount val=&quot;1&quot;/&gt;&lt;lineCharCount val=&quot;4&quot;/&gt;&lt;/TableIndex&gt;&lt;TableIndex row=&quot;3&quot; col=&quot;8&quot;&gt;&lt;linesCount val=&quot;2&quot;/&gt;&lt;lineCharCount val=&quot;19&quot;/&gt;&lt;lineCharCount val=&quot;7&quot;/&gt;&lt;/TableIndex&gt;&lt;TableIndex row=&quot;4&quot; col=&quot;1&quot;&gt;&lt;linesCount val=&quot;1&quot;/&gt;&lt;lineCharCount val=&quot;4&quot;/&gt;&lt;/TableIndex&gt;&lt;TableIndex row=&quot;4&quot; col=&quot;2&quot;&gt;&lt;linesCount val=&quot;2&quot;/&gt;&lt;lineCharCount val=&quot;20&quot;/&gt;&lt;lineCharCount val=&quot;5&quot;/&gt;&lt;/TableIndex&gt;&lt;TableIndex row=&quot;4&quot; col=&quot;3&quot;&gt;&lt;linesCount val=&quot;1&quot;/&gt;&lt;lineCharCount val=&quot;4&quot;/&gt;&lt;/TableIndex&gt;&lt;TableIndex row=&quot;4&quot; col=&quot;4&quot;&gt;&lt;linesCount val=&quot;0&quot;/&gt;&lt;/TableIndex&gt;&lt;TableIndex row=&quot;4&quot; col=&quot;5&quot;&gt;&lt;linesCount val=&quot;1&quot;/&gt;&lt;lineCharCount val=&quot;4&quot;/&gt;&lt;/TableIndex&gt;&lt;TableIndex row=&quot;4&quot; col=&quot;6&quot;&gt;&lt;linesCount val=&quot;0&quot;/&gt;&lt;/TableIndex&gt;&lt;TableIndex row=&quot;4&quot; col=&quot;7&quot;&gt;&lt;linesCount val=&quot;1&quot;/&gt;&lt;lineCharCount val=&quot;4&quot;/&gt;&lt;/TableIndex&gt;&lt;TableIndex row=&quot;4&quot; col=&quot;8&quot;&gt;&lt;linesCount val=&quot;0&quot;/&gt;&lt;/TableIndex&gt;&lt;TableIndex row=&quot;5&quot; col=&quot;1&quot;&gt;&lt;linesCount val=&quot;1&quot;/&gt;&lt;lineCharCount val=&quot;4&quot;/&gt;&lt;/TableIndex&gt;&lt;TableIndex row=&quot;5&quot; col=&quot;2&quot;&gt;&lt;linesCount val=&quot;3&quot;/&gt;&lt;lineCharCount val=&quot;22&quot;/&gt;&lt;lineCharCount val=&quot;18&quot;/&gt;&lt;lineCharCount val=&quot;9&quot;/&gt;&lt;/TableIndex&gt;&lt;TableIndex row=&quot;5&quot; col=&quot;3&quot;&gt;&lt;linesCount val=&quot;1&quot;/&gt;&lt;lineCharCount val=&quot;4&quot;/&gt;&lt;/TableIndex&gt;&lt;TableIndex row=&quot;5&quot; col=&quot;4&quot;&gt;&lt;linesCount val=&quot;0&quot;/&gt;&lt;/TableIndex&gt;&lt;TableIndex row=&quot;5&quot; col=&quot;5&quot;&gt;&lt;linesCount val=&quot;1&quot;/&gt;&lt;lineCharCount val=&quot;4&quot;/&gt;&lt;/TableIndex&gt;&lt;TableIndex row=&quot;5&quot; col=&quot;6&quot;&gt;&lt;linesCount val=&quot;0&quot;/&gt;&lt;/TableIndex&gt;&lt;TableIndex row=&quot;5&quot; col=&quot;7&quot;&gt;&lt;linesCount val=&quot;1&quot;/&gt;&lt;lineCharCount val=&quot;4&quot;/&gt;&lt;/TableIndex&gt;&lt;TableIndex row=&quot;5&quot; col=&quot;8&quot;&gt;&lt;linesCount val=&quot;0&quot;/&gt;&lt;/TableIndex&gt;&lt;TableIndex row=&quot;6&quot; col=&quot;1&quot;&gt;&lt;linesCount val=&quot;1&quot;/&gt;&lt;lineCharCount val=&quot;5&quot;/&gt;&lt;/TableIndex&gt;&lt;TableIndex row=&quot;6&quot; col=&quot;2&quot;&gt;&lt;linesCount val=&quot;4&quot;/&gt;&lt;lineCharCount val=&quot;17&quot;/&gt;&lt;lineCharCount val=&quot;17&quot;/&gt;&lt;lineCharCount val=&quot;14&quot;/&gt;&lt;lineCharCount val=&quot;15&quot;/&gt;&lt;/TableIndex&gt;&lt;TableIndex row=&quot;6&quot; col=&quot;3&quot;&gt;&lt;linesCount val=&quot;1&quot;/&gt;&lt;lineCharCount val=&quot;5&quot;/&gt;&lt;/TableIndex&gt;&lt;TableIndex row=&quot;6&quot; col=&quot;4&quot;&gt;&lt;linesCount val=&quot;0&quot;/&gt;&lt;/TableIndex&gt;&lt;TableIndex row=&quot;6&quot; col=&quot;5&quot;&gt;&lt;linesCount val=&quot;1&quot;/&gt;&lt;lineCharCount val=&quot;5&quot;/&gt;&lt;/TableIndex&gt;&lt;TableIndex row=&quot;6&quot; col=&quot;6&quot;&gt;&lt;linesCount val=&quot;0&quot;/&gt;&lt;/TableIndex&gt;&lt;TableIndex row=&quot;6&quot; col=&quot;7&quot;&gt;&lt;linesCount val=&quot;1&quot;/&gt;&lt;lineCharCount val=&quot;5&quot;/&gt;&lt;/TableIndex&gt;&lt;TableIndex row=&quot;6&quot; col=&quot;8&quot;&gt;&lt;linesCount val=&quot;0&quot;/&gt;&lt;/TableIndex&gt;&lt;TableIndex row=&quot;7&quot; col=&quot;1&quot;&gt;&lt;linesCount val=&quot;1&quot;/&gt;&lt;lineCharCount val=&quot;5&quot;/&gt;&lt;/TableIndex&gt;&lt;TableIndex row=&quot;7&quot; col=&quot;2&quot;&gt;&lt;linesCount val=&quot;4&quot;/&gt;&lt;lineCharCount val=&quot;12&quot;/&gt;&lt;lineCharCount val=&quot;17&quot;/&gt;&lt;lineCharCount val=&quot;17&quot;/&gt;&lt;lineCharCount val=&quot;21&quot;/&gt;&lt;/TableIndex&gt;&lt;TableIndex row=&quot;7&quot; col=&quot;3&quot;&gt;&lt;linesCount val=&quot;1&quot;/&gt;&lt;lineCharCount val=&quot;5&quot;/&gt;&lt;/TableIndex&gt;&lt;TableIndex row=&quot;7&quot; col=&quot;4&quot;&gt;&lt;linesCount val=&quot;0&quot;/&gt;&lt;/TableIndex&gt;&lt;TableIndex row=&quot;7&quot; col=&quot;5&quot;&gt;&lt;linesCount val=&quot;1&quot;/&gt;&lt;lineCharCount val=&quot;5&quot;/&gt;&lt;/TableIndex&gt;&lt;TableIndex row=&quot;7&quot; col=&quot;6&quot;&gt;&lt;linesCount val=&quot;0&quot;/&gt;&lt;/TableIndex&gt;&lt;TableIndex row=&quot;7&quot; col=&quot;7&quot;&gt;&lt;linesCount val=&quot;1&quot;/&gt;&lt;lineCharCount val=&quot;5&quot;/&gt;&lt;/TableIndex&gt;&lt;TableIndex row=&quot;7&quot; col=&quot;8&quot;&gt;&lt;linesCount val=&quot;0&quot;/&gt;&lt;/TableIndex&gt;&lt;TableIndex row=&quot;8&quot; col=&quot;1&quot;&gt;&lt;linesCount val=&quot;1&quot;/&gt;&lt;lineCharCount val=&quot;5&quot;/&gt;&lt;/TableIndex&gt;&lt;TableIndex row=&quot;8&quot; col=&quot;2&quot;&gt;&lt;linesCount val=&quot;1&quot;/&gt;&lt;lineCharCount val=&quot;6&quot;/&gt;&lt;/TableIndex&gt;&lt;TableIndex row=&quot;8&quot; col=&quot;3&quot;&gt;&lt;linesCount val=&quot;1&quot;/&gt;&lt;lineCharCount val=&quot;5&quot;/&gt;&lt;/TableIndex&gt;&lt;TableIndex row=&quot;8&quot; col=&quot;4&quot;&gt;&lt;linesCount val=&quot;1&quot;/&gt;&lt;lineCharCount val=&quot;6&quot;/&gt;&lt;/TableIndex&gt;&lt;TableIndex row=&quot;8&quot; col=&quot;5&quot;&gt;&lt;linesCount val=&quot;1&quot;/&gt;&lt;lineCharCount val=&quot;5&quot;/&gt;&lt;/TableIndex&gt;&lt;TableIndex row=&quot;8&quot; col=&quot;6&quot;&gt;&lt;linesCount val=&quot;1&quot;/&gt;&lt;lineCharCount val=&quot;6&quot;/&gt;&lt;/TableIndex&gt;&lt;TableIndex row=&quot;8&quot; col=&quot;7&quot;&gt;&lt;linesCount val=&quot;1&quot;/&gt;&lt;lineCharCount val=&quot;5&quot;/&gt;&lt;/TableIndex&gt;&lt;TableIndex row=&quot;8&quot; col=&quot;8&quot;&gt;&lt;linesCount val=&quot;1&quot;/&gt;&lt;lineCharCount val=&quot;6&quot;/&gt;&lt;/TableIndex&gt;&lt;/ShapeTextInfo&gt;"/>
  <p:tag name="HTML_SHAPEINFO" val="&lt;ThreeDShapeInfo&gt;&lt;uuid val=&quot;&quot;/&gt;&lt;isInvalidForFieldText val=&quot;0&quot;/&gt;&lt;Image&gt;&lt;filename val=&quot;C:\Users\CYNTHI~1.MEL\AppData\Local\Temp\~Ca9753\data\asimages\{6C2A0291-DA06-4B02-8EE7-F5EFB1B4EACB}_8.png&quot;/&gt;&lt;left val=&quot;12&quot;/&gt;&lt;top val=&quot;132&quot;/&gt;&lt;width val=&quot;649&quot;/&gt;&lt;height val=&quot;337&quot;/&gt;&lt;hasText val=&quot;1&quot;/&gt;&lt;/Image&gt;&lt;/ThreeDShapeInfo&gt;"/>
</p:tagLst>
</file>

<file path=ppt/tags/tag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50.xml><?xml version="1.0" encoding="utf-8"?>
<p:tagLst xmlns:a="http://schemas.openxmlformats.org/drawingml/2006/main" xmlns:r="http://schemas.openxmlformats.org/officeDocument/2006/relationships" xmlns:p="http://schemas.openxmlformats.org/presentationml/2006/main">
  <p:tag name="PPSNARRATION" val="9,260079488,E:\Introduction to Collaborative Teaching Module_pptx\Media.ppcx"/>
</p:tagLst>
</file>

<file path=ppt/tags/tag5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2&quot;/&gt;&lt;/TableIndex&gt;&lt;/ShapeTextInfo&gt;"/>
  <p:tag name="HTML_SHAPEINFO" val="&lt;ThreeDShapeInfo&gt;&lt;uuid val=&quot;&quot;/&gt;&lt;isInvalidForFieldText val=&quot;0&quot;/&gt;&lt;Image&gt;&lt;filename val=&quot;C:\Users\CYNTHI~1.MEL\AppData\Local\Temp\~Ca9753\data\asimages\{91821503-B8BA-48C5-8ED1-D59323C3FA48}_9.png&quot;/&gt;&lt;left val=&quot;15&quot;/&gt;&lt;top val=&quot;21&quot;/&gt;&lt;width val=&quot;621&quot;/&gt;&lt;height val=&quot;101&quot;/&gt;&lt;hasText val=&quot;1&quot;/&gt;&lt;/Image&gt;&lt;/ThreeDShapeInfo&gt;"/>
</p:tagLst>
</file>

<file path=ppt/tags/tag5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TableIndex row=&quot;1&quot; col=&quot;2&quot;&gt;&lt;linesCount val=&quot;0&quot;/&gt;&lt;/TableIndex&gt;&lt;TableIndex row=&quot;1&quot; col=&quot;3&quot;&gt;&lt;linesCount val=&quot;0&quot;/&gt;&lt;/TableIndex&gt;&lt;TableIndex row=&quot;1&quot; col=&quot;4&quot;&gt;&lt;linesCount val=&quot;0&quot;/&gt;&lt;/TableIndex&gt;&lt;TableIndex row=&quot;1&quot; col=&quot;5&quot;&gt;&lt;linesCount val=&quot;0&quot;/&gt;&lt;/TableIndex&gt;&lt;TableIndex row=&quot;1&quot; col=&quot;6&quot;&gt;&lt;linesCount val=&quot;0&quot;/&gt;&lt;/TableIndex&gt;&lt;TableIndex row=&quot;1&quot; col=&quot;7&quot;&gt;&lt;linesCount val=&quot;0&quot;/&gt;&lt;/TableIndex&gt;&lt;TableIndex row=&quot;1&quot; col=&quot;8&quot;&gt;&lt;linesCount val=&quot;0&quot;/&gt;&lt;/TableIndex&gt;&lt;TableIndex row=&quot;2&quot; col=&quot;1&quot;&gt;&lt;linesCount val=&quot;1&quot;/&gt;&lt;lineCharCount val=&quot;4&quot;/&gt;&lt;/TableIndex&gt;&lt;TableIndex row=&quot;2&quot; col=&quot;2&quot;&gt;&lt;linesCount val=&quot;6&quot;/&gt;&lt;lineCharCount val=&quot;13&quot;/&gt;&lt;lineCharCount val=&quot;12&quot;/&gt;&lt;lineCharCount val=&quot;15&quot;/&gt;&lt;lineCharCount val=&quot;14&quot;/&gt;&lt;lineCharCount val=&quot;13&quot;/&gt;&lt;lineCharCount val=&quot;5&quot;/&gt;&lt;/TableIndex&gt;&lt;TableIndex row=&quot;2&quot; col=&quot;3&quot;&gt;&lt;linesCount val=&quot;1&quot;/&gt;&lt;lineCharCount val=&quot;4&quot;/&gt;&lt;/TableIndex&gt;&lt;TableIndex row=&quot;2&quot; col=&quot;4&quot;&gt;&lt;linesCount val=&quot;0&quot;/&gt;&lt;/TableIndex&gt;&lt;TableIndex row=&quot;2&quot; col=&quot;5&quot;&gt;&lt;linesCount val=&quot;1&quot;/&gt;&lt;lineCharCount val=&quot;4&quot;/&gt;&lt;/TableIndex&gt;&lt;TableIndex row=&quot;2&quot; col=&quot;6&quot;&gt;&lt;linesCount val=&quot;3&quot;/&gt;&lt;lineCharCount val=&quot;11&quot;/&gt;&lt;lineCharCount val=&quot;8&quot;/&gt;&lt;lineCharCount val=&quot;7&quot;/&gt;&lt;/TableIndex&gt;&lt;TableIndex row=&quot;2&quot; col=&quot;7&quot;&gt;&lt;linesCount val=&quot;1&quot;/&gt;&lt;lineCharCount val=&quot;4&quot;/&gt;&lt;/TableIndex&gt;&lt;TableIndex row=&quot;2&quot; col=&quot;8&quot;&gt;&lt;linesCount val=&quot;0&quot;/&gt;&lt;/TableIndex&gt;&lt;TableIndex row=&quot;3&quot; col=&quot;1&quot;&gt;&lt;linesCount val=&quot;1&quot;/&gt;&lt;lineCharCount val=&quot;4&quot;/&gt;&lt;/TableIndex&gt;&lt;TableIndex row=&quot;3&quot; col=&quot;2&quot;&gt;&lt;linesCount val=&quot;5&quot;/&gt;&lt;lineCharCount val=&quot;13&quot;/&gt;&lt;lineCharCount val=&quot;14&quot;/&gt;&lt;lineCharCount val=&quot;15&quot;/&gt;&lt;lineCharCount val=&quot;14&quot;/&gt;&lt;lineCharCount val=&quot;9&quot;/&gt;&lt;/TableIndex&gt;&lt;TableIndex row=&quot;3&quot; col=&quot;3&quot;&gt;&lt;linesCount val=&quot;1&quot;/&gt;&lt;lineCharCount val=&quot;4&quot;/&gt;&lt;/TableIndex&gt;&lt;TableIndex row=&quot;3&quot; col=&quot;4&quot;&gt;&lt;linesCount val=&quot;0&quot;/&gt;&lt;/TableIndex&gt;&lt;TableIndex row=&quot;3&quot; col=&quot;5&quot;&gt;&lt;linesCount val=&quot;1&quot;/&gt;&lt;lineCharCount val=&quot;4&quot;/&gt;&lt;/TableIndex&gt;&lt;TableIndex row=&quot;3&quot; col=&quot;6&quot;&gt;&lt;linesCount val=&quot;0&quot;/&gt;&lt;/TableIndex&gt;&lt;TableIndex row=&quot;3&quot; col=&quot;7&quot;&gt;&lt;linesCount val=&quot;1&quot;/&gt;&lt;lineCharCount val=&quot;4&quot;/&gt;&lt;/TableIndex&gt;&lt;TableIndex row=&quot;3&quot; col=&quot;8&quot;&gt;&lt;linesCount val=&quot;0&quot;/&gt;&lt;/TableIndex&gt;&lt;TableIndex row=&quot;4&quot; col=&quot;1&quot;&gt;&lt;linesCount val=&quot;1&quot;/&gt;&lt;lineCharCount val=&quot;4&quot;/&gt;&lt;/TableIndex&gt;&lt;TableIndex row=&quot;4&quot; col=&quot;2&quot;&gt;&lt;linesCount val=&quot;6&quot;/&gt;&lt;lineCharCount val=&quot;15&quot;/&gt;&lt;lineCharCount val=&quot;13&quot;/&gt;&lt;lineCharCount val=&quot;10&quot;/&gt;&lt;lineCharCount val=&quot;15&quot;/&gt;&lt;lineCharCount val=&quot;9&quot;/&gt;&lt;lineCharCount val=&quot;8&quot;/&gt;&lt;/TableIndex&gt;&lt;TableIndex row=&quot;4&quot; col=&quot;3&quot;&gt;&lt;linesCount val=&quot;1&quot;/&gt;&lt;lineCharCount val=&quot;4&quot;/&gt;&lt;/TableIndex&gt;&lt;TableIndex row=&quot;4&quot; col=&quot;4&quot;&gt;&lt;linesCount val=&quot;0&quot;/&gt;&lt;/TableIndex&gt;&lt;TableIndex row=&quot;4&quot; col=&quot;5&quot;&gt;&lt;linesCount val=&quot;1&quot;/&gt;&lt;lineCharCount val=&quot;4&quot;/&gt;&lt;/TableIndex&gt;&lt;TableIndex row=&quot;4&quot; col=&quot;6&quot;&gt;&lt;linesCount val=&quot;0&quot;/&gt;&lt;/TableIndex&gt;&lt;TableIndex row=&quot;4&quot; col=&quot;7&quot;&gt;&lt;linesCount val=&quot;1&quot;/&gt;&lt;lineCharCount val=&quot;4&quot;/&gt;&lt;/TableIndex&gt;&lt;TableIndex row=&quot;4&quot; col=&quot;8&quot;&gt;&lt;linesCount val=&quot;0&quot;/&gt;&lt;/TableIndex&gt;&lt;TableIndex row=&quot;5&quot; col=&quot;1&quot;&gt;&lt;linesCount val=&quot;1&quot;/&gt;&lt;lineCharCount val=&quot;4&quot;/&gt;&lt;/TableIndex&gt;&lt;TableIndex row=&quot;5&quot; col=&quot;2&quot;&gt;&lt;linesCount val=&quot;3&quot;/&gt;&lt;lineCharCount val=&quot;13&quot;/&gt;&lt;lineCharCount val=&quot;14&quot;/&gt;&lt;lineCharCount val=&quot;8&quot;/&gt;&lt;/TableIndex&gt;&lt;TableIndex row=&quot;5&quot; col=&quot;3&quot;&gt;&lt;linesCount val=&quot;1&quot;/&gt;&lt;lineCharCount val=&quot;4&quot;/&gt;&lt;/TableIndex&gt;&lt;TableIndex row=&quot;5&quot; col=&quot;4&quot;&gt;&lt;linesCount val=&quot;3&quot;/&gt;&lt;lineCharCount val=&quot;11&quot;/&gt;&lt;lineCharCount val=&quot;8&quot;/&gt;&lt;lineCharCount val=&quot;7&quot;/&gt;&lt;/TableIndex&gt;&lt;TableIndex row=&quot;5&quot; col=&quot;5&quot;&gt;&lt;linesCount val=&quot;1&quot;/&gt;&lt;lineCharCount val=&quot;4&quot;/&gt;&lt;/TableIndex&gt;&lt;TableIndex row=&quot;5&quot; col=&quot;6&quot;&gt;&lt;linesCount val=&quot;0&quot;/&gt;&lt;/TableIndex&gt;&lt;TableIndex row=&quot;5&quot; col=&quot;7&quot;&gt;&lt;linesCount val=&quot;1&quot;/&gt;&lt;lineCharCount val=&quot;4&quot;/&gt;&lt;/TableIndex&gt;&lt;TableIndex row=&quot;5&quot; col=&quot;8&quot;&gt;&lt;linesCount val=&quot;3&quot;/&gt;&lt;lineCharCount val=&quot;7&quot;/&gt;&lt;lineCharCount val=&quot;13&quot;/&gt;&lt;lineCharCount val=&quot;12&quot;/&gt;&lt;/TableIndex&gt;&lt;TableIndex row=&quot;6&quot; col=&quot;1&quot;&gt;&lt;linesCount val=&quot;1&quot;/&gt;&lt;lineCharCount val=&quot;4&quot;/&gt;&lt;/TableIndex&gt;&lt;TableIndex row=&quot;6&quot; col=&quot;2&quot;&gt;&lt;linesCount val=&quot;3&quot;/&gt;&lt;lineCharCount val=&quot;9&quot;/&gt;&lt;lineCharCount val=&quot;12&quot;/&gt;&lt;lineCharCount val=&quot;10&quot;/&gt;&lt;/TableIndex&gt;&lt;TableIndex row=&quot;6&quot; col=&quot;3&quot;&gt;&lt;linesCount val=&quot;1&quot;/&gt;&lt;lineCharCount val=&quot;4&quot;/&gt;&lt;/TableIndex&gt;&lt;TableIndex row=&quot;6&quot; col=&quot;4&quot;&gt;&lt;linesCount val=&quot;3&quot;/&gt;&lt;lineCharCount val=&quot;9&quot;/&gt;&lt;lineCharCount val=&quot;12&quot;/&gt;&lt;lineCharCount val=&quot;10&quot;/&gt;&lt;/TableIndex&gt;&lt;TableIndex row=&quot;6&quot; col=&quot;5&quot;&gt;&lt;linesCount val=&quot;1&quot;/&gt;&lt;lineCharCount val=&quot;4&quot;/&gt;&lt;/TableIndex&gt;&lt;TableIndex row=&quot;6&quot; col=&quot;6&quot;&gt;&lt;linesCount val=&quot;3&quot;/&gt;&lt;lineCharCount val=&quot;9&quot;/&gt;&lt;lineCharCount val=&quot;12&quot;/&gt;&lt;lineCharCount val=&quot;10&quot;/&gt;&lt;/TableIndex&gt;&lt;TableIndex row=&quot;6&quot; col=&quot;7&quot;&gt;&lt;linesCount val=&quot;1&quot;/&gt;&lt;lineCharCount val=&quot;4&quot;/&gt;&lt;/TableIndex&gt;&lt;TableIndex row=&quot;6&quot; col=&quot;8&quot;&gt;&lt;linesCount val=&quot;3&quot;/&gt;&lt;lineCharCount val=&quot;9&quot;/&gt;&lt;lineCharCount val=&quot;12&quot;/&gt;&lt;lineCharCount val=&quot;10&quot;/&gt;&lt;/TableIndex&gt;&lt;TableIndex row=&quot;7&quot; col=&quot;1&quot;&gt;&lt;linesCount val=&quot;1&quot;/&gt;&lt;lineCharCount val=&quot;4&quot;/&gt;&lt;/TableIndex&gt;&lt;TableIndex row=&quot;7&quot; col=&quot;2&quot;&gt;&lt;linesCount val=&quot;1&quot;/&gt;&lt;lineCharCount val=&quot;12&quot;/&gt;&lt;/TableIndex&gt;&lt;TableIndex row=&quot;7&quot; col=&quot;3&quot;&gt;&lt;linesCount val=&quot;1&quot;/&gt;&lt;lineCharCount val=&quot;4&quot;/&gt;&lt;/TableIndex&gt;&lt;TableIndex row=&quot;7&quot; col=&quot;4&quot;&gt;&lt;linesCount val=&quot;1&quot;/&gt;&lt;lineCharCount val=&quot;12&quot;/&gt;&lt;/TableIndex&gt;&lt;TableIndex row=&quot;7&quot; col=&quot;5&quot;&gt;&lt;linesCount val=&quot;1&quot;/&gt;&lt;lineCharCount val=&quot;4&quot;/&gt;&lt;/TableIndex&gt;&lt;TableIndex row=&quot;7&quot; col=&quot;6&quot;&gt;&lt;linesCount val=&quot;1&quot;/&gt;&lt;lineCharCount val=&quot;12&quot;/&gt;&lt;/TableIndex&gt;&lt;TableIndex row=&quot;7&quot; col=&quot;7&quot;&gt;&lt;linesCount val=&quot;1&quot;/&gt;&lt;lineCharCount val=&quot;4&quot;/&gt;&lt;/TableIndex&gt;&lt;TableIndex row=&quot;7&quot; col=&quot;8&quot;&gt;&lt;linesCount val=&quot;1&quot;/&gt;&lt;lineCharCount val=&quot;12&quot;/&gt;&lt;/TableIndex&gt;&lt;/ShapeTextInfo&gt;"/>
  <p:tag name="HTML_SHAPEINFO" val="&lt;ThreeDShapeInfo&gt;&lt;uuid val=&quot;&quot;/&gt;&lt;isInvalidForFieldText val=&quot;0&quot;/&gt;&lt;Image&gt;&lt;filename val=&quot;C:\Users\CYNTHI~1.MEL\AppData\Local\Temp\~Ca9753\data\asimages\{72A8A090-22CF-4942-9D88-58FEABDEFFF5}_9.png&quot;/&gt;&lt;left val=&quot;42&quot;/&gt;&lt;top val=&quot;120&quot;/&gt;&lt;width val=&quot;601&quot;/&gt;&lt;height val=&quot;377&quot;/&gt;&lt;hasText val=&quot;1&quot;/&gt;&lt;/Image&gt;&lt;/ThreeDShapeInfo&gt;"/>
</p:tagLst>
</file>

<file path=ppt/tags/tag53.xml><?xml version="1.0" encoding="utf-8"?>
<p:tagLst xmlns:a="http://schemas.openxmlformats.org/drawingml/2006/main" xmlns:r="http://schemas.openxmlformats.org/officeDocument/2006/relationships" xmlns:p="http://schemas.openxmlformats.org/presentationml/2006/main">
  <p:tag name="PPSNARRATION" val="10,260079488,E:\Introduction to Collaborative Teaching Module_pptx\Media.ppcx"/>
</p:tagLst>
</file>

<file path=ppt/tags/tag5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3&quot;/&gt;&lt;/TableIndex&gt;&lt;/ShapeTextInfo&gt;"/>
  <p:tag name="HTML_SHAPEINFO" val="&lt;ThreeDShapeInfo&gt;&lt;uuid val=&quot;&quot;/&gt;&lt;isInvalidForFieldText val=&quot;0&quot;/&gt;&lt;Image&gt;&lt;filename val=&quot;C:\Users\CYNTHI~1.MEL\AppData\Local\Temp\~Ca9753\data\asimages\{808202B6-50DC-48D4-B968-B8CFFA416514}_10.png&quot;/&gt;&lt;left val=&quot;15&quot;/&gt;&lt;top val=&quot;21&quot;/&gt;&lt;width val=&quot;621&quot;/&gt;&lt;height val=&quot;101&quot;/&gt;&lt;hasText val=&quot;1&quot;/&gt;&lt;/Image&gt;&lt;/ThreeDShapeInfo&gt;"/>
</p:tagLst>
</file>

<file path=ppt/tags/tag55.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4&quot;/&gt;&lt;lineCharCount val=&quot;9&quot;/&gt;&lt;/TableIndex&gt;&lt;TableIndex row=&quot;1&quot; col=&quot;2&quot;&gt;&lt;linesCount val=&quot;2&quot;/&gt;&lt;lineCharCount val=&quot;8&quot;/&gt;&lt;lineCharCount val=&quot;8&quot;/&gt;&lt;/TableIndex&gt;&lt;TableIndex row=&quot;1&quot; col=&quot;3&quot;&gt;&lt;linesCount val=&quot;2&quot;/&gt;&lt;lineCharCount val=&quot;8&quot;/&gt;&lt;lineCharCount val=&quot;13&quot;/&gt;&lt;/TableIndex&gt;&lt;TableIndex row=&quot;1&quot; col=&quot;4&quot;&gt;&lt;linesCount val=&quot;1&quot;/&gt;&lt;lineCharCount val=&quot;9&quot;/&gt;&lt;/TableIndex&gt;&lt;TableIndex row=&quot;1&quot; col=&quot;5&quot;&gt;&lt;linesCount val=&quot;1&quot;/&gt;&lt;lineCharCount val=&quot;7&quot;/&gt;&lt;/TableIndex&gt;&lt;TableIndex row=&quot;2&quot; col=&quot;1&quot;&gt;&lt;linesCount val=&quot;0&quot;/&gt;&lt;/TableIndex&gt;&lt;TableIndex row=&quot;2&quot; col=&quot;2&quot;&gt;&lt;linesCount val=&quot;0&quot;/&gt;&lt;/TableIndex&gt;&lt;TableIndex row=&quot;2&quot; col=&quot;3&quot;&gt;&lt;linesCount val=&quot;0&quot;/&gt;&lt;/TableIndex&gt;&lt;TableIndex row=&quot;2&quot; col=&quot;4&quot;&gt;&lt;linesCount val=&quot;0&quot;/&gt;&lt;/TableIndex&gt;&lt;TableIndex row=&quot;2&quot; col=&quot;5&quot;&gt;&lt;linesCount val=&quot;0&quot;/&gt;&lt;/TableIndex&gt;&lt;TableIndex row=&quot;3&quot; col=&quot;1&quot;&gt;&lt;linesCount val=&quot;0&quot;/&gt;&lt;/TableIndex&gt;&lt;TableIndex row=&quot;3&quot; col=&quot;2&quot;&gt;&lt;linesCount val=&quot;0&quot;/&gt;&lt;/TableIndex&gt;&lt;TableIndex row=&quot;3&quot; col=&quot;3&quot;&gt;&lt;linesCount val=&quot;0&quot;/&gt;&lt;/TableIndex&gt;&lt;TableIndex row=&quot;3&quot; col=&quot;4&quot;&gt;&lt;linesCount val=&quot;0&quot;/&gt;&lt;/TableIndex&gt;&lt;TableIndex row=&quot;3&quot; col=&quot;5&quot;&gt;&lt;linesCount val=&quot;0&quot;/&gt;&lt;/TableIndex&gt;&lt;TableIndex row=&quot;4&quot; col=&quot;1&quot;&gt;&lt;linesCount val=&quot;0&quot;/&gt;&lt;/TableIndex&gt;&lt;TableIndex row=&quot;4&quot; col=&quot;2&quot;&gt;&lt;linesCount val=&quot;0&quot;/&gt;&lt;/TableIndex&gt;&lt;TableIndex row=&quot;4&quot; col=&quot;3&quot;&gt;&lt;linesCount val=&quot;0&quot;/&gt;&lt;/TableIndex&gt;&lt;TableIndex row=&quot;4&quot; col=&quot;4&quot;&gt;&lt;linesCount val=&quot;0&quot;/&gt;&lt;/TableIndex&gt;&lt;TableIndex row=&quot;4&quot; col=&quot;5&quot;&gt;&lt;linesCount val=&quot;0&quot;/&gt;&lt;/TableIndex&gt;&lt;TableIndex row=&quot;5&quot; col=&quot;1&quot;&gt;&lt;linesCount val=&quot;0&quot;/&gt;&lt;/TableIndex&gt;&lt;TableIndex row=&quot;5&quot; col=&quot;2&quot;&gt;&lt;linesCount val=&quot;0&quot;/&gt;&lt;/TableIndex&gt;&lt;TableIndex row=&quot;5&quot; col=&quot;3&quot;&gt;&lt;linesCount val=&quot;0&quot;/&gt;&lt;/TableIndex&gt;&lt;TableIndex row=&quot;5&quot; col=&quot;4&quot;&gt;&lt;linesCount val=&quot;0&quot;/&gt;&lt;/TableIndex&gt;&lt;TableIndex row=&quot;5&quot; col=&quot;5&quot;&gt;&lt;linesCount val=&quot;0&quot;/&gt;&lt;/TableIndex&gt;&lt;TableIndex row=&quot;6&quot; col=&quot;1&quot;&gt;&lt;linesCount val=&quot;0&quot;/&gt;&lt;/TableIndex&gt;&lt;TableIndex row=&quot;6&quot; col=&quot;2&quot;&gt;&lt;linesCount val=&quot;0&quot;/&gt;&lt;/TableIndex&gt;&lt;TableIndex row=&quot;6&quot; col=&quot;3&quot;&gt;&lt;linesCount val=&quot;0&quot;/&gt;&lt;/TableIndex&gt;&lt;TableIndex row=&quot;6&quot; col=&quot;4&quot;&gt;&lt;linesCount val=&quot;0&quot;/&gt;&lt;/TableIndex&gt;&lt;TableIndex row=&quot;6&quot; col=&quot;5&quot;&gt;&lt;linesCount val=&quot;0&quot;/&gt;&lt;/TableIndex&gt;&lt;/ShapeTextInfo&gt;"/>
  <p:tag name="HTML_SHAPEINFO" val="&lt;ThreeDShapeInfo&gt;&lt;uuid val=&quot;&quot;/&gt;&lt;isInvalidForFieldText val=&quot;0&quot;/&gt;&lt;Image&gt;&lt;filename val=&quot;C:\Users\CYNTHI~1.MEL\AppData\Local\Temp\~Ca9753\data\asimages\{A100EE60-F19D-469E-B756-F95C97748581}_10.png&quot;/&gt;&lt;left val=&quot;36&quot;/&gt;&lt;top val=&quot;123&quot;/&gt;&lt;width val=&quot;601&quot;/&gt;&lt;height val=&quot;358&quot;/&gt;&lt;hasText val=&quot;1&quot;/&gt;&lt;/Image&gt;&lt;/ThreeDShapeInfo&gt;"/>
</p:tagLst>
</file>

<file path=ppt/tags/tag56.xml><?xml version="1.0" encoding="utf-8"?>
<p:tagLst xmlns:a="http://schemas.openxmlformats.org/drawingml/2006/main" xmlns:r="http://schemas.openxmlformats.org/officeDocument/2006/relationships" xmlns:p="http://schemas.openxmlformats.org/presentationml/2006/main">
  <p:tag name="PPSNARRATION" val="11,260079488,E:\Introduction to Collaborative Teaching Module_pptx\Media.ppcx"/>
</p:tagLst>
</file>

<file path=ppt/tags/tag5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2&quot;/&gt;&lt;/TableIndex&gt;&lt;/ShapeTextInfo&gt;"/>
  <p:tag name="HTML_SHAPEINFO" val="&lt;ThreeDShapeInfo&gt;&lt;uuid val=&quot;&quot;/&gt;&lt;isInvalidForFieldText val=&quot;0&quot;/&gt;&lt;Image&gt;&lt;filename val=&quot;C:\Users\CYNTHI~1.MEL\AppData\Local\Temp\~Ca9753\data\asimages\{3EE093B2-B382-4233-AC22-3378F0E116A9}_11.png&quot;/&gt;&lt;left val=&quot;18&quot;/&gt;&lt;top val=&quot;21&quot;/&gt;&lt;width val=&quot;619&quot;/&gt;&lt;height val=&quot;95&quot;/&gt;&lt;hasText val=&quot;1&quot;/&gt;&lt;/Image&gt;&lt;/ThreeDShapeInfo&gt;"/>
</p:tagLst>
</file>

<file path=ppt/tags/tag5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4&quot;/&gt;&lt;/TableIndex&gt;&lt;TableIndex row=&quot;1&quot; col=&quot;2&quot;&gt;&lt;linesCount val=&quot;1&quot;/&gt;&lt;lineCharCount val=&quot;15&quot;/&gt;&lt;/TableIndex&gt;&lt;TableIndex row=&quot;1&quot; col=&quot;3&quot;&gt;&lt;linesCount val=&quot;1&quot;/&gt;&lt;lineCharCount val=&quot;11&quot;/&gt;&lt;/TableIndex&gt;&lt;TableIndex row=&quot;2&quot; col=&quot;1&quot;&gt;&lt;linesCount val=&quot;1&quot;/&gt;&lt;lineCharCount val=&quot;15&quot;/&gt;&lt;/TableIndex&gt;&lt;TableIndex row=&quot;2&quot; col=&quot;2&quot;&gt;&lt;linesCount val=&quot;1&quot;/&gt;&lt;lineCharCount val=&quot;15&quot;/&gt;&lt;/TableIndex&gt;&lt;TableIndex row=&quot;2&quot; col=&quot;3&quot;&gt;&lt;linesCount val=&quot;4&quot;/&gt;&lt;lineCharCount val=&quot;16&quot;/&gt;&lt;lineCharCount val=&quot;1&quot;/&gt;&lt;lineCharCount val=&quot;1&quot;/&gt;&lt;lineCharCount val=&quot;1&quot;/&gt;&lt;/TableIndex&gt;&lt;TableIndex row=&quot;3&quot; col=&quot;1&quot;&gt;&lt;linesCount val=&quot;1&quot;/&gt;&lt;lineCharCount val=&quot;17&quot;/&gt;&lt;/TableIndex&gt;&lt;TableIndex row=&quot;3&quot; col=&quot;2&quot;&gt;&lt;linesCount val=&quot;1&quot;/&gt;&lt;lineCharCount val=&quot;17&quot;/&gt;&lt;/TableIndex&gt;&lt;TableIndex row=&quot;3&quot; col=&quot;3&quot;&gt;&lt;linesCount val=&quot;4&quot;/&gt;&lt;lineCharCount val=&quot;18&quot;/&gt;&lt;lineCharCount val=&quot;1&quot;/&gt;&lt;lineCharCount val=&quot;1&quot;/&gt;&lt;lineCharCount val=&quot;1&quot;/&gt;&lt;/TableIndex&gt;&lt;TableIndex row=&quot;4&quot; col=&quot;1&quot;&gt;&lt;linesCount val=&quot;1&quot;/&gt;&lt;lineCharCount val=&quot;11&quot;/&gt;&lt;/TableIndex&gt;&lt;TableIndex row=&quot;4&quot; col=&quot;2&quot;&gt;&lt;linesCount val=&quot;1&quot;/&gt;&lt;lineCharCount val=&quot;9&quot;/&gt;&lt;/TableIndex&gt;&lt;TableIndex row=&quot;4&quot; col=&quot;3&quot;&gt;&lt;linesCount val=&quot;4&quot;/&gt;&lt;lineCharCount val=&quot;10&quot;/&gt;&lt;lineCharCount val=&quot;1&quot;/&gt;&lt;lineCharCount val=&quot;1&quot;/&gt;&lt;lineCharCount val=&quot;1&quot;/&gt;&lt;/TableIndex&gt;&lt;/ShapeTextInfo&gt;"/>
  <p:tag name="HTML_SHAPEINFO" val="&lt;ThreeDShapeInfo&gt;&lt;uuid val=&quot;&quot;/&gt;&lt;isInvalidForFieldText val=&quot;0&quot;/&gt;&lt;Image&gt;&lt;filename val=&quot;C:\Users\CYNTHI~1.MEL\AppData\Local\Temp\~Ca9753\data\asimages\{171CF58C-2690-47FF-ABEC-D79A21D1BACF}_11.png&quot;/&gt;&lt;left val=&quot;36&quot;/&gt;&lt;top val=&quot;123&quot;/&gt;&lt;width val=&quot;601&quot;/&gt;&lt;height val=&quot;379&quot;/&gt;&lt;hasText val=&quot;1&quot;/&gt;&lt;/Image&gt;&lt;/ThreeDShapeInfo&gt;"/>
</p:tagLst>
</file>

<file path=ppt/tags/tag59.xml><?xml version="1.0" encoding="utf-8"?>
<p:tagLst xmlns:a="http://schemas.openxmlformats.org/drawingml/2006/main" xmlns:r="http://schemas.openxmlformats.org/officeDocument/2006/relationships" xmlns:p="http://schemas.openxmlformats.org/presentationml/2006/main">
  <p:tag name="PPSNARRATION" val="12,260079488,E:\Introduction to Collaborative Teaching Module_pptx\Media.ppcx"/>
</p:tagLst>
</file>

<file path=ppt/tags/tag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3&quot;/&gt;&lt;/TableIndex&gt;&lt;/ShapeTextInfo&gt;"/>
</p:tagLst>
</file>

<file path=ppt/tags/tag6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1&quot;/&gt;&lt;lineCharCount val=&quot;8&quot;/&gt;&lt;/TableIndex&gt;&lt;/ShapeTextInfo&gt;"/>
  <p:tag name="HTML_SHAPEINFO" val="&lt;ThreeDShapeInfo&gt;&lt;uuid val=&quot;&quot;/&gt;&lt;isInvalidForFieldText val=&quot;0&quot;/&gt;&lt;Image&gt;&lt;filename val=&quot;C:\Users\CYNTHI~1.MEL\AppData\Local\Temp\~Ca9753\data\asimages\{80CA3237-7578-4838-A616-4EEA241E1CE3}_12.png&quot;/&gt;&lt;left val=&quot;18&quot;/&gt;&lt;top val=&quot;21&quot;/&gt;&lt;width val=&quot;619&quot;/&gt;&lt;height val=&quot;120&quot;/&gt;&lt;hasText val=&quot;1&quot;/&gt;&lt;/Image&gt;&lt;/ThreeDShapeInfo&gt;"/>
</p:tagLst>
</file>

<file path=ppt/tags/tag6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8&quot;/&gt;&lt;lineCharCount val=&quot;1&quot;/&gt;&lt;lineCharCount val=&quot;9&quot;/&gt;&lt;lineCharCount val=&quot;1&quot;/&gt;&lt;lineCharCount val=&quot;7&quot;/&gt;&lt;lineCharCount val=&quot;1&quot;/&gt;&lt;lineCharCount val=&quot;7&quot;/&gt;&lt;lineCharCount val=&quot;1&quot;/&gt;&lt;lineCharCount val=&quot;11&quot;/&gt;&lt;/TableIndex&gt;&lt;/ShapeTextInfo&gt;"/>
  <p:tag name="HTML_SHAPEINFO" val="&lt;ThreeDShapeInfo&gt;&lt;uuid val=&quot;&quot;/&gt;&lt;isInvalidForFieldText val=&quot;0&quot;/&gt;&lt;Image&gt;&lt;filename val=&quot;C:\Users\CYNTHI~1.MEL\AppData\Local\Temp\~Ca9753\data\asimages\{E9DD2485-84BD-40DF-92D1-B08E63D98557}_12.png&quot;/&gt;&lt;left val=&quot;36&quot;/&gt;&lt;top val=&quot;126&quot;/&gt;&lt;width val=&quot;601&quot;/&gt;&lt;height val=&quot;379&quot;/&gt;&lt;hasText val=&quot;1&quot;/&gt;&lt;/Image&gt;&lt;/ThreeDShapeInfo&gt;"/>
</p:tagLst>
</file>

<file path=ppt/tags/tag62.xml><?xml version="1.0" encoding="utf-8"?>
<p:tagLst xmlns:a="http://schemas.openxmlformats.org/drawingml/2006/main" xmlns:r="http://schemas.openxmlformats.org/officeDocument/2006/relationships" xmlns:p="http://schemas.openxmlformats.org/presentationml/2006/main">
  <p:tag name="PPSNARRATION" val="13,260079488,E:\Introduction to Collaborative Teaching Module_pptx\Media.ppcx"/>
</p:tagLst>
</file>

<file path=ppt/tags/tag63.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1&quot;/&gt;&lt;/TableIndex&gt;&lt;/ShapeTextInfo&gt;"/>
  <p:tag name="HTML_SHAPEINFO" val="&lt;ThreeDShapeInfo&gt;&lt;uuid val=&quot;&quot;/&gt;&lt;isInvalidForFieldText val=&quot;0&quot;/&gt;&lt;Image&gt;&lt;filename val=&quot;C:\Users\CYNTHI~1.MEL\AppData\Local\Temp\~Ca9753\data\asimages\{7F21CC97-BA41-40C9-8A29-5BAE969A7370}_13.png&quot;/&gt;&lt;left val=&quot;15&quot;/&gt;&lt;top val=&quot;21&quot;/&gt;&lt;width val=&quot;621&quot;/&gt;&lt;height val=&quot;101&quot;/&gt;&lt;hasText val=&quot;1&quot;/&gt;&lt;/Image&gt;&lt;/ThreeDShapeInfo&gt;"/>
</p:tagLst>
</file>

<file path=ppt/tags/tag64.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7&quot;/&gt;&lt;lineCharCount val=&quot;13&quot;/&gt;&lt;lineCharCount val=&quot;18&quot;/&gt;&lt;lineCharCount val=&quot;1&quot;/&gt;&lt;lineCharCount val=&quot;30&quot;/&gt;&lt;lineCharCount val=&quot;11&quot;/&gt;&lt;lineCharCount val=&quot;47&quot;/&gt;&lt;lineCharCount val=&quot;17&quot;/&gt;&lt;/TableIndex&gt;&lt;/ShapeTextInfo&gt;"/>
  <p:tag name="HTML_SHAPEINFO" val="&lt;ThreeDShapeInfo&gt;&lt;uuid val=&quot;&quot;/&gt;&lt;isInvalidForFieldText val=&quot;0&quot;/&gt;&lt;Image&gt;&lt;filename val=&quot;C:\Users\CYNTHI~1.MEL\AppData\Local\Temp\~Ca9753\data\asimages\{E0C35C8E-0CC3-4DF4-A011-AA93FBB7B78F}_13.png&quot;/&gt;&lt;left val=&quot;36&quot;/&gt;&lt;top val=&quot;123&quot;/&gt;&lt;width val=&quot;601&quot;/&gt;&lt;height val=&quot;382&quot;/&gt;&lt;hasText val=&quot;1&quot;/&gt;&lt;/Image&gt;&lt;/ThreeDShapeInfo&gt;"/>
</p:tagLst>
</file>

<file path=ppt/tags/tag65.xml><?xml version="1.0" encoding="utf-8"?>
<p:tagLst xmlns:a="http://schemas.openxmlformats.org/drawingml/2006/main" xmlns:r="http://schemas.openxmlformats.org/officeDocument/2006/relationships" xmlns:p="http://schemas.openxmlformats.org/presentationml/2006/main">
  <p:tag name="PPSNARRATION" val="14,260079488,E:\Introduction to Collaborative Teaching Module_pptx\Media.ppcx"/>
</p:tagLst>
</file>

<file path=ppt/tags/tag66.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PRESENTER_SHAPEINFO" val="&lt;ThreeDShapeInfo&gt;&lt;uuid val=&quot;{A2C6A8AC-FDEC-4A3C-8199-E32795A56793}&quot;/&gt;&lt;isInvalidForFieldText val=&quot;0&quot;/&gt;&lt;Image&gt;&lt;filename val=&quot;C:\Users\CYNTHI~1.MEL\AppData\Local\Temp\~Ca9753\data\asimages\{A2C6A8AC-FDEC-4A3C-8199-E32795A56793}_14.png&quot;/&gt;&lt;left val=&quot;155&quot;/&gt;&lt;top val=&quot;123&quot;/&gt;&lt;width val=&quot;313&quot;/&gt;&lt;height val=&quot;143&quot;/&gt;&lt;hasText val=&quot;1&quot;/&gt;&lt;/Image&gt;&lt;/ThreeDShapeInfo&gt;"/>
</p:tagLst>
</file>

<file path=ppt/tags/tag6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30&quot;/&gt;&lt;lineCharCount val=&quot;12&quot;/&gt;&lt;/TableIndex&gt;&lt;/ShapeTextInfo&gt;"/>
  <p:tag name="PRESENTER_SHAPEINFO" val="&lt;ThreeDShapeInfo&gt;&lt;uuid val=&quot;{8229FB07-F78E-4B68-B98B-93D262F16BA5}&quot;/&gt;&lt;isInvalidForFieldText val=&quot;0&quot;/&gt;&lt;Image&gt;&lt;filename val=&quot;C:\Users\CYNTHI~1.MEL\AppData\Local\Temp\~Ca9753\data\asimages\{8229FB07-F78E-4B68-B98B-93D262F16BA5}_14.png&quot;/&gt;&lt;left val=&quot;262&quot;/&gt;&lt;top val=&quot;378&quot;/&gt;&lt;width val=&quot;317&quot;/&gt;&lt;height val=&quot;52&quot;/&gt;&lt;hasText val=&quot;1&quot;/&gt;&lt;/Image&gt;&lt;/ThreeDShapeInfo&gt;"/>
</p:tagLst>
</file>

<file path=ppt/tags/tag68.xml><?xml version="1.0" encoding="utf-8"?>
<p:tagLst xmlns:a="http://schemas.openxmlformats.org/drawingml/2006/main" xmlns:r="http://schemas.openxmlformats.org/officeDocument/2006/relationships" xmlns:p="http://schemas.openxmlformats.org/presentationml/2006/main">
  <p:tag name="PPSNARRATION" val="15,260079488,E:\Introduction to Collaborative Teaching Module_pptx\Media.ppcx"/>
</p:tagLst>
</file>

<file path=ppt/tags/tag6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10&quot;/&gt;&lt;/TableIndex&gt;&lt;/ShapeTextInfo&gt;"/>
  <p:tag name="HTML_SHAPEINFO" val="&lt;ThreeDShapeInfo&gt;&lt;uuid val=&quot;&quot;/&gt;&lt;isInvalidForFieldText val=&quot;0&quot;/&gt;&lt;Image&gt;&lt;filename val=&quot;C:\Users\CYNTHI~1.MEL\AppData\Local\Temp\~Ca9753\data\asimages\{7D555311-EEDA-4F85-8842-8FFDBF50F708}_15.png&quot;/&gt;&lt;left val=&quot;15&quot;/&gt;&lt;top val=&quot;21&quot;/&gt;&lt;width val=&quot;621&quot;/&gt;&lt;height val=&quot;101&quot;/&gt;&lt;hasText val=&quot;1&quot;/&gt;&lt;/Image&gt;&lt;/ThreeDShapeInfo&gt;"/>
</p:tagLst>
</file>

<file path=ppt/tags/tag7.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0&quot;/&gt;&lt;/TableIndex&gt;&lt;/ShapeTextInfo&gt;"/>
</p:tagLst>
</file>

<file path=ppt/tags/tag70.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5&quot;/&gt;&lt;lineCharCount val=&quot;121&quot;/&gt;&lt;lineCharCount val=&quot;21&quot;/&gt;&lt;lineCharCount val=&quot;1&quot;/&gt;&lt;lineCharCount val=&quot;115&quot;/&gt;&lt;lineCharCount val=&quot;39&quot;/&gt;&lt;lineCharCount val=&quot;1&quot;/&gt;&lt;lineCharCount val=&quot;121&quot;/&gt;&lt;lineCharCount val=&quot;15&quot;/&gt;&lt;lineCharCount val=&quot;1&quot;/&gt;&lt;lineCharCount val=&quot;120&quot;/&gt;&lt;lineCharCount val=&quot;38&quot;/&gt;&lt;lineCharCount val=&quot;1&quot;/&gt;&lt;lineCharCount val=&quot;106&quot;/&gt;&lt;lineCharCount val=&quot;116&quot;/&gt;&lt;lineCharCount val=&quot;1&quot;/&gt;&lt;lineCharCount val=&quot;120&quot;/&gt;&lt;lineCharCount val=&quot;61&quot;/&gt;&lt;lineCharCount val=&quot;1&quot;/&gt;&lt;lineCharCount val=&quot;118&quot;/&gt;&lt;lineCharCount val=&quot;65&quot;/&gt;&lt;lineCharCount val=&quot;1&quot;/&gt;&lt;lineCharCount val=&quot;122&quot;/&gt;&lt;lineCharCount val=&quot;56&quot;/&gt;&lt;lineCharCount val=&quot;1&quot;/&gt;&lt;lineCharCount val=&quot;119&quot;/&gt;&lt;/TableIndex&gt;&lt;/ShapeTextInfo&gt;"/>
  <p:tag name="HTML_SHAPEINFO" val="&lt;ThreeDShapeInfo&gt;&lt;uuid val=&quot;&quot;/&gt;&lt;isInvalidForFieldText val=&quot;0&quot;/&gt;&lt;Image&gt;&lt;filename val=&quot;C:\Users\CYNTHI~1.MEL\AppData\Local\Temp\~Ca9753\data\asimages\{7202E7B9-232D-4258-9B9F-80FA94EC98A6}_15.png&quot;/&gt;&lt;left val=&quot;36&quot;/&gt;&lt;top val=&quot;135&quot;/&gt;&lt;width val=&quot;601&quot;/&gt;&lt;height val=&quot;381&quot;/&gt;&lt;hasText val=&quot;1&quot;/&gt;&lt;/Image&gt;&lt;/ThreeDShapeInfo&gt;"/>
</p:tagLst>
</file>

<file path=ppt/tags/tag8.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9&quot;/&gt;&lt;/TableIndex&gt;&lt;/ShapeTextInfo&gt;"/>
</p:tagLst>
</file>

<file path=ppt/tags/tag9.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2&quot;/&gt;&lt;lineCharCount val=&quot;21&quot;/&gt;&lt;lineCharCount val=&quot;11&quot;/&gt;&lt;/TableIndex&gt;&lt;/ShapeTextInfo&gt;"/>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djacency">
  <a:themeElements>
    <a:clrScheme name="Adjacency">
      <a:dk1>
        <a:srgbClr val="2F2B20"/>
      </a:dk1>
      <a:lt1>
        <a:srgbClr val="FFFFFF"/>
      </a:lt1>
      <a:dk2>
        <a:srgbClr val="675E47"/>
      </a:dk2>
      <a:lt2>
        <a:srgbClr val="DFDCB7"/>
      </a:lt2>
      <a:accent1>
        <a:srgbClr val="A9A57C"/>
      </a:accent1>
      <a:accent2>
        <a:srgbClr val="9CBEBD"/>
      </a:accent2>
      <a:accent3>
        <a:srgbClr val="D2CB6C"/>
      </a:accent3>
      <a:accent4>
        <a:srgbClr val="95A39D"/>
      </a:accent4>
      <a:accent5>
        <a:srgbClr val="C89F5D"/>
      </a:accent5>
      <a:accent6>
        <a:srgbClr val="B1A089"/>
      </a:accent6>
      <a:hlink>
        <a:srgbClr val="D25814"/>
      </a:hlink>
      <a:folHlink>
        <a:srgbClr val="849A0A"/>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Adjacency</Template>
  <TotalTime>1643</TotalTime>
  <Words>2880</Words>
  <Application>Microsoft Office PowerPoint</Application>
  <PresentationFormat>On-screen Show (4:3)</PresentationFormat>
  <Paragraphs>310</Paragraphs>
  <Slides>15</Slides>
  <Notes>15</Notes>
  <HiddenSlides>0</HiddenSlides>
  <MMClips>15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Cambria</vt:lpstr>
      <vt:lpstr>Wingdings</vt:lpstr>
      <vt:lpstr>Adjacency</vt:lpstr>
      <vt:lpstr>    Introduction to Collaborative Teaching Module </vt:lpstr>
      <vt:lpstr>Objectives</vt:lpstr>
      <vt:lpstr>The Nuts &amp; Bolts of the  Collaborative Model</vt:lpstr>
      <vt:lpstr>Benefits of Collaborative Model</vt:lpstr>
      <vt:lpstr>Challenges to Collaborative Model</vt:lpstr>
      <vt:lpstr>Managing  Individual Time</vt:lpstr>
      <vt:lpstr>Tools &amp; Resources</vt:lpstr>
      <vt:lpstr>Scheduling Grid</vt:lpstr>
      <vt:lpstr>Scheduling Grid cont’d</vt:lpstr>
      <vt:lpstr>Daily Planning Schedule</vt:lpstr>
      <vt:lpstr>Weekly Feedback and Goal Setting</vt:lpstr>
      <vt:lpstr> Feedback</vt:lpstr>
      <vt:lpstr>Supervision</vt:lpstr>
      <vt:lpstr>PowerPoint Presentation</vt:lpstr>
      <vt:lpstr>References</vt:lpstr>
    </vt:vector>
  </TitlesOfParts>
  <Company>UND School of Medicine &amp; Health Sciences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Introduction to Collaborative Teaching Module</dc:title>
  <dc:creator>cfmeland</dc:creator>
  <cp:lastModifiedBy>Voigt, Beverly</cp:lastModifiedBy>
  <cp:revision>75</cp:revision>
  <cp:lastPrinted>2016-08-26T15:53:55Z</cp:lastPrinted>
  <dcterms:created xsi:type="dcterms:W3CDTF">2016-08-18T14:22:25Z</dcterms:created>
  <dcterms:modified xsi:type="dcterms:W3CDTF">2021-02-02T17:09:21Z</dcterms:modified>
</cp:coreProperties>
</file>