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3"/>
  </p:notesMasterIdLst>
  <p:sldIdLst>
    <p:sldId id="264" r:id="rId4"/>
    <p:sldId id="256" r:id="rId5"/>
    <p:sldId id="286" r:id="rId6"/>
    <p:sldId id="282" r:id="rId7"/>
    <p:sldId id="283" r:id="rId8"/>
    <p:sldId id="284" r:id="rId9"/>
    <p:sldId id="285" r:id="rId10"/>
    <p:sldId id="287" r:id="rId11"/>
    <p:sldId id="259" r:id="rId12"/>
    <p:sldId id="270" r:id="rId13"/>
    <p:sldId id="275" r:id="rId14"/>
    <p:sldId id="276" r:id="rId15"/>
    <p:sldId id="288" r:id="rId16"/>
    <p:sldId id="277" r:id="rId17"/>
    <p:sldId id="289" r:id="rId18"/>
    <p:sldId id="290" r:id="rId19"/>
    <p:sldId id="293" r:id="rId20"/>
    <p:sldId id="294" r:id="rId21"/>
    <p:sldId id="295" r:id="rId22"/>
    <p:sldId id="299" r:id="rId23"/>
    <p:sldId id="296" r:id="rId24"/>
    <p:sldId id="297" r:id="rId25"/>
    <p:sldId id="298" r:id="rId26"/>
    <p:sldId id="261" r:id="rId27"/>
    <p:sldId id="302" r:id="rId28"/>
    <p:sldId id="303" r:id="rId29"/>
    <p:sldId id="304" r:id="rId30"/>
    <p:sldId id="300" r:id="rId31"/>
    <p:sldId id="279" r:id="rId32"/>
    <p:sldId id="281" r:id="rId33"/>
    <p:sldId id="280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584F-2DEE-4D7E-9B59-D981D8C0AE51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9528-53B3-4BE6-8A84-455C6B75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ED7A7-88D8-4338-BBE5-918F1ACBB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4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5DAB3-71A2-48AF-8004-C6B6BD5B9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5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ED7A7-88D8-4338-BBE5-918F1ACBB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3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ED7A7-88D8-4338-BBE5-918F1ACBB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5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ED7A7-88D8-4338-BBE5-918F1ACBB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6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ED7A7-88D8-4338-BBE5-918F1ACBB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1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ED7A7-88D8-4338-BBE5-918F1ACBB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een.template_graphics3.wmf"/>
          <p:cNvPicPr>
            <a:picLocks noChangeAspect="1"/>
          </p:cNvPicPr>
          <p:nvPr/>
        </p:nvPicPr>
        <p:blipFill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336" y="5883294"/>
            <a:ext cx="982133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DBF24-05AF-3946-9C76-2B1126B88E6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3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DF40B-BA2B-F040-A424-AF49250C1B3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7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7332C0-1DE8-F749-A535-F300EF687EF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2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93B66-2457-7F4F-B36B-0874F7290BB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2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26DA5C-5659-494B-BF94-9C66B13234E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4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B1E9E-5AA9-A14E-B9A3-F8F3F3EE7C6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58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B50CD-8392-E04C-8C58-FB3AF61CB96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0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D26BA-5D4F-A944-9C24-F36A54C92F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3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C7DD67-09E4-4A4E-8635-706CD60A51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12048-ABDE-C440-9CD5-655763C23D3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7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E2C35-48D8-3F4A-AF73-29C0F8AE46A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60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336" y="2732088"/>
            <a:ext cx="982133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336" y="5883294"/>
            <a:ext cx="982133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96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een.template_graphics3.wmf"/>
          <p:cNvPicPr>
            <a:picLocks noChangeAspect="1"/>
          </p:cNvPicPr>
          <p:nvPr/>
        </p:nvPicPr>
        <p:blipFill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336" y="5883294"/>
            <a:ext cx="982133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87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DBF24-05AF-3946-9C76-2B1126B88E6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DF40B-BA2B-F040-A424-AF49250C1B3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89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7332C0-1DE8-F749-A535-F300EF687EF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2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93B66-2457-7F4F-B36B-0874F7290BB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33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26DA5C-5659-494B-BF94-9C66B13234E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18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B1E9E-5AA9-A14E-B9A3-F8F3F3EE7C6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28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B50CD-8392-E04C-8C58-FB3AF61CB96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81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D26BA-5D4F-A944-9C24-F36A54C92F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9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C7DD67-09E4-4A4E-8635-706CD60A51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76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12048-ABDE-C440-9CD5-655763C23D3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E2C35-48D8-3F4A-AF73-29C0F8AE46A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8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336" y="2732088"/>
            <a:ext cx="982133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336" y="5883294"/>
            <a:ext cx="982133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79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8560-6477-4C2C-A00A-855EE1079FC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marL="0" marR="0" lvl="0" indent="0" algn="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D4B03-4A5F-7742-A0EA-BD06787DD31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Times New Roman" pitchFamily="18" charset="0"/>
              </a:rPr>
              <a:pPr marL="0" marR="0" lvl="0" indent="0" algn="r" defTabSz="3428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7" name="Picture 6" descr="SFLGRU_white slide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2438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005643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for Health Systems Effectiveness Steering Committee Meeting – October 5, 2011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marL="0" marR="0" lvl="0" indent="0" algn="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D4B03-4A5F-7742-A0EA-BD06787DD31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Times New Roman" pitchFamily="18" charset="0"/>
              </a:rPr>
              <a:pPr marL="0" marR="0" lvl="0" indent="0" algn="r" defTabSz="34289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7" name="Picture 6" descr="SFLGRU_white slide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2438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005643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7" y="307489"/>
            <a:ext cx="6579707" cy="537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15" y="1898469"/>
            <a:ext cx="6094885" cy="47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142998"/>
            <a:ext cx="9606643" cy="403860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$700K from IHS—NOA for 2019-2020 Program Year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CTR, MFP-TI, ACS, NEURO, NSF, INBRE, UNMC salary offsets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Endowments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Scholarships and Professorships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MHAN—Endowed Chair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MN-Dakota Tribes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Alums, donors…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Greg and Amy </a:t>
            </a:r>
            <a:r>
              <a:rPr lang="en-US" sz="2800" dirty="0" err="1"/>
              <a:t>Shega</a:t>
            </a:r>
            <a:endParaRPr lang="en-US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Legacy Gift</a:t>
            </a:r>
          </a:p>
          <a:p>
            <a:pPr algn="l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68042"/>
            <a:ext cx="1247503" cy="10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0" y="1173199"/>
            <a:ext cx="11068594" cy="55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142998"/>
            <a:ext cx="9606643" cy="403860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$700K from IHS—NOA for 2019-2020 Program Year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CTR, MFP-TI, ACS, NEURO, NSF, INBRE, UNMC salary offsets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Endowments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Scholarships and Professorships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MHAN—Endowed Chair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MN-Dakota Tribes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Alums, donors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Greg and Amy </a:t>
            </a:r>
            <a:r>
              <a:rPr lang="en-US" sz="2800" dirty="0" err="1"/>
              <a:t>Shega</a:t>
            </a:r>
            <a:endParaRPr lang="en-US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Legacy Gift</a:t>
            </a:r>
          </a:p>
          <a:p>
            <a:pPr algn="l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68042"/>
            <a:ext cx="1247503" cy="1039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39280"/>
            <a:ext cx="5937885" cy="284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779505"/>
            <a:ext cx="3887832" cy="29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142998"/>
            <a:ext cx="9606643" cy="403860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$700K from IHS—NOA for 2019-2020 Program Year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CTR, MFP-TI, ACS, NEURO, NSF, INBRE, UNMC salary offsets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Endowments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Scholarships and Professorships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MHAN—Endowed Chair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MN-Dakota Tribes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68042"/>
            <a:ext cx="1247503" cy="1039586"/>
          </a:xfrm>
          <a:prstGeom prst="rect">
            <a:avLst/>
          </a:prstGeom>
        </p:spPr>
      </p:pic>
      <p:pic>
        <p:nvPicPr>
          <p:cNvPr id="2050" name="Picture 2" descr="Image result for minnesota tri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17" y="3859798"/>
            <a:ext cx="22669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nnesota tri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54" y="2551190"/>
            <a:ext cx="3528514" cy="40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142998"/>
            <a:ext cx="9606643" cy="403860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$700K from IHS—NOA for 2019-2020 Program Year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CTR, MFP-TI, ACS, NEURO, NSF, INBRE, UNMC salary offsets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Endowments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Scholarships and Professorships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MHAN—Endowed Chair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MN-Dakota Tribes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Alums, donors (“Sacred Hoops Scholarship”), ideas?</a:t>
            </a:r>
          </a:p>
          <a:p>
            <a:pPr algn="l"/>
            <a:endParaRPr lang="en-US" sz="2800" dirty="0" smtClean="0"/>
          </a:p>
        </p:txBody>
      </p:sp>
      <p:pic>
        <p:nvPicPr>
          <p:cNvPr id="3074" name="Picture 2" descr="Image result for PHil Jackson sacred hoo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7" y="2328202"/>
            <a:ext cx="2980577" cy="44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142998"/>
            <a:ext cx="9606643" cy="525780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$700K from IHS—NOA for 2019-2020 Program Year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CTR, MFP-TI, ACS, NEURO, NSF, INBRE, UNMC salary offsets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Endowments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Scholarships and Professorships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MHAN—Endowed Chair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MN-Dakota Tribes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Alums, donors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Greg and Amy </a:t>
            </a:r>
            <a:r>
              <a:rPr lang="en-US" sz="2800" dirty="0" err="1"/>
              <a:t>Shega</a:t>
            </a:r>
            <a:endParaRPr lang="en-US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Legacy </a:t>
            </a:r>
            <a:r>
              <a:rPr lang="en-US" sz="2400" dirty="0" smtClean="0"/>
              <a:t>Gift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Other Ideas??</a:t>
            </a:r>
            <a:endParaRPr lang="en-US" sz="2800" dirty="0"/>
          </a:p>
          <a:p>
            <a:pPr algn="l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68042"/>
            <a:ext cx="1247503" cy="1039586"/>
          </a:xfrm>
          <a:prstGeom prst="rect">
            <a:avLst/>
          </a:prstGeom>
        </p:spPr>
      </p:pic>
      <p:pic>
        <p:nvPicPr>
          <p:cNvPr id="6" name="Picture 2" descr="Greg and Amy She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2" y="3986312"/>
            <a:ext cx="4203700" cy="27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109649" cy="456779"/>
          </a:xfrm>
        </p:spPr>
        <p:txBody>
          <a:bodyPr/>
          <a:lstStyle/>
          <a:p>
            <a:r>
              <a:rPr lang="en-US" dirty="0" smtClean="0"/>
              <a:t>Middle School   High School       </a:t>
            </a:r>
            <a:r>
              <a:rPr lang="en-US" i="1" dirty="0" smtClean="0"/>
              <a:t>Bachelor’s</a:t>
            </a:r>
            <a:r>
              <a:rPr lang="en-US" dirty="0" smtClean="0"/>
              <a:t>          Medical      Graduate School     </a:t>
            </a:r>
            <a:r>
              <a:rPr lang="en-US" i="1" dirty="0" smtClean="0"/>
              <a:t>Residency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1093" y="2985796"/>
            <a:ext cx="311176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404" y="2990207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4131" y="3001138"/>
            <a:ext cx="200297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0316" y="2991007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4995" y="2491273"/>
            <a:ext cx="11402008" cy="18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0243" y="2506375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0242" y="2491274"/>
            <a:ext cx="2183215" cy="83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682" y="4118046"/>
            <a:ext cx="18283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STEM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89981" y="2491274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2965" y="4089329"/>
            <a:ext cx="21740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 Pre-Med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 Education 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-Biomedical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-AIS Major/Minor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0243" y="2506375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0242" y="2491274"/>
            <a:ext cx="2183215" cy="83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682" y="4118046"/>
            <a:ext cx="18283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STEM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INMED Director’s Report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491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Tribal Advisory Board Meeting </a:t>
            </a:r>
          </a:p>
          <a:p>
            <a:r>
              <a:rPr lang="en-US" sz="2800" dirty="0" smtClean="0"/>
              <a:t>July 18, 2019 </a:t>
            </a:r>
          </a:p>
          <a:p>
            <a:r>
              <a:rPr lang="en-US" sz="2800" dirty="0" smtClean="0"/>
              <a:t>UND SMHS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76500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Pre-Med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0150" y="1718140"/>
            <a:ext cx="11091225" cy="4081769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</a:rPr>
              <a:t>Key Components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Biomedical Sciences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American Indian Studies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Public Health Education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MCAT Prep / GRE Prep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Tutoring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r>
              <a:rPr lang="en-US" b="1" dirty="0" smtClean="0"/>
              <a:t>Brief Proposal submitted to Provost, President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14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89981" y="2491274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2965" y="4089329"/>
            <a:ext cx="21740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 Pre-Med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 Education 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-Biomedical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-AIS Major/Minor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657" y="4097622"/>
            <a:ext cx="148356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Degrees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-JD/MPH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0243" y="2506375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0242" y="2491274"/>
            <a:ext cx="2183215" cy="83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682" y="4118046"/>
            <a:ext cx="18283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STEM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89981" y="2491274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2965" y="4089329"/>
            <a:ext cx="21740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 Pre-Med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 Education 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-Biomedical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-AIS Major/Minor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657" y="4097622"/>
            <a:ext cx="148356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Degrees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-JD/MPH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560974" y="2499567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0860" y="4104430"/>
            <a:ext cx="227144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Medicine Residency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Rural/Tribal Preventive Medicine Residency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0243" y="2506375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0242" y="2491274"/>
            <a:ext cx="2183215" cy="83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682" y="4118046"/>
            <a:ext cx="18283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STEM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89981" y="2491274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2965" y="4089329"/>
            <a:ext cx="21740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 Pre-Med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 Education 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-Biomedical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-AIS Major/Minor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657" y="4097622"/>
            <a:ext cx="148356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Degrees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-JD/MPH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560974" y="2499567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0860" y="4104430"/>
            <a:ext cx="227144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Medicine Residency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Rural/Tribal Preventive Medicine Residency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0243" y="2506375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0242" y="2491274"/>
            <a:ext cx="2183215" cy="83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682" y="4118046"/>
            <a:ext cx="18283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STEM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205768" y="2506375"/>
            <a:ext cx="1346" cy="3461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503951" y="2843312"/>
            <a:ext cx="140363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-MPH?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-Certificate?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9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Indigenous Health Collaborations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Image result for indigenous peopl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2" y="1584960"/>
            <a:ext cx="11982718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adstyle.com/wp-content/files/tip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" y="172402"/>
            <a:ext cx="5696585" cy="38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3650" y="1206713"/>
            <a:ext cx="5361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Lakota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A53010"/>
                </a:solidFill>
                <a:latin typeface="Arial" charset="0"/>
                <a:cs typeface="Times New Roman" pitchFamily="18" charset="0"/>
              </a:rPr>
              <a:t>North America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adstyle.com/wp-content/files/tip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" y="172402"/>
            <a:ext cx="5696585" cy="38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45" y="937259"/>
            <a:ext cx="5430114" cy="39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4445" y="5218643"/>
            <a:ext cx="5361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A53010"/>
                </a:solidFill>
                <a:latin typeface="Arial" charset="0"/>
                <a:cs typeface="Times New Roman" pitchFamily="18" charset="0"/>
              </a:rPr>
              <a:t>Sami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A53010"/>
                </a:solidFill>
                <a:latin typeface="Arial" charset="0"/>
                <a:cs typeface="Times New Roman" pitchFamily="18" charset="0"/>
              </a:rPr>
              <a:t>Norway – Europe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adstyle.com/wp-content/files/tip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" y="172402"/>
            <a:ext cx="5696585" cy="38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45" y="937259"/>
            <a:ext cx="5430114" cy="39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ussia-arctic-nen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5" y="3680212"/>
            <a:ext cx="5456555" cy="31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2340" y="5269106"/>
            <a:ext cx="4492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Nenets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A53010"/>
                </a:solidFill>
                <a:latin typeface="Arial" charset="0"/>
                <a:cs typeface="Times New Roman" pitchFamily="18" charset="0"/>
              </a:rPr>
              <a:t>Siberia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23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Indigenous Health Collaborations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8" y="1143000"/>
            <a:ext cx="3258094" cy="507818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Canada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Australia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New Zealand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Samoa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Tonga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Palau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Guam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Norway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Others…</a:t>
            </a:r>
            <a:endParaRPr lang="en-US" sz="2200" dirty="0"/>
          </a:p>
        </p:txBody>
      </p:sp>
      <p:pic>
        <p:nvPicPr>
          <p:cNvPr id="1026" name="Picture 2" descr="Image may contain: 7 people, people smiling, people standing and s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91" y="1217766"/>
            <a:ext cx="4907110" cy="26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Donald War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90" y="3982980"/>
            <a:ext cx="2381624" cy="26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987058"/>
            <a:ext cx="2072640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Logo Discussion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1910440"/>
            <a:ext cx="3867913" cy="32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INMED Director’s Report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183" y="1149531"/>
            <a:ext cx="11007634" cy="54646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Brief History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Staffing—Drs. Wescott, Nadeau, Redvers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Funding &amp; Programming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Vision and Future Opportunities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INMED Pre-med, MPH, PhD, MD/MPH, MD/PhD, 4 + 1, Residency, etc.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Endowments Strategy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Indigenous </a:t>
            </a:r>
            <a:r>
              <a:rPr lang="en-US" sz="2800" dirty="0" smtClean="0">
                <a:solidFill>
                  <a:schemeClr val="tx1"/>
                </a:solidFill>
              </a:rPr>
              <a:t>Health Collaborations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Logo update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smtClean="0">
                <a:solidFill>
                  <a:schemeClr val="tx1"/>
                </a:solidFill>
              </a:rPr>
              <a:t>Indian Health Teaching Hospitals” (1pm)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Banquet Discussion (6pm </a:t>
            </a:r>
            <a:r>
              <a:rPr lang="en-US" sz="2800" dirty="0" err="1" smtClean="0">
                <a:solidFill>
                  <a:schemeClr val="tx1"/>
                </a:solidFill>
              </a:rPr>
              <a:t>Alerus</a:t>
            </a:r>
            <a:r>
              <a:rPr lang="en-US" sz="2800" dirty="0" smtClean="0">
                <a:solidFill>
                  <a:schemeClr val="tx1"/>
                </a:solidFill>
              </a:rPr>
              <a:t> Center)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68042"/>
            <a:ext cx="1247503" cy="10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6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Logo Discussion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1910440"/>
            <a:ext cx="3867913" cy="3223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02" y="1910440"/>
            <a:ext cx="345227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0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Logo Discussion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1910440"/>
            <a:ext cx="3867913" cy="3223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09" y="1910440"/>
            <a:ext cx="3383280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402" y="1910440"/>
            <a:ext cx="345227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3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354" y="383177"/>
            <a:ext cx="9144000" cy="497259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Input/Ideas?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Discussion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26" y="5487486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8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89981" y="2491274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2965" y="4089329"/>
            <a:ext cx="21740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 Pre-Med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 Education 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-Biomedical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-AIS Major/Minor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657" y="4097622"/>
            <a:ext cx="148356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Degrees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-JD/MPH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560974" y="2499567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0860" y="4104430"/>
            <a:ext cx="227144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Medicine Residency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Rural/Tribal Preventive Medicine Residency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0243" y="2506375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0242" y="2491274"/>
            <a:ext cx="2183215" cy="83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682" y="4118046"/>
            <a:ext cx="18283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STEM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205768" y="2506375"/>
            <a:ext cx="1346" cy="3461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503951" y="2843312"/>
            <a:ext cx="140363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-MPH?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-Certificate?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67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INMED Programming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44" y="1969180"/>
            <a:ext cx="11425246" cy="456779"/>
          </a:xfrm>
        </p:spPr>
        <p:txBody>
          <a:bodyPr/>
          <a:lstStyle/>
          <a:p>
            <a:pPr algn="r"/>
            <a:r>
              <a:rPr lang="en-US" i="1" dirty="0" smtClean="0"/>
              <a:t>Bachelor’s</a:t>
            </a:r>
            <a:r>
              <a:rPr lang="en-US" dirty="0" smtClean="0"/>
              <a:t>        Medical      			     </a:t>
            </a:r>
            <a:r>
              <a:rPr lang="en-US" i="1" dirty="0" smtClean="0"/>
              <a:t>      Leadership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87042" y="3025151"/>
            <a:ext cx="211951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820" y="3025152"/>
            <a:ext cx="97349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955" y="3036083"/>
            <a:ext cx="188580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Health MPH &amp; PhD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2732" y="3025952"/>
            <a:ext cx="7464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MCAT Prep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0"/>
            <a:endCxn id="10" idx="0"/>
          </p:cNvCxnSpPr>
          <p:nvPr/>
        </p:nvCxnSpPr>
        <p:spPr>
          <a:xfrm>
            <a:off x="4999652" y="4107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5062" y="1553681"/>
            <a:ext cx="10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49" y="1542582"/>
            <a:ext cx="123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738" y="1594962"/>
            <a:ext cx="134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9" y="1532365"/>
            <a:ext cx="16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Pre-K/ Elementary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5123" y="1594961"/>
            <a:ext cx="163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Residency/Fellowship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89981" y="2491274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2965" y="4089329"/>
            <a:ext cx="217403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INMED Pre-Med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 Education 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-Biomedical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-AIS Major/Minor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657" y="4097622"/>
            <a:ext cx="148356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Degrees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-MD/PhD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-JD/MPH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560974" y="2499567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0860" y="4104430"/>
            <a:ext cx="227144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Medicine Residency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Rural/Tribal Preventive Medicine Residency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0243" y="2506375"/>
            <a:ext cx="20217" cy="15980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20242" y="2491274"/>
            <a:ext cx="2183215" cy="83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682" y="4118046"/>
            <a:ext cx="182832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Indigenous STEM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205768" y="2506375"/>
            <a:ext cx="1346" cy="3461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2199" y="2491274"/>
            <a:ext cx="11604804" cy="1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0242" y="6213788"/>
            <a:ext cx="1111852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“Indian Health Teaching Hospitals”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03951" y="2843312"/>
            <a:ext cx="140363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-MPH?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-Certificate?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324034"/>
            <a:ext cx="8700752" cy="609600"/>
          </a:xfrm>
          <a:prstGeom prst="rect">
            <a:avLst/>
          </a:prstGeom>
        </p:spPr>
        <p:txBody>
          <a:bodyPr/>
          <a:lstStyle>
            <a:lvl1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4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43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Next Steps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3895" y="1114607"/>
            <a:ext cx="11150082" cy="530485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Indian Health Teaching Hospitals?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Endowed Clinical Professors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 North Dakota—UND/MGH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Belcourt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(Turtle Mountain)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Ft. Yates (Standing Rock)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South Dakota—USD/MGH 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Cheyenne River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Pine Ridge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Rosebud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Sioux San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Collaborate with clinic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60" y="1113398"/>
            <a:ext cx="5194040" cy="57446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55967" y="1113398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45894" y="3430500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81526" y="4578165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20539" y="6156539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07085" y="6151356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1698" y="5315284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2" name="Picture 4" descr="UND logo on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09" y="2135732"/>
            <a:ext cx="1657739" cy="2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904" y="5884479"/>
            <a:ext cx="841309" cy="8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324034"/>
            <a:ext cx="8700752" cy="609600"/>
          </a:xfrm>
          <a:prstGeom prst="rect">
            <a:avLst/>
          </a:prstGeom>
        </p:spPr>
        <p:txBody>
          <a:bodyPr/>
          <a:lstStyle>
            <a:lvl1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4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43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Next Steps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3895" y="1114607"/>
            <a:ext cx="11150082" cy="530485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Indian Health Teaching Hospitals?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Endowed Clinical Professors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 North Dakota—UND/MGH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Belcourt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(Turtle Mountain)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Ft. Yates (Standing Rock)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South Dakota—USD/MGH 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Cheyenne River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Pine Ridge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Rosebud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Sioux San (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Oyate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Health Center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)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Collaborate with clinic sites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Elbowoods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60" y="1113398"/>
            <a:ext cx="5194040" cy="57446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55967" y="1113398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45894" y="3430500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81526" y="4578165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20539" y="6156539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07085" y="6151356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1698" y="5315284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2" name="Picture 4" descr="UND logo on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09" y="2135732"/>
            <a:ext cx="1657739" cy="2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904" y="5884479"/>
            <a:ext cx="841309" cy="8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631985" y="1922655"/>
            <a:ext cx="774441" cy="4261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324034"/>
            <a:ext cx="8700752" cy="609600"/>
          </a:xfrm>
          <a:prstGeom prst="rect">
            <a:avLst/>
          </a:prstGeom>
        </p:spPr>
        <p:txBody>
          <a:bodyPr/>
          <a:lstStyle>
            <a:lvl1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4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43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Indian Health Teaching Facilities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3895" y="1114607"/>
            <a:ext cx="11150082" cy="530485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Community Engagement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SRST—Ft. Yates Hospital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MHAN—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Elbowoods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Clinic 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TMBCI—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Belcourt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Hospital 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SLSN—Clinic (Title V 638)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South Dakota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Sioux San (GPTCHB)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CRST, OST, RST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Funding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ND—100% FMAP cost savings</a:t>
            </a:r>
          </a:p>
          <a:p>
            <a:pPr marL="1142971" marR="0" lvl="2" indent="-22859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Governor, legislature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SD?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Endowments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60" y="1113398"/>
            <a:ext cx="5194040" cy="57446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55967" y="1113398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45894" y="3430500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81526" y="4578165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20539" y="6156539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07085" y="6151356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1698" y="5315284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2" name="Picture 4" descr="UND logo on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09" y="2135732"/>
            <a:ext cx="1657739" cy="2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904" y="5884479"/>
            <a:ext cx="841309" cy="8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631985" y="1922655"/>
            <a:ext cx="774441" cy="4261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47142" y="1666032"/>
            <a:ext cx="774441" cy="4261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324034"/>
            <a:ext cx="8700752" cy="609600"/>
          </a:xfrm>
          <a:prstGeom prst="rect">
            <a:avLst/>
          </a:prstGeom>
        </p:spPr>
        <p:txBody>
          <a:bodyPr/>
          <a:lstStyle>
            <a:lvl1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4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43"/>
                </a:solidFill>
                <a:effectLst/>
                <a:uLnTx/>
                <a:uFillTx/>
                <a:latin typeface="Arial"/>
                <a:ea typeface="ＭＳ Ｐゴシック" charset="0"/>
              </a:rPr>
              <a:t>Family Medicine Residencies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3895" y="1114607"/>
            <a:ext cx="11150082" cy="530485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Community Engagement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SRST—Ft. Yates Hospital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MHAN—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Elbowoods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Clinic 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TMBCI—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Belcourt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Hospital 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SLSN—Clinic (Title V 638) </a:t>
            </a:r>
          </a:p>
          <a:p>
            <a:pPr marL="742932" marR="0" lvl="1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WEN—collaborate with UMD?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Nor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 Dakota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Establish Continuity Clinic Sites/MOAs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Maintain accreditation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Evaluate outcomes </a:t>
            </a:r>
          </a:p>
          <a:p>
            <a:pPr marL="1142971" marR="0" lvl="2" indent="-22859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Clinical, Financial, Staffing, etc.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South Dakota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Next Steps?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Feasibility Study?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60" y="1113398"/>
            <a:ext cx="5194040" cy="574460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481526" y="4578165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20539" y="6156539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07085" y="6151356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1698" y="5315284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2" name="Picture 4" descr="UND logo on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09" y="2135732"/>
            <a:ext cx="1657739" cy="2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904" y="5884479"/>
            <a:ext cx="841309" cy="8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11571802" y="2761308"/>
            <a:ext cx="385288" cy="624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200529" y="2761308"/>
            <a:ext cx="434973" cy="42615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93012" y="1922656"/>
            <a:ext cx="256055" cy="624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884140" y="1477142"/>
            <a:ext cx="485241" cy="2404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521583" y="1879109"/>
            <a:ext cx="455486" cy="140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057900" y="3313514"/>
            <a:ext cx="75215" cy="11698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631985" y="1922655"/>
            <a:ext cx="774441" cy="4261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511312" y="1630442"/>
            <a:ext cx="434973" cy="42615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255967" y="1113398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747142" y="1666032"/>
            <a:ext cx="774441" cy="4261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977069" y="1820481"/>
            <a:ext cx="434973" cy="42615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42807" y="2871041"/>
            <a:ext cx="434973" cy="42615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45894" y="3430500"/>
            <a:ext cx="774441" cy="426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3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324034"/>
            <a:ext cx="8700752" cy="609600"/>
          </a:xfrm>
          <a:prstGeom prst="rect">
            <a:avLst/>
          </a:prstGeom>
        </p:spPr>
        <p:txBody>
          <a:bodyPr/>
          <a:lstStyle>
            <a:lvl1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4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4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43"/>
                </a:solidFill>
                <a:effectLst/>
                <a:uLnTx/>
                <a:uFillTx/>
                <a:latin typeface="Arial"/>
                <a:ea typeface="ＭＳ Ｐゴシック" charset="0"/>
              </a:rPr>
              <a:t>Discussion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3895" y="1114607"/>
            <a:ext cx="11150082" cy="530485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What are we missing?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Next steps? 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Who will follow up?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Reporting back?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Timeline?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Next meeting?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When? </a:t>
            </a:r>
          </a:p>
          <a:p>
            <a:pPr marL="742932" marR="0" lvl="1" indent="-285744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Where?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Other Considerations? </a:t>
            </a:r>
          </a:p>
        </p:txBody>
      </p:sp>
    </p:spTree>
    <p:extLst>
      <p:ext uri="{BB962C8B-B14F-4D97-AF65-F5344CB8AC3E}">
        <p14:creationId xmlns:p14="http://schemas.microsoft.com/office/powerpoint/2010/main" val="33536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82547" y="539931"/>
            <a:ext cx="6531429" cy="1889128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</a:rPr>
              <a:t>UND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</a:rPr>
              <a:t>SMHS Academic Programs</a:t>
            </a:r>
          </a:p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Doctor of Medicine (MD)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Physician Assistant (PA)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Master of Public Health (MPH)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Occupational Therapy (OT)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Physical Therapy (PT) 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Medical Laboratory Science (MS)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Biomedical Sciences (PhD)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Athletic Training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1026" name="Picture 2" descr="Image may contain: sky and out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5" y="862411"/>
            <a:ext cx="4294235" cy="575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.und.edu/information-resources/_files/images/smhs-logo-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47" y="5650278"/>
            <a:ext cx="4878977" cy="9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74" y="401250"/>
            <a:ext cx="7316526" cy="5999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1" y="2287501"/>
            <a:ext cx="21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DAKOTA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3017" y="0"/>
            <a:ext cx="21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NAKOTA</a:t>
            </a:r>
          </a:p>
        </p:txBody>
      </p:sp>
      <p:sp>
        <p:nvSpPr>
          <p:cNvPr id="5" name="Oval 4"/>
          <p:cNvSpPr/>
          <p:nvPr/>
        </p:nvSpPr>
        <p:spPr>
          <a:xfrm>
            <a:off x="7449476" y="415912"/>
            <a:ext cx="1301889" cy="561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39201" y="2287500"/>
            <a:ext cx="1301889" cy="5610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d river valle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324600" cy="63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281539" y="4043826"/>
            <a:ext cx="1343689" cy="557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7520" y="4917752"/>
            <a:ext cx="82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Times New Roman" pitchFamily="18" charset="0"/>
              </a:rPr>
              <a:t>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5690" y="5836529"/>
            <a:ext cx="66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Times New Roman" pitchFamily="18" charset="0"/>
              </a:rPr>
              <a:t>SD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2738" y="533922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Times New Roman" pitchFamily="18" charset="0"/>
              </a:rPr>
              <a:t>MN</a:t>
            </a:r>
          </a:p>
        </p:txBody>
      </p:sp>
    </p:spTree>
    <p:extLst>
      <p:ext uri="{BB962C8B-B14F-4D97-AF65-F5344CB8AC3E}">
        <p14:creationId xmlns:p14="http://schemas.microsoft.com/office/powerpoint/2010/main" val="27544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team on 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50" y="316154"/>
            <a:ext cx="8233655" cy="61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INMED History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30" y="1149531"/>
            <a:ext cx="11416936" cy="410173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INMED was established in 1973 to address the need for health professionals to serve reservation populations. 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program is located where American Indian health needs are the 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greatest–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24 </a:t>
            </a: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reservations in 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ND, SD, MT, WY, and NE are </a:t>
            </a: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among the most underserved in the country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Incoming </a:t>
            </a:r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</a:rPr>
              <a:t>Class of 2023 (6 AI/AN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)—50</a:t>
            </a:r>
            <a:r>
              <a:rPr lang="en-US" sz="2800" baseline="30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</a:t>
            </a:r>
            <a:r>
              <a:rPr lang="en-US" sz="2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year anniversary class of INMED!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68042"/>
            <a:ext cx="1247503" cy="1039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0" y="4187212"/>
            <a:ext cx="5782493" cy="24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65967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Staffing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057" y="844732"/>
            <a:ext cx="10101943" cy="586957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Assistant Director—INMED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Siobhan Wescott, MD, MPH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Assistant Director—MPH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Melanie Nadeau, PhD, MPH</a:t>
            </a: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Assistant Professor—Indigenous Health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Nicole Redvers, ND, MPH(c)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Assistant Professors (2)—MPH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Diversity and Equity Coordinator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Lynn Mad Plume, MPH </a:t>
            </a:r>
            <a:endParaRPr lang="en-US" sz="2400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ND</a:t>
            </a:r>
            <a:r>
              <a:rPr lang="en-US" sz="3200" dirty="0" smtClean="0"/>
              <a:t> </a:t>
            </a:r>
            <a:r>
              <a:rPr lang="en-US" sz="2800" b="1" dirty="0" smtClean="0"/>
              <a:t>Opioid Response Program Tribal Engagement Coordinator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Kalisi Uluave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DaCCOTA</a:t>
            </a:r>
            <a:r>
              <a:rPr lang="en-US" sz="2800" b="1" dirty="0" smtClean="0"/>
              <a:t> Community Engagement Coordinator 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Danielle Thompson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68042"/>
            <a:ext cx="1247503" cy="10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ndsu-mph Don 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ndsu-mph Don 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1162</Words>
  <Application>Microsoft Office PowerPoint</Application>
  <PresentationFormat>Widescreen</PresentationFormat>
  <Paragraphs>395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Century Gothic</vt:lpstr>
      <vt:lpstr>Helvetica</vt:lpstr>
      <vt:lpstr>Times New Roman</vt:lpstr>
      <vt:lpstr>Office Theme</vt:lpstr>
      <vt:lpstr>2_ndsu-mph Don W template</vt:lpstr>
      <vt:lpstr>3_ndsu-mph Don W template</vt:lpstr>
      <vt:lpstr>PowerPoint Presentation</vt:lpstr>
      <vt:lpstr>INMED Director’s Report  </vt:lpstr>
      <vt:lpstr>INMED Director’s Report</vt:lpstr>
      <vt:lpstr>PowerPoint Presentation</vt:lpstr>
      <vt:lpstr>PowerPoint Presentation</vt:lpstr>
      <vt:lpstr>PowerPoint Presentation</vt:lpstr>
      <vt:lpstr>PowerPoint Presentation</vt:lpstr>
      <vt:lpstr>INMED History</vt:lpstr>
      <vt:lpstr>Staffing</vt:lpstr>
      <vt:lpstr>Funding</vt:lpstr>
      <vt:lpstr>Funding</vt:lpstr>
      <vt:lpstr>Funding</vt:lpstr>
      <vt:lpstr>Funding</vt:lpstr>
      <vt:lpstr>Funding</vt:lpstr>
      <vt:lpstr>Funding</vt:lpstr>
      <vt:lpstr>INMED Programming</vt:lpstr>
      <vt:lpstr>INMED Programming</vt:lpstr>
      <vt:lpstr>INMED Programming</vt:lpstr>
      <vt:lpstr>INMED Programming</vt:lpstr>
      <vt:lpstr>INMED Pre-Med</vt:lpstr>
      <vt:lpstr>INMED Programming</vt:lpstr>
      <vt:lpstr>INMED Programming</vt:lpstr>
      <vt:lpstr>INMED Programming</vt:lpstr>
      <vt:lpstr>Indigenous Health Collaborations</vt:lpstr>
      <vt:lpstr>PowerPoint Presentation</vt:lpstr>
      <vt:lpstr>PowerPoint Presentation</vt:lpstr>
      <vt:lpstr>PowerPoint Presentation</vt:lpstr>
      <vt:lpstr>Indigenous Health Collaborations</vt:lpstr>
      <vt:lpstr>Logo Discussion</vt:lpstr>
      <vt:lpstr>Logo Discussion</vt:lpstr>
      <vt:lpstr>Logo Discussion</vt:lpstr>
      <vt:lpstr>Questions?    Input/Ideas?   Discussion</vt:lpstr>
      <vt:lpstr>INMED Programming</vt:lpstr>
      <vt:lpstr>INMED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INMED Director’s Report</dc:title>
  <dc:creator>Warne, Donald</dc:creator>
  <cp:lastModifiedBy>Warne, Donald</cp:lastModifiedBy>
  <cp:revision>28</cp:revision>
  <dcterms:created xsi:type="dcterms:W3CDTF">2018-07-19T12:49:09Z</dcterms:created>
  <dcterms:modified xsi:type="dcterms:W3CDTF">2019-07-18T13:22:06Z</dcterms:modified>
</cp:coreProperties>
</file>