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693" r:id="rId5"/>
    <p:sldMasterId id="2147483648" r:id="rId6"/>
  </p:sldMasterIdLst>
  <p:notesMasterIdLst>
    <p:notesMasterId r:id="rId48"/>
  </p:notesMasterIdLst>
  <p:handoutMasterIdLst>
    <p:handoutMasterId r:id="rId49"/>
  </p:handoutMasterIdLst>
  <p:sldIdLst>
    <p:sldId id="440" r:id="rId7"/>
    <p:sldId id="324" r:id="rId8"/>
    <p:sldId id="494" r:id="rId9"/>
    <p:sldId id="495" r:id="rId10"/>
    <p:sldId id="427" r:id="rId11"/>
    <p:sldId id="459" r:id="rId12"/>
    <p:sldId id="488" r:id="rId13"/>
    <p:sldId id="489" r:id="rId14"/>
    <p:sldId id="492" r:id="rId15"/>
    <p:sldId id="491" r:id="rId16"/>
    <p:sldId id="383" r:id="rId17"/>
    <p:sldId id="455" r:id="rId18"/>
    <p:sldId id="486" r:id="rId19"/>
    <p:sldId id="482" r:id="rId20"/>
    <p:sldId id="483" r:id="rId21"/>
    <p:sldId id="430" r:id="rId22"/>
    <p:sldId id="454" r:id="rId23"/>
    <p:sldId id="343" r:id="rId24"/>
    <p:sldId id="471" r:id="rId25"/>
    <p:sldId id="473" r:id="rId26"/>
    <p:sldId id="496" r:id="rId27"/>
    <p:sldId id="476" r:id="rId28"/>
    <p:sldId id="361" r:id="rId29"/>
    <p:sldId id="362" r:id="rId30"/>
    <p:sldId id="365" r:id="rId31"/>
    <p:sldId id="477" r:id="rId32"/>
    <p:sldId id="478" r:id="rId33"/>
    <p:sldId id="460" r:id="rId34"/>
    <p:sldId id="416" r:id="rId35"/>
    <p:sldId id="451" r:id="rId36"/>
    <p:sldId id="487" r:id="rId37"/>
    <p:sldId id="462" r:id="rId38"/>
    <p:sldId id="437" r:id="rId39"/>
    <p:sldId id="452" r:id="rId40"/>
    <p:sldId id="435" r:id="rId41"/>
    <p:sldId id="470" r:id="rId42"/>
    <p:sldId id="445" r:id="rId43"/>
    <p:sldId id="436" r:id="rId44"/>
    <p:sldId id="490" r:id="rId45"/>
    <p:sldId id="374" r:id="rId46"/>
    <p:sldId id="464" r:id="rId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ynne, Joshua" initials="WJ" lastIdx="1" clrIdx="0">
    <p:extLst>
      <p:ext uri="{19B8F6BF-5375-455C-9EA6-DF929625EA0E}">
        <p15:presenceInfo xmlns:p15="http://schemas.microsoft.com/office/powerpoint/2012/main" userId="S::joshua.wynne@ndus.edu::8166f1eb-67ab-4b09-a998-279ad3cfce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AA7159-3DF1-4C56-B9DC-364CD05D5C9C}" v="3" dt="2021-01-25T16:49:25.9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94203" autoAdjust="0"/>
  </p:normalViewPr>
  <p:slideViewPr>
    <p:cSldViewPr snapToGrid="0">
      <p:cViewPr varScale="1">
        <p:scale>
          <a:sx n="62" d="100"/>
          <a:sy n="62" d="100"/>
        </p:scale>
        <p:origin x="952" y="-20"/>
      </p:cViewPr>
      <p:guideLst/>
    </p:cSldViewPr>
  </p:slideViewPr>
  <p:outlineViewPr>
    <p:cViewPr>
      <p:scale>
        <a:sx n="33" d="100"/>
        <a:sy n="33" d="100"/>
      </p:scale>
      <p:origin x="0" y="-18528"/>
    </p:cViewPr>
  </p:outlineViewPr>
  <p:notesTextViewPr>
    <p:cViewPr>
      <p:scale>
        <a:sx n="3" d="2"/>
        <a:sy n="3" d="2"/>
      </p:scale>
      <p:origin x="0" y="-256"/>
    </p:cViewPr>
  </p:notesTextViewPr>
  <p:sorterViewPr>
    <p:cViewPr varScale="1">
      <p:scale>
        <a:sx n="100" d="100"/>
        <a:sy n="100" d="100"/>
      </p:scale>
      <p:origin x="0" y="0"/>
    </p:cViewPr>
  </p:sorterViewPr>
  <p:notesViewPr>
    <p:cSldViewPr snapToGrid="0">
      <p:cViewPr varScale="1">
        <p:scale>
          <a:sx n="66" d="100"/>
          <a:sy n="66" d="100"/>
        </p:scale>
        <p:origin x="3091"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ynne, Joshua" userId="8166f1eb-67ab-4b09-a998-279ad3cfce14" providerId="ADAL" clId="{92B5B8DF-53DB-4939-B18A-C7EE6D22A9DD}"/>
    <pc:docChg chg="modSld">
      <pc:chgData name="Wynne, Joshua" userId="8166f1eb-67ab-4b09-a998-279ad3cfce14" providerId="ADAL" clId="{92B5B8DF-53DB-4939-B18A-C7EE6D22A9DD}" dt="2021-01-26T00:22:08.781" v="161" actId="20577"/>
      <pc:docMkLst>
        <pc:docMk/>
      </pc:docMkLst>
      <pc:sldChg chg="modNotesTx">
        <pc:chgData name="Wynne, Joshua" userId="8166f1eb-67ab-4b09-a998-279ad3cfce14" providerId="ADAL" clId="{92B5B8DF-53DB-4939-B18A-C7EE6D22A9DD}" dt="2021-01-26T00:22:08.781" v="161" actId="20577"/>
        <pc:sldMkLst>
          <pc:docMk/>
          <pc:sldMk cId="1991152268" sldId="383"/>
        </pc:sldMkLst>
      </pc:sldChg>
      <pc:sldChg chg="modNotesTx">
        <pc:chgData name="Wynne, Joshua" userId="8166f1eb-67ab-4b09-a998-279ad3cfce14" providerId="ADAL" clId="{92B5B8DF-53DB-4939-B18A-C7EE6D22A9DD}" dt="2021-01-26T00:21:21.921" v="78" actId="20577"/>
        <pc:sldMkLst>
          <pc:docMk/>
          <pc:sldMk cId="1698928476" sldId="427"/>
        </pc:sldMkLst>
      </pc:sldChg>
    </pc:docChg>
  </pc:docChgLst>
  <pc:docChgLst>
    <pc:chgData name="Wynne, Joshua" userId="8166f1eb-67ab-4b09-a998-279ad3cfce14" providerId="ADAL" clId="{F548FD1C-8595-49D7-887C-ED9473744B72}"/>
    <pc:docChg chg="addSld delSld modSld">
      <pc:chgData name="Wynne, Joshua" userId="8166f1eb-67ab-4b09-a998-279ad3cfce14" providerId="ADAL" clId="{F548FD1C-8595-49D7-887C-ED9473744B72}" dt="2021-01-25T20:19:20.907" v="108" actId="20577"/>
      <pc:docMkLst>
        <pc:docMk/>
      </pc:docMkLst>
      <pc:sldChg chg="del">
        <pc:chgData name="Wynne, Joshua" userId="8166f1eb-67ab-4b09-a998-279ad3cfce14" providerId="ADAL" clId="{F548FD1C-8595-49D7-887C-ED9473744B72}" dt="2021-01-25T20:15:21.299" v="2" actId="2696"/>
        <pc:sldMkLst>
          <pc:docMk/>
          <pc:sldMk cId="3235057659" sldId="493"/>
        </pc:sldMkLst>
      </pc:sldChg>
      <pc:sldChg chg="modSp mod">
        <pc:chgData name="Wynne, Joshua" userId="8166f1eb-67ab-4b09-a998-279ad3cfce14" providerId="ADAL" clId="{F548FD1C-8595-49D7-887C-ED9473744B72}" dt="2021-01-25T20:17:01.631" v="85" actId="20577"/>
        <pc:sldMkLst>
          <pc:docMk/>
          <pc:sldMk cId="907932464" sldId="494"/>
        </pc:sldMkLst>
        <pc:spChg chg="mod">
          <ac:chgData name="Wynne, Joshua" userId="8166f1eb-67ab-4b09-a998-279ad3cfce14" providerId="ADAL" clId="{F548FD1C-8595-49D7-887C-ED9473744B72}" dt="2021-01-25T20:17:01.631" v="85" actId="20577"/>
          <ac:spMkLst>
            <pc:docMk/>
            <pc:sldMk cId="907932464" sldId="494"/>
            <ac:spMk id="3" creationId="{78AB7F31-3782-4B5B-BC90-A03F7FEFAFAC}"/>
          </ac:spMkLst>
        </pc:spChg>
      </pc:sldChg>
      <pc:sldChg chg="modSp add mod">
        <pc:chgData name="Wynne, Joshua" userId="8166f1eb-67ab-4b09-a998-279ad3cfce14" providerId="ADAL" clId="{F548FD1C-8595-49D7-887C-ED9473744B72}" dt="2021-01-25T20:19:20.907" v="108" actId="20577"/>
        <pc:sldMkLst>
          <pc:docMk/>
          <pc:sldMk cId="3784801685" sldId="496"/>
        </pc:sldMkLst>
        <pc:spChg chg="mod">
          <ac:chgData name="Wynne, Joshua" userId="8166f1eb-67ab-4b09-a998-279ad3cfce14" providerId="ADAL" clId="{F548FD1C-8595-49D7-887C-ED9473744B72}" dt="2021-01-25T20:16:19.196" v="78" actId="1035"/>
          <ac:spMkLst>
            <pc:docMk/>
            <pc:sldMk cId="3784801685" sldId="496"/>
            <ac:spMk id="2" creationId="{0A3C7246-E1D6-4482-BF02-3719E37A3FC5}"/>
          </ac:spMkLst>
        </pc:spChg>
        <pc:spChg chg="mod">
          <ac:chgData name="Wynne, Joshua" userId="8166f1eb-67ab-4b09-a998-279ad3cfce14" providerId="ADAL" clId="{F548FD1C-8595-49D7-887C-ED9473744B72}" dt="2021-01-25T20:19:20.907" v="108" actId="20577"/>
          <ac:spMkLst>
            <pc:docMk/>
            <pc:sldMk cId="3784801685" sldId="496"/>
            <ac:spMk id="3" creationId="{41853578-0660-4919-8726-877DE5AF2927}"/>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Percent</c:v>
                </c:pt>
              </c:strCache>
            </c:strRef>
          </c:tx>
          <c:spPr>
            <a:solidFill>
              <a:schemeClr val="accent1"/>
            </a:solidFill>
            <a:ln>
              <a:noFill/>
            </a:ln>
            <a:effectLst/>
          </c:spPr>
          <c:invertIfNegative val="0"/>
          <c:dLbls>
            <c:dLbl>
              <c:idx val="0"/>
              <c:layout>
                <c:manualLayout>
                  <c:x val="2.4326770979349252E-3"/>
                  <c:y val="-2.0695093772049838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fld id="{167C8B53-CFA2-489E-9503-7099FFB9BFF6}" type="VALUE">
                      <a:rPr lang="en-US" sz="4800">
                        <a:solidFill>
                          <a:schemeClr val="tx1"/>
                        </a:solidFill>
                      </a:rPr>
                      <a:pPr>
                        <a:defRPr sz="1197" b="0" i="0" u="none" strike="noStrike" kern="1200" baseline="0">
                          <a:solidFill>
                            <a:schemeClr val="tx1"/>
                          </a:solidFill>
                          <a:latin typeface="+mn-lt"/>
                          <a:ea typeface="+mn-ea"/>
                          <a:cs typeface="+mn-cs"/>
                        </a:defRPr>
                      </a:pPr>
                      <a:t>[VALUE]</a:t>
                    </a:fld>
                    <a:endParaRPr 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18610583179742654"/>
                      <c:h val="0.22431005150985303"/>
                    </c:manualLayout>
                  </c15:layout>
                  <c15:dlblFieldTable/>
                  <c15:showDataLabelsRange val="0"/>
                </c:ext>
                <c:ext xmlns:c16="http://schemas.microsoft.com/office/drawing/2014/chart" uri="{C3380CC4-5D6E-409C-BE32-E72D297353CC}">
                  <c16:uniqueId val="{00000003-0A90-46B9-9248-9E04303950CF}"/>
                </c:ext>
              </c:extLst>
            </c:dLbl>
            <c:dLbl>
              <c:idx val="1"/>
              <c:tx>
                <c:rich>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fld id="{C7878077-6CF9-4D67-96D8-63917A86006D}" type="VALUE">
                      <a:rPr lang="en-US" sz="4800">
                        <a:solidFill>
                          <a:schemeClr val="tx1"/>
                        </a:solidFill>
                      </a:rPr>
                      <a:pPr>
                        <a:defRPr sz="1197" b="0" i="0" u="none" strike="noStrike" kern="1200" baseline="0">
                          <a:solidFill>
                            <a:schemeClr val="tx1"/>
                          </a:solidFill>
                          <a:latin typeface="+mn-lt"/>
                          <a:ea typeface="+mn-ea"/>
                          <a:cs typeface="+mn-cs"/>
                        </a:defRPr>
                      </a:pPr>
                      <a:t>[VALUE]</a:t>
                    </a:fld>
                    <a:endParaRPr 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0A90-46B9-9248-9E04303950C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2007</c:v>
                </c:pt>
                <c:pt idx="1">
                  <c:v>2019</c:v>
                </c:pt>
              </c:numCache>
            </c:numRef>
          </c:cat>
          <c:val>
            <c:numRef>
              <c:f>Sheet1!$B$2:$B$3</c:f>
              <c:numCache>
                <c:formatCode>0%</c:formatCode>
                <c:ptCount val="2"/>
                <c:pt idx="0">
                  <c:v>0.67</c:v>
                </c:pt>
                <c:pt idx="1">
                  <c:v>0.91</c:v>
                </c:pt>
              </c:numCache>
            </c:numRef>
          </c:val>
          <c:extLst>
            <c:ext xmlns:c16="http://schemas.microsoft.com/office/drawing/2014/chart" uri="{C3380CC4-5D6E-409C-BE32-E72D297353CC}">
              <c16:uniqueId val="{00000000-0A90-46B9-9248-9E04303950CF}"/>
            </c:ext>
          </c:extLst>
        </c:ser>
        <c:dLbls>
          <c:showLegendKey val="0"/>
          <c:showVal val="0"/>
          <c:showCatName val="0"/>
          <c:showSerName val="0"/>
          <c:showPercent val="0"/>
          <c:showBubbleSize val="0"/>
        </c:dLbls>
        <c:gapWidth val="150"/>
        <c:overlap val="100"/>
        <c:axId val="260145296"/>
        <c:axId val="260150336"/>
      </c:barChart>
      <c:catAx>
        <c:axId val="2601452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60150336"/>
        <c:crosses val="autoZero"/>
        <c:auto val="1"/>
        <c:lblAlgn val="ctr"/>
        <c:lblOffset val="100"/>
        <c:noMultiLvlLbl val="0"/>
      </c:catAx>
      <c:valAx>
        <c:axId val="260150336"/>
        <c:scaling>
          <c:orientation val="minMax"/>
          <c:max val="0.95000000000000007"/>
          <c:min val="0.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60145296"/>
        <c:crosses val="autoZero"/>
        <c:crossBetween val="between"/>
      </c:valAx>
      <c:spPr>
        <a:noFill/>
        <a:ln>
          <a:solidFill>
            <a:srgbClr val="00B050"/>
          </a:solid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Percentile</c:v>
                </c:pt>
              </c:strCache>
            </c:strRef>
          </c:tx>
          <c:spPr>
            <a:ln w="76200" cap="rnd">
              <a:solidFill>
                <a:srgbClr val="00B050"/>
              </a:solidFill>
              <a:round/>
            </a:ln>
            <a:effectLst/>
          </c:spPr>
          <c:marker>
            <c:symbol val="none"/>
          </c:marker>
          <c:dPt>
            <c:idx val="1"/>
            <c:marker>
              <c:symbol val="none"/>
            </c:marker>
            <c:bubble3D val="0"/>
            <c:spPr>
              <a:ln w="76200" cap="rnd">
                <a:solidFill>
                  <a:srgbClr val="00B050"/>
                </a:solidFill>
                <a:round/>
              </a:ln>
              <a:effectLst/>
            </c:spPr>
            <c:extLst>
              <c:ext xmlns:c16="http://schemas.microsoft.com/office/drawing/2014/chart" uri="{C3380CC4-5D6E-409C-BE32-E72D297353CC}">
                <c16:uniqueId val="{00000005-0B29-4FA3-B137-C6EA134F39E0}"/>
              </c:ext>
            </c:extLst>
          </c:dPt>
          <c:dPt>
            <c:idx val="2"/>
            <c:marker>
              <c:symbol val="none"/>
            </c:marker>
            <c:bubble3D val="0"/>
            <c:spPr>
              <a:ln w="76200" cap="rnd">
                <a:solidFill>
                  <a:srgbClr val="00B050"/>
                </a:solidFill>
                <a:round/>
              </a:ln>
              <a:effectLst/>
            </c:spPr>
            <c:extLst>
              <c:ext xmlns:c16="http://schemas.microsoft.com/office/drawing/2014/chart" uri="{C3380CC4-5D6E-409C-BE32-E72D297353CC}">
                <c16:uniqueId val="{00000003-0B29-4FA3-B137-C6EA134F39E0}"/>
              </c:ext>
            </c:extLst>
          </c:dPt>
          <c:dPt>
            <c:idx val="3"/>
            <c:marker>
              <c:symbol val="none"/>
            </c:marker>
            <c:bubble3D val="0"/>
            <c:spPr>
              <a:ln w="76200" cap="rnd">
                <a:solidFill>
                  <a:srgbClr val="00B050"/>
                </a:solidFill>
                <a:round/>
              </a:ln>
              <a:effectLst/>
            </c:spPr>
            <c:extLst>
              <c:ext xmlns:c16="http://schemas.microsoft.com/office/drawing/2014/chart" uri="{C3380CC4-5D6E-409C-BE32-E72D297353CC}">
                <c16:uniqueId val="{00000004-0B29-4FA3-B137-C6EA134F39E0}"/>
              </c:ext>
            </c:extLst>
          </c:dPt>
          <c:dPt>
            <c:idx val="4"/>
            <c:marker>
              <c:symbol val="none"/>
            </c:marker>
            <c:bubble3D val="0"/>
            <c:spPr>
              <a:ln w="76200" cap="rnd">
                <a:solidFill>
                  <a:srgbClr val="00B050"/>
                </a:solidFill>
                <a:round/>
              </a:ln>
              <a:effectLst/>
            </c:spPr>
            <c:extLst>
              <c:ext xmlns:c16="http://schemas.microsoft.com/office/drawing/2014/chart" uri="{C3380CC4-5D6E-409C-BE32-E72D297353CC}">
                <c16:uniqueId val="{00000006-208F-4C27-A08B-8D605E75D73C}"/>
              </c:ext>
            </c:extLst>
          </c:dPt>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Sheet1!$B$2:$B$9</c:f>
              <c:numCache>
                <c:formatCode>General</c:formatCode>
                <c:ptCount val="8"/>
                <c:pt idx="0">
                  <c:v>28</c:v>
                </c:pt>
                <c:pt idx="1">
                  <c:v>39</c:v>
                </c:pt>
                <c:pt idx="2">
                  <c:v>44</c:v>
                </c:pt>
                <c:pt idx="3">
                  <c:v>46</c:v>
                </c:pt>
                <c:pt idx="4">
                  <c:v>48</c:v>
                </c:pt>
                <c:pt idx="5">
                  <c:v>63</c:v>
                </c:pt>
                <c:pt idx="6">
                  <c:v>62</c:v>
                </c:pt>
                <c:pt idx="7">
                  <c:v>69</c:v>
                </c:pt>
              </c:numCache>
            </c:numRef>
          </c:val>
          <c:smooth val="0"/>
          <c:extLst>
            <c:ext xmlns:c16="http://schemas.microsoft.com/office/drawing/2014/chart" uri="{C3380CC4-5D6E-409C-BE32-E72D297353CC}">
              <c16:uniqueId val="{00000000-0B29-4FA3-B137-C6EA134F39E0}"/>
            </c:ext>
          </c:extLst>
        </c:ser>
        <c:dLbls>
          <c:showLegendKey val="0"/>
          <c:showVal val="0"/>
          <c:showCatName val="0"/>
          <c:showSerName val="0"/>
          <c:showPercent val="0"/>
          <c:showBubbleSize val="0"/>
        </c:dLbls>
        <c:smooth val="0"/>
        <c:axId val="268156208"/>
        <c:axId val="268153968"/>
      </c:lineChart>
      <c:catAx>
        <c:axId val="268156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68153968"/>
        <c:crosses val="autoZero"/>
        <c:auto val="1"/>
        <c:lblAlgn val="ctr"/>
        <c:lblOffset val="100"/>
        <c:noMultiLvlLbl val="0"/>
      </c:catAx>
      <c:valAx>
        <c:axId val="268153968"/>
        <c:scaling>
          <c:orientation val="minMax"/>
          <c:max val="70"/>
          <c:min val="2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68156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76200" cap="rnd">
              <a:solidFill>
                <a:srgbClr val="00B050"/>
              </a:solidFill>
              <a:round/>
            </a:ln>
            <a:effectLst/>
          </c:spPr>
          <c:marker>
            <c:symbol val="none"/>
          </c:marker>
          <c:cat>
            <c:strRef>
              <c:f>Sheet1!$A$1:$K$1</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Sheet1!$A$2:$K$2</c:f>
              <c:numCache>
                <c:formatCode>General</c:formatCode>
                <c:ptCount val="11"/>
                <c:pt idx="0">
                  <c:v>31</c:v>
                </c:pt>
                <c:pt idx="1">
                  <c:v>28</c:v>
                </c:pt>
                <c:pt idx="2">
                  <c:v>23</c:v>
                </c:pt>
                <c:pt idx="3">
                  <c:v>20</c:v>
                </c:pt>
                <c:pt idx="4">
                  <c:v>16</c:v>
                </c:pt>
                <c:pt idx="5">
                  <c:v>15</c:v>
                </c:pt>
                <c:pt idx="6">
                  <c:v>14</c:v>
                </c:pt>
                <c:pt idx="7">
                  <c:v>15</c:v>
                </c:pt>
                <c:pt idx="8">
                  <c:v>12</c:v>
                </c:pt>
                <c:pt idx="9">
                  <c:v>11</c:v>
                </c:pt>
                <c:pt idx="10">
                  <c:v>10</c:v>
                </c:pt>
              </c:numCache>
            </c:numRef>
          </c:val>
          <c:smooth val="0"/>
          <c:extLst>
            <c:ext xmlns:c16="http://schemas.microsoft.com/office/drawing/2014/chart" uri="{C3380CC4-5D6E-409C-BE32-E72D297353CC}">
              <c16:uniqueId val="{00000000-DE02-4A8E-A3E8-9C80294A3DC4}"/>
            </c:ext>
          </c:extLst>
        </c:ser>
        <c:ser>
          <c:idx val="1"/>
          <c:order val="1"/>
          <c:spPr>
            <a:ln w="28575" cap="rnd">
              <a:solidFill>
                <a:schemeClr val="accent2"/>
              </a:solidFill>
              <a:round/>
            </a:ln>
            <a:effectLst/>
          </c:spPr>
          <c:marker>
            <c:symbol val="none"/>
          </c:marker>
          <c:cat>
            <c:strRef>
              <c:f>Sheet1!$A$1:$K$1</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Sheet1!$A$3:$K$3</c:f>
              <c:numCache>
                <c:formatCode>General</c:formatCode>
                <c:ptCount val="11"/>
              </c:numCache>
            </c:numRef>
          </c:val>
          <c:smooth val="0"/>
          <c:extLst>
            <c:ext xmlns:c16="http://schemas.microsoft.com/office/drawing/2014/chart" uri="{C3380CC4-5D6E-409C-BE32-E72D297353CC}">
              <c16:uniqueId val="{00000001-DE02-4A8E-A3E8-9C80294A3DC4}"/>
            </c:ext>
          </c:extLst>
        </c:ser>
        <c:ser>
          <c:idx val="2"/>
          <c:order val="2"/>
          <c:spPr>
            <a:ln w="28575" cap="rnd">
              <a:solidFill>
                <a:schemeClr val="accent3"/>
              </a:solidFill>
              <a:round/>
            </a:ln>
            <a:effectLst/>
          </c:spPr>
          <c:marker>
            <c:symbol val="none"/>
          </c:marker>
          <c:cat>
            <c:strRef>
              <c:f>Sheet1!$A$1:$K$1</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Sheet1!$A$4:$K$4</c:f>
              <c:numCache>
                <c:formatCode>General</c:formatCode>
                <c:ptCount val="11"/>
              </c:numCache>
            </c:numRef>
          </c:val>
          <c:smooth val="0"/>
          <c:extLst>
            <c:ext xmlns:c16="http://schemas.microsoft.com/office/drawing/2014/chart" uri="{C3380CC4-5D6E-409C-BE32-E72D297353CC}">
              <c16:uniqueId val="{00000002-DE02-4A8E-A3E8-9C80294A3DC4}"/>
            </c:ext>
          </c:extLst>
        </c:ser>
        <c:ser>
          <c:idx val="3"/>
          <c:order val="3"/>
          <c:spPr>
            <a:ln w="28575" cap="rnd">
              <a:solidFill>
                <a:schemeClr val="accent4"/>
              </a:solidFill>
              <a:round/>
            </a:ln>
            <a:effectLst/>
          </c:spPr>
          <c:marker>
            <c:symbol val="none"/>
          </c:marker>
          <c:cat>
            <c:strRef>
              <c:f>Sheet1!$A$1:$K$1</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Sheet1!$A$5:$K$5</c:f>
              <c:numCache>
                <c:formatCode>General</c:formatCode>
                <c:ptCount val="11"/>
              </c:numCache>
            </c:numRef>
          </c:val>
          <c:smooth val="0"/>
          <c:extLst>
            <c:ext xmlns:c16="http://schemas.microsoft.com/office/drawing/2014/chart" uri="{C3380CC4-5D6E-409C-BE32-E72D297353CC}">
              <c16:uniqueId val="{00000003-DE02-4A8E-A3E8-9C80294A3DC4}"/>
            </c:ext>
          </c:extLst>
        </c:ser>
        <c:dLbls>
          <c:showLegendKey val="0"/>
          <c:showVal val="0"/>
          <c:showCatName val="0"/>
          <c:showSerName val="0"/>
          <c:showPercent val="0"/>
          <c:showBubbleSize val="0"/>
        </c:dLbls>
        <c:smooth val="0"/>
        <c:axId val="490087023"/>
        <c:axId val="490081199"/>
      </c:lineChart>
      <c:catAx>
        <c:axId val="490087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90081199"/>
        <c:crosses val="autoZero"/>
        <c:auto val="1"/>
        <c:lblAlgn val="ctr"/>
        <c:lblOffset val="100"/>
        <c:noMultiLvlLbl val="0"/>
      </c:catAx>
      <c:valAx>
        <c:axId val="490081199"/>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9008702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76200" cap="rnd">
              <a:solidFill>
                <a:srgbClr val="00B050"/>
              </a:solidFill>
              <a:round/>
            </a:ln>
            <a:effectLst/>
          </c:spPr>
          <c:marker>
            <c:symbol val="none"/>
          </c:marker>
          <c:cat>
            <c:strRef>
              <c:f>Sheet1!$A$1:$K$1</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Sheet1!$A$2:$K$2</c:f>
              <c:numCache>
                <c:formatCode>General</c:formatCode>
                <c:ptCount val="11"/>
                <c:pt idx="0">
                  <c:v>75</c:v>
                </c:pt>
                <c:pt idx="1">
                  <c:v>73</c:v>
                </c:pt>
                <c:pt idx="2">
                  <c:v>71</c:v>
                </c:pt>
                <c:pt idx="3">
                  <c:v>74</c:v>
                </c:pt>
                <c:pt idx="4">
                  <c:v>48</c:v>
                </c:pt>
                <c:pt idx="5">
                  <c:v>49</c:v>
                </c:pt>
                <c:pt idx="6">
                  <c:v>30</c:v>
                </c:pt>
                <c:pt idx="7">
                  <c:v>43</c:v>
                </c:pt>
                <c:pt idx="8">
                  <c:v>34</c:v>
                </c:pt>
                <c:pt idx="9">
                  <c:v>30</c:v>
                </c:pt>
                <c:pt idx="10">
                  <c:v>31</c:v>
                </c:pt>
              </c:numCache>
            </c:numRef>
          </c:val>
          <c:smooth val="0"/>
          <c:extLst>
            <c:ext xmlns:c16="http://schemas.microsoft.com/office/drawing/2014/chart" uri="{C3380CC4-5D6E-409C-BE32-E72D297353CC}">
              <c16:uniqueId val="{00000000-6707-4E1D-B6B1-5922B93F9078}"/>
            </c:ext>
          </c:extLst>
        </c:ser>
        <c:ser>
          <c:idx val="1"/>
          <c:order val="1"/>
          <c:spPr>
            <a:ln w="28575" cap="rnd">
              <a:solidFill>
                <a:schemeClr val="accent2"/>
              </a:solidFill>
              <a:round/>
            </a:ln>
            <a:effectLst/>
          </c:spPr>
          <c:marker>
            <c:symbol val="none"/>
          </c:marker>
          <c:cat>
            <c:strRef>
              <c:f>Sheet1!$A$1:$K$1</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Sheet1!$A$3:$K$3</c:f>
              <c:numCache>
                <c:formatCode>General</c:formatCode>
                <c:ptCount val="11"/>
              </c:numCache>
            </c:numRef>
          </c:val>
          <c:smooth val="0"/>
          <c:extLst>
            <c:ext xmlns:c16="http://schemas.microsoft.com/office/drawing/2014/chart" uri="{C3380CC4-5D6E-409C-BE32-E72D297353CC}">
              <c16:uniqueId val="{00000001-6707-4E1D-B6B1-5922B93F9078}"/>
            </c:ext>
          </c:extLst>
        </c:ser>
        <c:ser>
          <c:idx val="2"/>
          <c:order val="2"/>
          <c:spPr>
            <a:ln w="28575" cap="rnd">
              <a:solidFill>
                <a:schemeClr val="accent3"/>
              </a:solidFill>
              <a:round/>
            </a:ln>
            <a:effectLst/>
          </c:spPr>
          <c:marker>
            <c:symbol val="none"/>
          </c:marker>
          <c:cat>
            <c:strRef>
              <c:f>Sheet1!$A$1:$K$1</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Sheet1!$A$4:$K$4</c:f>
              <c:numCache>
                <c:formatCode>General</c:formatCode>
                <c:ptCount val="11"/>
              </c:numCache>
            </c:numRef>
          </c:val>
          <c:smooth val="0"/>
          <c:extLst>
            <c:ext xmlns:c16="http://schemas.microsoft.com/office/drawing/2014/chart" uri="{C3380CC4-5D6E-409C-BE32-E72D297353CC}">
              <c16:uniqueId val="{00000002-6707-4E1D-B6B1-5922B93F9078}"/>
            </c:ext>
          </c:extLst>
        </c:ser>
        <c:ser>
          <c:idx val="3"/>
          <c:order val="3"/>
          <c:spPr>
            <a:ln w="28575" cap="rnd">
              <a:solidFill>
                <a:schemeClr val="accent4"/>
              </a:solidFill>
              <a:round/>
            </a:ln>
            <a:effectLst/>
          </c:spPr>
          <c:marker>
            <c:symbol val="none"/>
          </c:marker>
          <c:cat>
            <c:strRef>
              <c:f>Sheet1!$A$1:$K$1</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Sheet1!$A$5:$K$5</c:f>
              <c:numCache>
                <c:formatCode>General</c:formatCode>
                <c:ptCount val="11"/>
              </c:numCache>
            </c:numRef>
          </c:val>
          <c:smooth val="0"/>
          <c:extLst>
            <c:ext xmlns:c16="http://schemas.microsoft.com/office/drawing/2014/chart" uri="{C3380CC4-5D6E-409C-BE32-E72D297353CC}">
              <c16:uniqueId val="{00000003-6707-4E1D-B6B1-5922B93F9078}"/>
            </c:ext>
          </c:extLst>
        </c:ser>
        <c:dLbls>
          <c:showLegendKey val="0"/>
          <c:showVal val="0"/>
          <c:showCatName val="0"/>
          <c:showSerName val="0"/>
          <c:showPercent val="0"/>
          <c:showBubbleSize val="0"/>
        </c:dLbls>
        <c:smooth val="0"/>
        <c:axId val="817153487"/>
        <c:axId val="817165551"/>
      </c:lineChart>
      <c:catAx>
        <c:axId val="817153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17165551"/>
        <c:crosses val="autoZero"/>
        <c:auto val="1"/>
        <c:lblAlgn val="ctr"/>
        <c:lblOffset val="100"/>
        <c:noMultiLvlLbl val="0"/>
      </c:catAx>
      <c:valAx>
        <c:axId val="817165551"/>
        <c:scaling>
          <c:orientation val="minMax"/>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1715348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Amount</c:v>
                </c:pt>
              </c:strCache>
            </c:strRef>
          </c:tx>
          <c:spPr>
            <a:ln w="63500" cap="rnd">
              <a:solidFill>
                <a:schemeClr val="accent1"/>
              </a:solidFill>
              <a:round/>
            </a:ln>
            <a:effectLst/>
          </c:spPr>
          <c:marker>
            <c:symbol val="none"/>
          </c:marker>
          <c:cat>
            <c:numRef>
              <c:f>Sheet1!$A$2:$A$15</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Sheet1!$B$2:$B$15</c:f>
            </c:numRef>
          </c:val>
          <c:smooth val="0"/>
          <c:extLst>
            <c:ext xmlns:c16="http://schemas.microsoft.com/office/drawing/2014/chart" uri="{C3380CC4-5D6E-409C-BE32-E72D297353CC}">
              <c16:uniqueId val="{00000000-AFE6-4362-ACFF-FF5454285595}"/>
            </c:ext>
          </c:extLst>
        </c:ser>
        <c:ser>
          <c:idx val="1"/>
          <c:order val="1"/>
          <c:tx>
            <c:strRef>
              <c:f>Sheet1!$C$1</c:f>
              <c:strCache>
                <c:ptCount val="1"/>
                <c:pt idx="0">
                  <c:v>3-yr rolling average</c:v>
                </c:pt>
              </c:strCache>
            </c:strRef>
          </c:tx>
          <c:spPr>
            <a:ln w="76200" cap="rnd">
              <a:solidFill>
                <a:srgbClr val="00B050"/>
              </a:solidFill>
              <a:round/>
            </a:ln>
            <a:effectLst/>
          </c:spPr>
          <c:marker>
            <c:symbol val="none"/>
          </c:marker>
          <c:cat>
            <c:numRef>
              <c:f>Sheet1!$A$2:$A$15</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Sheet1!$C$2:$C$15</c:f>
              <c:numCache>
                <c:formatCode>"$"#,##0_);[Red]\("$"#,##0\)</c:formatCode>
                <c:ptCount val="12"/>
                <c:pt idx="0">
                  <c:v>16728635</c:v>
                </c:pt>
                <c:pt idx="1">
                  <c:v>18384036</c:v>
                </c:pt>
                <c:pt idx="2">
                  <c:v>19368553</c:v>
                </c:pt>
                <c:pt idx="3">
                  <c:v>18312919</c:v>
                </c:pt>
                <c:pt idx="4">
                  <c:v>19754817</c:v>
                </c:pt>
                <c:pt idx="5">
                  <c:v>20008697</c:v>
                </c:pt>
                <c:pt idx="6">
                  <c:v>22822865</c:v>
                </c:pt>
                <c:pt idx="7">
                  <c:v>23036327</c:v>
                </c:pt>
                <c:pt idx="8">
                  <c:v>22948138</c:v>
                </c:pt>
                <c:pt idx="9">
                  <c:v>24512759</c:v>
                </c:pt>
                <c:pt idx="10">
                  <c:v>22188136</c:v>
                </c:pt>
                <c:pt idx="11">
                  <c:v>25652668</c:v>
                </c:pt>
              </c:numCache>
            </c:numRef>
          </c:val>
          <c:smooth val="0"/>
          <c:extLst>
            <c:ext xmlns:c16="http://schemas.microsoft.com/office/drawing/2014/chart" uri="{C3380CC4-5D6E-409C-BE32-E72D297353CC}">
              <c16:uniqueId val="{00000001-AFE6-4362-ACFF-FF5454285595}"/>
            </c:ext>
          </c:extLst>
        </c:ser>
        <c:dLbls>
          <c:showLegendKey val="0"/>
          <c:showVal val="0"/>
          <c:showCatName val="0"/>
          <c:showSerName val="0"/>
          <c:showPercent val="0"/>
          <c:showBubbleSize val="0"/>
        </c:dLbls>
        <c:smooth val="0"/>
        <c:axId val="406631640"/>
        <c:axId val="406631968"/>
      </c:lineChart>
      <c:catAx>
        <c:axId val="406631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06631968"/>
        <c:crosses val="autoZero"/>
        <c:auto val="1"/>
        <c:lblAlgn val="ctr"/>
        <c:lblOffset val="100"/>
        <c:noMultiLvlLbl val="0"/>
      </c:catAx>
      <c:valAx>
        <c:axId val="406631968"/>
        <c:scaling>
          <c:orientation val="minMax"/>
          <c:max val="27000000"/>
          <c:min val="15000000"/>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06631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Students</c:v>
                </c:pt>
              </c:strCache>
            </c:strRef>
          </c:tx>
          <c:spPr>
            <a:solidFill>
              <a:schemeClr val="accent1"/>
            </a:solidFill>
            <a:ln>
              <a:noFill/>
            </a:ln>
            <a:effectLst/>
          </c:spPr>
          <c:invertIfNegative val="0"/>
          <c:cat>
            <c:strRef>
              <c:f>Sheet1!$A$2:$A$4</c:f>
              <c:strCache>
                <c:ptCount val="3"/>
                <c:pt idx="0">
                  <c:v>FY19</c:v>
                </c:pt>
                <c:pt idx="1">
                  <c:v>FY20</c:v>
                </c:pt>
                <c:pt idx="2">
                  <c:v>FY21</c:v>
                </c:pt>
              </c:strCache>
            </c:strRef>
          </c:cat>
          <c:val>
            <c:numRef>
              <c:f>Sheet1!$B$2:$B$4</c:f>
              <c:numCache>
                <c:formatCode>General</c:formatCode>
                <c:ptCount val="3"/>
                <c:pt idx="0">
                  <c:v>15</c:v>
                </c:pt>
                <c:pt idx="1">
                  <c:v>32</c:v>
                </c:pt>
                <c:pt idx="2">
                  <c:v>52</c:v>
                </c:pt>
              </c:numCache>
            </c:numRef>
          </c:val>
          <c:extLst>
            <c:ext xmlns:c16="http://schemas.microsoft.com/office/drawing/2014/chart" uri="{C3380CC4-5D6E-409C-BE32-E72D297353CC}">
              <c16:uniqueId val="{00000000-E036-4B61-8D5B-707E7C2F8274}"/>
            </c:ext>
          </c:extLst>
        </c:ser>
        <c:ser>
          <c:idx val="1"/>
          <c:order val="1"/>
          <c:tx>
            <c:strRef>
              <c:f>Sheet1!$C$1</c:f>
              <c:strCache>
                <c:ptCount val="1"/>
                <c:pt idx="0">
                  <c:v> 2</c:v>
                </c:pt>
              </c:strCache>
            </c:strRef>
          </c:tx>
          <c:spPr>
            <a:solidFill>
              <a:schemeClr val="accent2"/>
            </a:solidFill>
            <a:ln>
              <a:noFill/>
            </a:ln>
            <a:effectLst/>
          </c:spPr>
          <c:invertIfNegative val="0"/>
          <c:cat>
            <c:strRef>
              <c:f>Sheet1!$A$2:$A$4</c:f>
              <c:strCache>
                <c:ptCount val="3"/>
                <c:pt idx="0">
                  <c:v>FY19</c:v>
                </c:pt>
                <c:pt idx="1">
                  <c:v>FY20</c:v>
                </c:pt>
                <c:pt idx="2">
                  <c:v>FY21</c:v>
                </c:pt>
              </c:strCache>
            </c:strRef>
          </c:cat>
          <c:val>
            <c:numRef>
              <c:f>Sheet1!$C$2:$C$4</c:f>
            </c:numRef>
          </c:val>
          <c:extLst>
            <c:ext xmlns:c16="http://schemas.microsoft.com/office/drawing/2014/chart" uri="{C3380CC4-5D6E-409C-BE32-E72D297353CC}">
              <c16:uniqueId val="{00000001-E036-4B61-8D5B-707E7C2F8274}"/>
            </c:ext>
          </c:extLst>
        </c:ser>
        <c:dLbls>
          <c:showLegendKey val="0"/>
          <c:showVal val="0"/>
          <c:showCatName val="0"/>
          <c:showSerName val="0"/>
          <c:showPercent val="0"/>
          <c:showBubbleSize val="0"/>
        </c:dLbls>
        <c:gapWidth val="219"/>
        <c:overlap val="-27"/>
        <c:axId val="385297624"/>
        <c:axId val="299668040"/>
      </c:barChart>
      <c:catAx>
        <c:axId val="385297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99668040"/>
        <c:crosses val="autoZero"/>
        <c:auto val="1"/>
        <c:lblAlgn val="ctr"/>
        <c:lblOffset val="100"/>
        <c:noMultiLvlLbl val="0"/>
      </c:catAx>
      <c:valAx>
        <c:axId val="299668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85297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36" tIns="46218" rIns="92436" bIns="46218" rtlCol="0"/>
          <a:lstStyle>
            <a:lvl1pPr algn="l">
              <a:defRPr sz="1200"/>
            </a:lvl1pPr>
          </a:lstStyle>
          <a:p>
            <a:r>
              <a:rPr lang="en-US"/>
              <a:t>Senate Appropriations Committee</a:t>
            </a:r>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2436" tIns="46218" rIns="92436" bIns="46218" rtlCol="0"/>
          <a:lstStyle>
            <a:lvl1pPr algn="r">
              <a:defRPr sz="1200"/>
            </a:lvl1pPr>
          </a:lstStyle>
          <a:p>
            <a:r>
              <a:rPr lang="en-US"/>
              <a:t>January 18, 2021</a:t>
            </a:r>
            <a:endParaRPr lang="en-US" dirty="0"/>
          </a:p>
        </p:txBody>
      </p:sp>
      <p:sp>
        <p:nvSpPr>
          <p:cNvPr id="4" name="Footer Placeholder 3"/>
          <p:cNvSpPr>
            <a:spLocks noGrp="1"/>
          </p:cNvSpPr>
          <p:nvPr>
            <p:ph type="ftr" sz="quarter" idx="2"/>
          </p:nvPr>
        </p:nvSpPr>
        <p:spPr>
          <a:xfrm>
            <a:off x="1" y="8829968"/>
            <a:ext cx="3037840" cy="466433"/>
          </a:xfrm>
          <a:prstGeom prst="rect">
            <a:avLst/>
          </a:prstGeom>
        </p:spPr>
        <p:txBody>
          <a:bodyPr vert="horz" lIns="92436" tIns="46218" rIns="92436" bIns="46218" rtlCol="0" anchor="b"/>
          <a:lstStyle>
            <a:lvl1pPr algn="l">
              <a:defRPr sz="1200"/>
            </a:lvl1pPr>
          </a:lstStyle>
          <a:p>
            <a:r>
              <a:rPr lang="en-US"/>
              <a:t>UND School of Medicine and Health Sciences Dr. Wynne and Mr. Molmen</a:t>
            </a:r>
            <a:endParaRPr lang="en-US" dirty="0"/>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2436" tIns="46218" rIns="92436" bIns="46218" rtlCol="0" anchor="b"/>
          <a:lstStyle>
            <a:lvl1pPr algn="r">
              <a:defRPr sz="1200"/>
            </a:lvl1pPr>
          </a:lstStyle>
          <a:p>
            <a:r>
              <a:rPr lang="en-US" dirty="0"/>
              <a:t>Grand Forks, ND</a:t>
            </a:r>
          </a:p>
        </p:txBody>
      </p:sp>
    </p:spTree>
    <p:extLst>
      <p:ext uri="{BB962C8B-B14F-4D97-AF65-F5344CB8AC3E}">
        <p14:creationId xmlns:p14="http://schemas.microsoft.com/office/powerpoint/2010/main" val="110787437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36" tIns="46218" rIns="92436" bIns="46218" rtlCol="0"/>
          <a:lstStyle>
            <a:lvl1pPr algn="l">
              <a:defRPr sz="1200"/>
            </a:lvl1pPr>
          </a:lstStyle>
          <a:p>
            <a:r>
              <a:rPr lang="en-US"/>
              <a:t>Senate Appropriations Committee</a:t>
            </a:r>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2436" tIns="46218" rIns="92436" bIns="46218" rtlCol="0"/>
          <a:lstStyle>
            <a:lvl1pPr algn="r">
              <a:defRPr sz="1200"/>
            </a:lvl1pPr>
          </a:lstStyle>
          <a:p>
            <a:r>
              <a:rPr lang="en-US"/>
              <a:t>January 18, 2021</a:t>
            </a:r>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2436" tIns="46218" rIns="92436" bIns="46218" rtlCol="0" anchor="ctr"/>
          <a:lstStyle/>
          <a:p>
            <a:endParaRPr lang="en-US" dirty="0"/>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2436" tIns="46218" rIns="92436" bIns="462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3"/>
          </a:xfrm>
          <a:prstGeom prst="rect">
            <a:avLst/>
          </a:prstGeom>
        </p:spPr>
        <p:txBody>
          <a:bodyPr vert="horz" lIns="92436" tIns="46218" rIns="92436" bIns="46218" rtlCol="0" anchor="b"/>
          <a:lstStyle>
            <a:lvl1pPr algn="l">
              <a:defRPr sz="1200"/>
            </a:lvl1p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2436" tIns="46218" rIns="92436" bIns="46218" rtlCol="0" anchor="b"/>
          <a:lstStyle>
            <a:lvl1pPr algn="r">
              <a:defRPr sz="1200"/>
            </a:lvl1pPr>
          </a:lstStyle>
          <a:p>
            <a:fld id="{7B65CFBB-717D-4FE3-ACE9-6D31702F8F23}" type="slidenum">
              <a:rPr lang="en-US" smtClean="0"/>
              <a:t>‹#›</a:t>
            </a:fld>
            <a:endParaRPr lang="en-US" dirty="0"/>
          </a:p>
        </p:txBody>
      </p:sp>
    </p:spTree>
    <p:extLst>
      <p:ext uri="{BB962C8B-B14F-4D97-AF65-F5344CB8AC3E}">
        <p14:creationId xmlns:p14="http://schemas.microsoft.com/office/powerpoint/2010/main" val="3083559768"/>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1</a:t>
            </a:fld>
            <a:endParaRPr lang="en-US" dirty="0"/>
          </a:p>
        </p:txBody>
      </p:sp>
    </p:spTree>
    <p:extLst>
      <p:ext uri="{BB962C8B-B14F-4D97-AF65-F5344CB8AC3E}">
        <p14:creationId xmlns:p14="http://schemas.microsoft.com/office/powerpoint/2010/main" val="2211343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looks at the cohort of North Dakotans who matriculate in any medical school in the United States in the specified year. In 2007, two out of three North Dakotans who entered medical school came to the UND SMHS. Last year </a:t>
            </a:r>
            <a:r>
              <a:rPr lang="en-US"/>
              <a:t>that percentage </a:t>
            </a:r>
            <a:r>
              <a:rPr lang="en-US" dirty="0"/>
              <a:t>increased to more than nine out of ten.</a:t>
            </a:r>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12</a:t>
            </a:fld>
            <a:endParaRPr lang="en-US" dirty="0"/>
          </a:p>
        </p:txBody>
      </p:sp>
    </p:spTree>
    <p:extLst>
      <p:ext uri="{BB962C8B-B14F-4D97-AF65-F5344CB8AC3E}">
        <p14:creationId xmlns:p14="http://schemas.microsoft.com/office/powerpoint/2010/main" val="3075501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looks at the retention of UND SMHS medical student graduates for practice in-state. The data are shown as percentile, where our results are compared with all other medical schools. We have gone from well below average in 2013 to well above average in 2020. In 2020, our retention rate was better than that at more than two-thirds of the medical schools in the US.</a:t>
            </a:r>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13</a:t>
            </a:fld>
            <a:endParaRPr lang="en-US" dirty="0"/>
          </a:p>
        </p:txBody>
      </p:sp>
    </p:spTree>
    <p:extLst>
      <p:ext uri="{BB962C8B-B14F-4D97-AF65-F5344CB8AC3E}">
        <p14:creationId xmlns:p14="http://schemas.microsoft.com/office/powerpoint/2010/main" val="3327382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again looks at percentile rank (UND SMHS compared with all other medical schools). In 2020, the cost to attend UND SMHS for a student from North Dakota was lower than at nine out of ten of the medical schools in the US.</a:t>
            </a:r>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14</a:t>
            </a:fld>
            <a:endParaRPr lang="en-US" dirty="0"/>
          </a:p>
        </p:txBody>
      </p:sp>
    </p:spTree>
    <p:extLst>
      <p:ext uri="{BB962C8B-B14F-4D97-AF65-F5344CB8AC3E}">
        <p14:creationId xmlns:p14="http://schemas.microsoft.com/office/powerpoint/2010/main" val="473207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uses percentile rank to look at student debt over time. Our medical students in 2010 had average debt levels well about the national average at other medical schools, and we have now driven the debt level down so that in 2020 the medical students at more than two out of three medical schools had average debt levels more than our students did.</a:t>
            </a:r>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15</a:t>
            </a:fld>
            <a:endParaRPr lang="en-US" dirty="0"/>
          </a:p>
        </p:txBody>
      </p:sp>
    </p:spTree>
    <p:extLst>
      <p:ext uri="{BB962C8B-B14F-4D97-AF65-F5344CB8AC3E}">
        <p14:creationId xmlns:p14="http://schemas.microsoft.com/office/powerpoint/2010/main" val="2058676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16</a:t>
            </a:fld>
            <a:endParaRPr lang="en-US" dirty="0"/>
          </a:p>
        </p:txBody>
      </p:sp>
    </p:spTree>
    <p:extLst>
      <p:ext uri="{BB962C8B-B14F-4D97-AF65-F5344CB8AC3E}">
        <p14:creationId xmlns:p14="http://schemas.microsoft.com/office/powerpoint/2010/main" val="3044712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looks at percent (not percentile). 93% of medical and 94% of all of our students graduate.</a:t>
            </a:r>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17</a:t>
            </a:fld>
            <a:endParaRPr lang="en-US" dirty="0"/>
          </a:p>
        </p:txBody>
      </p:sp>
    </p:spTree>
    <p:extLst>
      <p:ext uri="{BB962C8B-B14F-4D97-AF65-F5344CB8AC3E}">
        <p14:creationId xmlns:p14="http://schemas.microsoft.com/office/powerpoint/2010/main" val="2361521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1A199940-1E07-49BC-985E-AE39082599D3}" type="slidenum">
              <a:rPr lang="en-US"/>
              <a:pPr/>
              <a:t>18</a:t>
            </a:fld>
            <a:endParaRPr lang="en-US"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dirty="0"/>
          </a:p>
        </p:txBody>
      </p:sp>
      <p:sp>
        <p:nvSpPr>
          <p:cNvPr id="2" name="Date Placeholder 1"/>
          <p:cNvSpPr>
            <a:spLocks noGrp="1"/>
          </p:cNvSpPr>
          <p:nvPr>
            <p:ph type="dt" idx="10"/>
          </p:nvPr>
        </p:nvSpPr>
        <p:spPr/>
        <p:txBody>
          <a:bodyPr/>
          <a:lstStyle/>
          <a:p>
            <a:r>
              <a:rPr lang="en-US"/>
              <a:t>January 18, 2021</a:t>
            </a:r>
            <a:endParaRPr lang="en-US" dirty="0"/>
          </a:p>
        </p:txBody>
      </p:sp>
      <p:sp>
        <p:nvSpPr>
          <p:cNvPr id="3" name="Footer Placeholder 2"/>
          <p:cNvSpPr>
            <a:spLocks noGrp="1"/>
          </p:cNvSpPr>
          <p:nvPr>
            <p:ph type="ftr" sz="quarter" idx="11"/>
          </p:nvPr>
        </p:nvSpPr>
        <p:spPr/>
        <p:txBody>
          <a:bodyPr/>
          <a:lstStyle/>
          <a:p>
            <a:r>
              <a:rPr lang="en-US"/>
              <a:t>UND School of Medicine and Health Sciences Dr. Wynne and Mr. Molmen</a:t>
            </a:r>
            <a:endParaRPr lang="en-US" dirty="0"/>
          </a:p>
        </p:txBody>
      </p:sp>
      <p:sp>
        <p:nvSpPr>
          <p:cNvPr id="4" name="Header Placeholder 3"/>
          <p:cNvSpPr>
            <a:spLocks noGrp="1"/>
          </p:cNvSpPr>
          <p:nvPr>
            <p:ph type="hdr" sz="quarter" idx="12"/>
          </p:nvPr>
        </p:nvSpPr>
        <p:spPr/>
        <p:txBody>
          <a:bodyPr/>
          <a:lstStyle/>
          <a:p>
            <a:r>
              <a:rPr lang="en-US"/>
              <a:t>Senate Appropriations Committee</a:t>
            </a:r>
            <a:endParaRPr lang="en-US" dirty="0"/>
          </a:p>
        </p:txBody>
      </p:sp>
    </p:spTree>
    <p:extLst>
      <p:ext uri="{BB962C8B-B14F-4D97-AF65-F5344CB8AC3E}">
        <p14:creationId xmlns:p14="http://schemas.microsoft.com/office/powerpoint/2010/main" val="689927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611CEC9E-D675-47F4-9747-C6D2212C0684}" type="slidenum">
              <a:rPr lang="en-US"/>
              <a:pPr/>
              <a:t>19</a:t>
            </a:fld>
            <a:endParaRPr 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1751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611CEC9E-D675-47F4-9747-C6D2212C0684}" type="slidenum">
              <a:rPr lang="en-US"/>
              <a:pPr/>
              <a:t>20</a:t>
            </a:fld>
            <a:endParaRPr 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8240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21</a:t>
            </a:fld>
            <a:endParaRPr lang="en-US" dirty="0"/>
          </a:p>
        </p:txBody>
      </p:sp>
    </p:spTree>
    <p:extLst>
      <p:ext uri="{BB962C8B-B14F-4D97-AF65-F5344CB8AC3E}">
        <p14:creationId xmlns:p14="http://schemas.microsoft.com/office/powerpoint/2010/main" val="3185703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2</a:t>
            </a:fld>
            <a:endParaRPr lang="en-US" dirty="0"/>
          </a:p>
        </p:txBody>
      </p:sp>
    </p:spTree>
    <p:extLst>
      <p:ext uri="{BB962C8B-B14F-4D97-AF65-F5344CB8AC3E}">
        <p14:creationId xmlns:p14="http://schemas.microsoft.com/office/powerpoint/2010/main" val="500114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looks at external </a:t>
            </a:r>
            <a:r>
              <a:rPr lang="en-US"/>
              <a:t>(sponsored) funding </a:t>
            </a:r>
            <a:r>
              <a:rPr lang="en-US" dirty="0"/>
              <a:t>over time. Most of the funding comes from the federal government, especially the National Institutes of Health. Other important funding sources include state agencies (especially the North Dakota Department of Health) and foundations.</a:t>
            </a:r>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22</a:t>
            </a:fld>
            <a:endParaRPr lang="en-US" dirty="0"/>
          </a:p>
        </p:txBody>
      </p:sp>
    </p:spTree>
    <p:extLst>
      <p:ext uri="{BB962C8B-B14F-4D97-AF65-F5344CB8AC3E}">
        <p14:creationId xmlns:p14="http://schemas.microsoft.com/office/powerpoint/2010/main" val="1617956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23</a:t>
            </a:fld>
            <a:endParaRPr lang="en-US" dirty="0"/>
          </a:p>
        </p:txBody>
      </p:sp>
    </p:spTree>
    <p:extLst>
      <p:ext uri="{BB962C8B-B14F-4D97-AF65-F5344CB8AC3E}">
        <p14:creationId xmlns:p14="http://schemas.microsoft.com/office/powerpoint/2010/main" val="4070819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24</a:t>
            </a:fld>
            <a:endParaRPr lang="en-US" dirty="0"/>
          </a:p>
        </p:txBody>
      </p:sp>
    </p:spTree>
    <p:extLst>
      <p:ext uri="{BB962C8B-B14F-4D97-AF65-F5344CB8AC3E}">
        <p14:creationId xmlns:p14="http://schemas.microsoft.com/office/powerpoint/2010/main" val="2852372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25</a:t>
            </a:fld>
            <a:endParaRPr lang="en-US" dirty="0"/>
          </a:p>
        </p:txBody>
      </p:sp>
    </p:spTree>
    <p:extLst>
      <p:ext uri="{BB962C8B-B14F-4D97-AF65-F5344CB8AC3E}">
        <p14:creationId xmlns:p14="http://schemas.microsoft.com/office/powerpoint/2010/main" val="1158150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26</a:t>
            </a:fld>
            <a:endParaRPr lang="en-US" dirty="0"/>
          </a:p>
        </p:txBody>
      </p:sp>
    </p:spTree>
    <p:extLst>
      <p:ext uri="{BB962C8B-B14F-4D97-AF65-F5344CB8AC3E}">
        <p14:creationId xmlns:p14="http://schemas.microsoft.com/office/powerpoint/2010/main" val="799842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27</a:t>
            </a:fld>
            <a:endParaRPr lang="en-US" dirty="0"/>
          </a:p>
        </p:txBody>
      </p:sp>
    </p:spTree>
    <p:extLst>
      <p:ext uri="{BB962C8B-B14F-4D97-AF65-F5344CB8AC3E}">
        <p14:creationId xmlns:p14="http://schemas.microsoft.com/office/powerpoint/2010/main" val="6443819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28</a:t>
            </a:fld>
            <a:endParaRPr lang="en-US" dirty="0"/>
          </a:p>
        </p:txBody>
      </p:sp>
    </p:spTree>
    <p:extLst>
      <p:ext uri="{BB962C8B-B14F-4D97-AF65-F5344CB8AC3E}">
        <p14:creationId xmlns:p14="http://schemas.microsoft.com/office/powerpoint/2010/main" val="405400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29</a:t>
            </a:fld>
            <a:endParaRPr lang="en-US" dirty="0"/>
          </a:p>
        </p:txBody>
      </p:sp>
    </p:spTree>
    <p:extLst>
      <p:ext uri="{BB962C8B-B14F-4D97-AF65-F5344CB8AC3E}">
        <p14:creationId xmlns:p14="http://schemas.microsoft.com/office/powerpoint/2010/main" val="4291778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789762-E5EE-4187-A09F-179055856A7B}" type="slidenum">
              <a:rPr lang="en-US" smtClean="0"/>
              <a:pPr>
                <a:defRPr/>
              </a:pPr>
              <a:t>30</a:t>
            </a:fld>
            <a:endParaRPr lang="en-US" dirty="0"/>
          </a:p>
        </p:txBody>
      </p:sp>
      <p:sp>
        <p:nvSpPr>
          <p:cNvPr id="5" name="Date Placeholder 4"/>
          <p:cNvSpPr>
            <a:spLocks noGrp="1"/>
          </p:cNvSpPr>
          <p:nvPr>
            <p:ph type="dt" idx="11"/>
          </p:nvPr>
        </p:nvSpPr>
        <p:spPr/>
        <p:txBody>
          <a:bodyPr/>
          <a:lstStyle/>
          <a:p>
            <a:r>
              <a:rPr lang="en-US"/>
              <a:t>January 18, 2021</a:t>
            </a:r>
            <a:endParaRPr lang="en-US" dirty="0"/>
          </a:p>
        </p:txBody>
      </p:sp>
      <p:sp>
        <p:nvSpPr>
          <p:cNvPr id="6" name="Footer Placeholder 5"/>
          <p:cNvSpPr>
            <a:spLocks noGrp="1"/>
          </p:cNvSpPr>
          <p:nvPr>
            <p:ph type="ftr" sz="quarter" idx="12"/>
          </p:nvPr>
        </p:nvSpPr>
        <p:spPr/>
        <p:txBody>
          <a:bodyPr/>
          <a:lstStyle/>
          <a:p>
            <a:r>
              <a:rPr lang="en-US"/>
              <a:t>UND School of Medicine and Health Sciences Dr. Wynne and Mr. Molmen</a:t>
            </a:r>
            <a:endParaRPr lang="en-US" dirty="0"/>
          </a:p>
        </p:txBody>
      </p:sp>
      <p:sp>
        <p:nvSpPr>
          <p:cNvPr id="7" name="Header Placeholder 6"/>
          <p:cNvSpPr>
            <a:spLocks noGrp="1"/>
          </p:cNvSpPr>
          <p:nvPr>
            <p:ph type="hdr" sz="quarter" idx="13"/>
          </p:nvPr>
        </p:nvSpPr>
        <p:spPr/>
        <p:txBody>
          <a:bodyPr/>
          <a:lstStyle/>
          <a:p>
            <a:r>
              <a:rPr lang="en-US"/>
              <a:t>Senate Appropriations Committee</a:t>
            </a:r>
            <a:endParaRPr lang="en-US" dirty="0"/>
          </a:p>
        </p:txBody>
      </p:sp>
    </p:spTree>
    <p:extLst>
      <p:ext uri="{BB962C8B-B14F-4D97-AF65-F5344CB8AC3E}">
        <p14:creationId xmlns:p14="http://schemas.microsoft.com/office/powerpoint/2010/main" val="37545319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789762-E5EE-4187-A09F-179055856A7B}" type="slidenum">
              <a:rPr lang="en-US" smtClean="0"/>
              <a:pPr>
                <a:defRPr/>
              </a:pPr>
              <a:t>31</a:t>
            </a:fld>
            <a:endParaRPr lang="en-US" dirty="0"/>
          </a:p>
        </p:txBody>
      </p:sp>
      <p:sp>
        <p:nvSpPr>
          <p:cNvPr id="5" name="Date Placeholder 4"/>
          <p:cNvSpPr>
            <a:spLocks noGrp="1"/>
          </p:cNvSpPr>
          <p:nvPr>
            <p:ph type="dt" idx="11"/>
          </p:nvPr>
        </p:nvSpPr>
        <p:spPr/>
        <p:txBody>
          <a:bodyPr/>
          <a:lstStyle/>
          <a:p>
            <a:r>
              <a:rPr lang="en-US"/>
              <a:t>January 18, 2021</a:t>
            </a:r>
            <a:endParaRPr lang="en-US" dirty="0"/>
          </a:p>
        </p:txBody>
      </p:sp>
      <p:sp>
        <p:nvSpPr>
          <p:cNvPr id="6" name="Footer Placeholder 5"/>
          <p:cNvSpPr>
            <a:spLocks noGrp="1"/>
          </p:cNvSpPr>
          <p:nvPr>
            <p:ph type="ftr" sz="quarter" idx="12"/>
          </p:nvPr>
        </p:nvSpPr>
        <p:spPr/>
        <p:txBody>
          <a:bodyPr/>
          <a:lstStyle/>
          <a:p>
            <a:r>
              <a:rPr lang="en-US"/>
              <a:t>UND School of Medicine and Health Sciences Dr. Wynne and Mr. Molmen</a:t>
            </a:r>
            <a:endParaRPr lang="en-US" dirty="0"/>
          </a:p>
        </p:txBody>
      </p:sp>
      <p:sp>
        <p:nvSpPr>
          <p:cNvPr id="7" name="Header Placeholder 6"/>
          <p:cNvSpPr>
            <a:spLocks noGrp="1"/>
          </p:cNvSpPr>
          <p:nvPr>
            <p:ph type="hdr" sz="quarter" idx="13"/>
          </p:nvPr>
        </p:nvSpPr>
        <p:spPr/>
        <p:txBody>
          <a:bodyPr/>
          <a:lstStyle/>
          <a:p>
            <a:r>
              <a:rPr lang="en-US"/>
              <a:t>Senate Appropriations Committee</a:t>
            </a:r>
            <a:endParaRPr lang="en-US" dirty="0"/>
          </a:p>
        </p:txBody>
      </p:sp>
    </p:spTree>
    <p:extLst>
      <p:ext uri="{BB962C8B-B14F-4D97-AF65-F5344CB8AC3E}">
        <p14:creationId xmlns:p14="http://schemas.microsoft.com/office/powerpoint/2010/main" val="3717507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5</a:t>
            </a:fld>
            <a:endParaRPr lang="en-US" dirty="0"/>
          </a:p>
        </p:txBody>
      </p:sp>
    </p:spTree>
    <p:extLst>
      <p:ext uri="{BB962C8B-B14F-4D97-AF65-F5344CB8AC3E}">
        <p14:creationId xmlns:p14="http://schemas.microsoft.com/office/powerpoint/2010/main" val="22795659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32</a:t>
            </a:fld>
            <a:endParaRPr lang="en-US" dirty="0"/>
          </a:p>
        </p:txBody>
      </p:sp>
    </p:spTree>
    <p:extLst>
      <p:ext uri="{BB962C8B-B14F-4D97-AF65-F5344CB8AC3E}">
        <p14:creationId xmlns:p14="http://schemas.microsoft.com/office/powerpoint/2010/main" val="3519773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33</a:t>
            </a:fld>
            <a:endParaRPr lang="en-US" dirty="0"/>
          </a:p>
        </p:txBody>
      </p:sp>
    </p:spTree>
    <p:extLst>
      <p:ext uri="{BB962C8B-B14F-4D97-AF65-F5344CB8AC3E}">
        <p14:creationId xmlns:p14="http://schemas.microsoft.com/office/powerpoint/2010/main" val="35267208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34</a:t>
            </a:fld>
            <a:endParaRPr lang="en-US" dirty="0"/>
          </a:p>
        </p:txBody>
      </p:sp>
    </p:spTree>
    <p:extLst>
      <p:ext uri="{BB962C8B-B14F-4D97-AF65-F5344CB8AC3E}">
        <p14:creationId xmlns:p14="http://schemas.microsoft.com/office/powerpoint/2010/main" val="42403785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35</a:t>
            </a:fld>
            <a:endParaRPr lang="en-US" dirty="0"/>
          </a:p>
        </p:txBody>
      </p:sp>
    </p:spTree>
    <p:extLst>
      <p:ext uri="{BB962C8B-B14F-4D97-AF65-F5344CB8AC3E}">
        <p14:creationId xmlns:p14="http://schemas.microsoft.com/office/powerpoint/2010/main" val="33439473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basic sciences faculty salaries at the UND SMHS compared with those at all other medical schools in the US. Overall, our salaries are 10% below the average salaries elsewhere, and the disparity increases as faculty progress through the academic ranks. Thus, retention becomes an issue. A robust merit pool (3% + 3%) will help reduce this salary inequity and hopefully help with retention.</a:t>
            </a:r>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36</a:t>
            </a:fld>
            <a:endParaRPr lang="en-US" dirty="0"/>
          </a:p>
        </p:txBody>
      </p:sp>
    </p:spTree>
    <p:extLst>
      <p:ext uri="{BB962C8B-B14F-4D97-AF65-F5344CB8AC3E}">
        <p14:creationId xmlns:p14="http://schemas.microsoft.com/office/powerpoint/2010/main" val="4827740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37</a:t>
            </a:fld>
            <a:endParaRPr lang="en-US" dirty="0"/>
          </a:p>
        </p:txBody>
      </p:sp>
    </p:spTree>
    <p:extLst>
      <p:ext uri="{BB962C8B-B14F-4D97-AF65-F5344CB8AC3E}">
        <p14:creationId xmlns:p14="http://schemas.microsoft.com/office/powerpoint/2010/main" val="2978399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38</a:t>
            </a:fld>
            <a:endParaRPr lang="en-US" dirty="0"/>
          </a:p>
        </p:txBody>
      </p:sp>
    </p:spTree>
    <p:extLst>
      <p:ext uri="{BB962C8B-B14F-4D97-AF65-F5344CB8AC3E}">
        <p14:creationId xmlns:p14="http://schemas.microsoft.com/office/powerpoint/2010/main" val="32334272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789762-E5EE-4187-A09F-179055856A7B}" type="slidenum">
              <a:rPr lang="en-US" smtClean="0"/>
              <a:pPr>
                <a:defRPr/>
              </a:pPr>
              <a:t>39</a:t>
            </a:fld>
            <a:endParaRPr lang="en-US" dirty="0"/>
          </a:p>
        </p:txBody>
      </p:sp>
    </p:spTree>
    <p:extLst>
      <p:ext uri="{BB962C8B-B14F-4D97-AF65-F5344CB8AC3E}">
        <p14:creationId xmlns:p14="http://schemas.microsoft.com/office/powerpoint/2010/main" val="30599716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789762-E5EE-4187-A09F-179055856A7B}" type="slidenum">
              <a:rPr lang="en-US" smtClean="0"/>
              <a:pPr>
                <a:defRPr/>
              </a:pPr>
              <a:t>40</a:t>
            </a:fld>
            <a:endParaRPr lang="en-US" dirty="0"/>
          </a:p>
        </p:txBody>
      </p:sp>
      <p:sp>
        <p:nvSpPr>
          <p:cNvPr id="5" name="Date Placeholder 4"/>
          <p:cNvSpPr>
            <a:spLocks noGrp="1"/>
          </p:cNvSpPr>
          <p:nvPr>
            <p:ph type="dt" idx="11"/>
          </p:nvPr>
        </p:nvSpPr>
        <p:spPr/>
        <p:txBody>
          <a:bodyPr/>
          <a:lstStyle/>
          <a:p>
            <a:r>
              <a:rPr lang="en-US"/>
              <a:t>January 18, 2021</a:t>
            </a:r>
            <a:endParaRPr lang="en-US" dirty="0"/>
          </a:p>
        </p:txBody>
      </p:sp>
      <p:sp>
        <p:nvSpPr>
          <p:cNvPr id="6" name="Footer Placeholder 5"/>
          <p:cNvSpPr>
            <a:spLocks noGrp="1"/>
          </p:cNvSpPr>
          <p:nvPr>
            <p:ph type="ftr" sz="quarter" idx="12"/>
          </p:nvPr>
        </p:nvSpPr>
        <p:spPr/>
        <p:txBody>
          <a:bodyPr/>
          <a:lstStyle/>
          <a:p>
            <a:r>
              <a:rPr lang="en-US"/>
              <a:t>UND School of Medicine and Health Sciences Dr. Wynne and Mr. Molmen</a:t>
            </a:r>
            <a:endParaRPr lang="en-US" dirty="0"/>
          </a:p>
        </p:txBody>
      </p:sp>
      <p:sp>
        <p:nvSpPr>
          <p:cNvPr id="7" name="Header Placeholder 6"/>
          <p:cNvSpPr>
            <a:spLocks noGrp="1"/>
          </p:cNvSpPr>
          <p:nvPr>
            <p:ph type="hdr" sz="quarter" idx="13"/>
          </p:nvPr>
        </p:nvSpPr>
        <p:spPr/>
        <p:txBody>
          <a:bodyPr/>
          <a:lstStyle/>
          <a:p>
            <a:r>
              <a:rPr lang="en-US"/>
              <a:t>Senate Appropriations Committee</a:t>
            </a:r>
            <a:endParaRPr lang="en-US" dirty="0"/>
          </a:p>
        </p:txBody>
      </p:sp>
    </p:spTree>
    <p:extLst>
      <p:ext uri="{BB962C8B-B14F-4D97-AF65-F5344CB8AC3E}">
        <p14:creationId xmlns:p14="http://schemas.microsoft.com/office/powerpoint/2010/main" val="38085716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41</a:t>
            </a:fld>
            <a:endParaRPr lang="en-US" dirty="0"/>
          </a:p>
        </p:txBody>
      </p:sp>
    </p:spTree>
    <p:extLst>
      <p:ext uri="{BB962C8B-B14F-4D97-AF65-F5344CB8AC3E}">
        <p14:creationId xmlns:p14="http://schemas.microsoft.com/office/powerpoint/2010/main" val="307337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6</a:t>
            </a:fld>
            <a:endParaRPr lang="en-US" dirty="0"/>
          </a:p>
        </p:txBody>
      </p:sp>
    </p:spTree>
    <p:extLst>
      <p:ext uri="{BB962C8B-B14F-4D97-AF65-F5344CB8AC3E}">
        <p14:creationId xmlns:p14="http://schemas.microsoft.com/office/powerpoint/2010/main" val="1583374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7</a:t>
            </a:fld>
            <a:endParaRPr lang="en-US" dirty="0"/>
          </a:p>
        </p:txBody>
      </p:sp>
    </p:spTree>
    <p:extLst>
      <p:ext uri="{BB962C8B-B14F-4D97-AF65-F5344CB8AC3E}">
        <p14:creationId xmlns:p14="http://schemas.microsoft.com/office/powerpoint/2010/main" val="143776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8</a:t>
            </a:fld>
            <a:endParaRPr lang="en-US" dirty="0"/>
          </a:p>
        </p:txBody>
      </p:sp>
    </p:spTree>
    <p:extLst>
      <p:ext uri="{BB962C8B-B14F-4D97-AF65-F5344CB8AC3E}">
        <p14:creationId xmlns:p14="http://schemas.microsoft.com/office/powerpoint/2010/main" val="907102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9</a:t>
            </a:fld>
            <a:endParaRPr lang="en-US" dirty="0"/>
          </a:p>
        </p:txBody>
      </p:sp>
    </p:spTree>
    <p:extLst>
      <p:ext uri="{BB962C8B-B14F-4D97-AF65-F5344CB8AC3E}">
        <p14:creationId xmlns:p14="http://schemas.microsoft.com/office/powerpoint/2010/main" val="509945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10</a:t>
            </a:fld>
            <a:endParaRPr lang="en-US" dirty="0"/>
          </a:p>
        </p:txBody>
      </p:sp>
    </p:spTree>
    <p:extLst>
      <p:ext uri="{BB962C8B-B14F-4D97-AF65-F5344CB8AC3E}">
        <p14:creationId xmlns:p14="http://schemas.microsoft.com/office/powerpoint/2010/main" val="2844511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entire report is available on-line. The </a:t>
            </a:r>
            <a:r>
              <a:rPr lang="en-US" i="1" dirty="0"/>
              <a:t>Report</a:t>
            </a:r>
            <a:r>
              <a:rPr lang="en-US" dirty="0"/>
              <a:t> outlines in detail the implementation and accomplishments of the Healthcare Workforce Initiative (HWI).</a:t>
            </a:r>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11</a:t>
            </a:fld>
            <a:endParaRPr lang="en-US" dirty="0"/>
          </a:p>
        </p:txBody>
      </p:sp>
    </p:spTree>
    <p:extLst>
      <p:ext uri="{BB962C8B-B14F-4D97-AF65-F5344CB8AC3E}">
        <p14:creationId xmlns:p14="http://schemas.microsoft.com/office/powerpoint/2010/main" val="1887987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CC48065-4D42-486F-87F6-C12B377DCB17}" type="slidenum">
              <a:rPr lang="en-US" altLang="en-US" smtClean="0"/>
              <a:pPr>
                <a:defRPr/>
              </a:pPr>
              <a:t>‹#›</a:t>
            </a:fld>
            <a:endParaRPr lang="en-US" altLang="en-US" dirty="0"/>
          </a:p>
        </p:txBody>
      </p:sp>
    </p:spTree>
    <p:extLst>
      <p:ext uri="{BB962C8B-B14F-4D97-AF65-F5344CB8AC3E}">
        <p14:creationId xmlns:p14="http://schemas.microsoft.com/office/powerpoint/2010/main" val="1751652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CC48065-4D42-486F-87F6-C12B377DCB17}" type="slidenum">
              <a:rPr lang="en-US" altLang="en-US" smtClean="0"/>
              <a:pPr>
                <a:defRPr/>
              </a:pPr>
              <a:t>‹#›</a:t>
            </a:fld>
            <a:endParaRPr lang="en-US" altLang="en-US" dirty="0"/>
          </a:p>
        </p:txBody>
      </p:sp>
    </p:spTree>
    <p:extLst>
      <p:ext uri="{BB962C8B-B14F-4D97-AF65-F5344CB8AC3E}">
        <p14:creationId xmlns:p14="http://schemas.microsoft.com/office/powerpoint/2010/main" val="3766558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CC48065-4D42-486F-87F6-C12B377DCB17}" type="slidenum">
              <a:rPr lang="en-US" altLang="en-US" smtClean="0"/>
              <a:pPr>
                <a:defRPr/>
              </a:pPr>
              <a:t>‹#›</a:t>
            </a:fld>
            <a:endParaRPr lang="en-US" altLang="en-US" dirty="0"/>
          </a:p>
        </p:txBody>
      </p:sp>
    </p:spTree>
    <p:extLst>
      <p:ext uri="{BB962C8B-B14F-4D97-AF65-F5344CB8AC3E}">
        <p14:creationId xmlns:p14="http://schemas.microsoft.com/office/powerpoint/2010/main" val="1406426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8" name="Rectangle 7"/>
          <p:cNvSpPr/>
          <p:nvPr userDrawn="1"/>
        </p:nvSpPr>
        <p:spPr>
          <a:xfrm>
            <a:off x="0" y="0"/>
            <a:ext cx="12192000" cy="52578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1" name="Picture 10"/>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t="29926" b="39180"/>
          <a:stretch/>
        </p:blipFill>
        <p:spPr>
          <a:xfrm>
            <a:off x="-571707" y="1"/>
            <a:ext cx="11582400" cy="5270257"/>
          </a:xfrm>
          <a:prstGeom prst="rect">
            <a:avLst/>
          </a:prstGeom>
        </p:spPr>
      </p:pic>
      <p:pic>
        <p:nvPicPr>
          <p:cNvPr id="6" name="Picture 5"/>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l="52413" t="10197" r="3356" b="61321"/>
          <a:stretch/>
        </p:blipFill>
        <p:spPr>
          <a:xfrm rot="10800000">
            <a:off x="9855198" y="-2"/>
            <a:ext cx="2336801" cy="2216283"/>
          </a:xfrm>
          <a:prstGeom prst="rect">
            <a:avLst/>
          </a:prstGeom>
        </p:spPr>
      </p:pic>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21223" t="29602" b="38008"/>
          <a:stretch/>
        </p:blipFill>
        <p:spPr>
          <a:xfrm>
            <a:off x="1" y="0"/>
            <a:ext cx="8673892" cy="5252820"/>
          </a:xfrm>
          <a:prstGeom prst="rect">
            <a:avLst/>
          </a:prstGeom>
        </p:spPr>
      </p:pic>
      <p:sp>
        <p:nvSpPr>
          <p:cNvPr id="3" name="Subtitle 2"/>
          <p:cNvSpPr>
            <a:spLocks noGrp="1"/>
          </p:cNvSpPr>
          <p:nvPr>
            <p:ph type="subTitle" idx="1"/>
          </p:nvPr>
        </p:nvSpPr>
        <p:spPr>
          <a:xfrm>
            <a:off x="406400" y="4346575"/>
            <a:ext cx="11379200" cy="838200"/>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a:t>
            </a:r>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36800" y="5500249"/>
            <a:ext cx="7518400" cy="1127760"/>
          </a:xfrm>
          <a:prstGeom prst="rect">
            <a:avLst/>
          </a:prstGeom>
        </p:spPr>
      </p:pic>
      <p:sp>
        <p:nvSpPr>
          <p:cNvPr id="2" name="Title 1"/>
          <p:cNvSpPr>
            <a:spLocks noGrp="1"/>
          </p:cNvSpPr>
          <p:nvPr>
            <p:ph type="ctrTitle" hasCustomPrompt="1"/>
          </p:nvPr>
        </p:nvSpPr>
        <p:spPr>
          <a:xfrm>
            <a:off x="406400" y="2895601"/>
            <a:ext cx="11379200" cy="1565275"/>
          </a:xfrm>
        </p:spPr>
        <p:txBody>
          <a:bodyPr anchor="b">
            <a:normAutofit/>
          </a:bodyPr>
          <a:lstStyle>
            <a:lvl1pPr algn="l">
              <a:defRPr sz="4400">
                <a:solidFill>
                  <a:schemeClr val="bg1"/>
                </a:solidFill>
              </a:defRPr>
            </a:lvl1pPr>
          </a:lstStyle>
          <a:p>
            <a:r>
              <a:rPr lang="en-US" dirty="0"/>
              <a:t>CLICK TO EDIT </a:t>
            </a:r>
            <a:br>
              <a:rPr lang="en-US" dirty="0"/>
            </a:br>
            <a:r>
              <a:rPr lang="en-US" dirty="0"/>
              <a:t>MASTER TITLE</a:t>
            </a:r>
          </a:p>
        </p:txBody>
      </p:sp>
      <p:pic>
        <p:nvPicPr>
          <p:cNvPr id="14" name="Picture 13"/>
          <p:cNvPicPr>
            <a:picLocks noChangeAspect="1"/>
          </p:cNvPicPr>
          <p:nvPr userDrawn="1"/>
        </p:nvPicPr>
        <p:blipFill rotWithShape="1">
          <a:blip r:embed="rId5">
            <a:extLst>
              <a:ext uri="{28A0092B-C50C-407E-A947-70E740481C1C}">
                <a14:useLocalDpi xmlns:a14="http://schemas.microsoft.com/office/drawing/2010/main" val="0"/>
              </a:ext>
            </a:extLst>
          </a:blip>
          <a:srcRect l="42706"/>
          <a:stretch/>
        </p:blipFill>
        <p:spPr>
          <a:xfrm>
            <a:off x="-3" y="802505"/>
            <a:ext cx="5219497" cy="571500"/>
          </a:xfrm>
          <a:prstGeom prst="rect">
            <a:avLst/>
          </a:prstGeom>
        </p:spPr>
      </p:pic>
    </p:spTree>
    <p:extLst>
      <p:ext uri="{BB962C8B-B14F-4D97-AF65-F5344CB8AC3E}">
        <p14:creationId xmlns:p14="http://schemas.microsoft.com/office/powerpoint/2010/main" val="3776993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6FB6FD-7626-421C-B7E3-C808AD2619D6}" type="datetimeFigureOut">
              <a:rPr lang="en-US" smtClean="0"/>
              <a:t>1/25/2021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33EAB9-2CD7-4BE9-975E-35E2019E5E26}" type="slidenum">
              <a:rPr lang="en-US" smtClean="0"/>
              <a:t>‹#›</a:t>
            </a:fld>
            <a:endParaRPr lang="en-US" dirty="0"/>
          </a:p>
        </p:txBody>
      </p:sp>
    </p:spTree>
    <p:extLst>
      <p:ext uri="{BB962C8B-B14F-4D97-AF65-F5344CB8AC3E}">
        <p14:creationId xmlns:p14="http://schemas.microsoft.com/office/powerpoint/2010/main" val="2527593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6FB6FD-7626-421C-B7E3-C808AD2619D6}" type="datetimeFigureOut">
              <a:rPr lang="en-US" smtClean="0"/>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33EAB9-2CD7-4BE9-975E-35E2019E5E26}" type="slidenum">
              <a:rPr lang="en-US" smtClean="0"/>
              <a:t>‹#›</a:t>
            </a:fld>
            <a:endParaRPr lang="en-US" dirty="0"/>
          </a:p>
        </p:txBody>
      </p:sp>
    </p:spTree>
    <p:extLst>
      <p:ext uri="{BB962C8B-B14F-4D97-AF65-F5344CB8AC3E}">
        <p14:creationId xmlns:p14="http://schemas.microsoft.com/office/powerpoint/2010/main" val="1466520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a:defRPr/>
            </a:pPr>
            <a:endParaRPr lang="en-US" sz="1800" kern="0" dirty="0">
              <a:solidFill>
                <a:sysClr val="windowText" lastClr="000000"/>
              </a:solidFill>
            </a:endParaRPr>
          </a:p>
        </p:txBody>
      </p:sp>
      <p:sp>
        <p:nvSpPr>
          <p:cNvPr id="6" name="Slide Number Placeholder 5"/>
          <p:cNvSpPr>
            <a:spLocks noGrp="1"/>
          </p:cNvSpPr>
          <p:nvPr>
            <p:ph type="sldNum" sz="quarter" idx="12"/>
          </p:nvPr>
        </p:nvSpPr>
        <p:spPr/>
        <p:txBody>
          <a:bodyPr/>
          <a:lstStyle/>
          <a:p>
            <a:pPr>
              <a:defRPr/>
            </a:pPr>
            <a:fld id="{57A89F70-76AE-4DB5-BAEF-264892CA8B2E}" type="slidenum">
              <a:rPr lang="en-US" altLang="en-US" sz="1800" kern="0" smtClean="0">
                <a:solidFill>
                  <a:sysClr val="windowText" lastClr="000000"/>
                </a:solidFill>
              </a:rPr>
              <a:pPr>
                <a:defRPr/>
              </a:pPr>
              <a:t>‹#›</a:t>
            </a:fld>
            <a:endParaRPr lang="en-US" altLang="en-US" sz="1800" kern="0" dirty="0">
              <a:solidFill>
                <a:sysClr val="windowText" lastClr="000000"/>
              </a:solidFill>
            </a:endParaRPr>
          </a:p>
        </p:txBody>
      </p:sp>
    </p:spTree>
    <p:extLst>
      <p:ext uri="{BB962C8B-B14F-4D97-AF65-F5344CB8AC3E}">
        <p14:creationId xmlns:p14="http://schemas.microsoft.com/office/powerpoint/2010/main" val="32652660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B6FD-7626-421C-B7E3-C808AD2619D6}" type="datetimeFigureOut">
              <a:rPr lang="en-US" smtClean="0"/>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33EAB9-2CD7-4BE9-975E-35E2019E5E26}" type="slidenum">
              <a:rPr lang="en-US" smtClean="0"/>
              <a:t>‹#›</a:t>
            </a:fld>
            <a:endParaRPr lang="en-US" dirty="0"/>
          </a:p>
        </p:txBody>
      </p:sp>
    </p:spTree>
    <p:extLst>
      <p:ext uri="{BB962C8B-B14F-4D97-AF65-F5344CB8AC3E}">
        <p14:creationId xmlns:p14="http://schemas.microsoft.com/office/powerpoint/2010/main" val="283083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sz="1800" kern="0" dirty="0">
              <a:solidFill>
                <a:sysClr val="windowText" lastClr="000000"/>
              </a:solidFill>
            </a:endParaRPr>
          </a:p>
        </p:txBody>
      </p:sp>
      <p:sp>
        <p:nvSpPr>
          <p:cNvPr id="6" name="Footer Placeholder 5"/>
          <p:cNvSpPr>
            <a:spLocks noGrp="1"/>
          </p:cNvSpPr>
          <p:nvPr>
            <p:ph type="ftr" sz="quarter" idx="11"/>
          </p:nvPr>
        </p:nvSpPr>
        <p:spPr/>
        <p:txBody>
          <a:bodyPr/>
          <a:lstStyle/>
          <a:p>
            <a:pPr>
              <a:defRPr/>
            </a:pPr>
            <a:endParaRPr lang="en-US" sz="1800" kern="0" dirty="0">
              <a:solidFill>
                <a:sysClr val="windowText" lastClr="000000"/>
              </a:solidFill>
            </a:endParaRPr>
          </a:p>
        </p:txBody>
      </p:sp>
      <p:sp>
        <p:nvSpPr>
          <p:cNvPr id="7" name="Slide Number Placeholder 6"/>
          <p:cNvSpPr>
            <a:spLocks noGrp="1"/>
          </p:cNvSpPr>
          <p:nvPr>
            <p:ph type="sldNum" sz="quarter" idx="12"/>
          </p:nvPr>
        </p:nvSpPr>
        <p:spPr/>
        <p:txBody>
          <a:bodyPr/>
          <a:lstStyle/>
          <a:p>
            <a:pPr>
              <a:defRPr/>
            </a:pPr>
            <a:fld id="{AE4F42D0-3F44-426F-A0A1-97CF8F0D80FD}" type="slidenum">
              <a:rPr lang="en-US" altLang="en-US" sz="1800" kern="0" smtClean="0">
                <a:solidFill>
                  <a:sysClr val="windowText" lastClr="000000"/>
                </a:solidFill>
              </a:rPr>
              <a:pPr>
                <a:defRPr/>
              </a:pPr>
              <a:t>‹#›</a:t>
            </a:fld>
            <a:endParaRPr lang="en-US" altLang="en-US" sz="1800" kern="0" dirty="0">
              <a:solidFill>
                <a:sysClr val="windowText" lastClr="000000"/>
              </a:solidFill>
            </a:endParaRPr>
          </a:p>
        </p:txBody>
      </p:sp>
    </p:spTree>
    <p:extLst>
      <p:ext uri="{BB962C8B-B14F-4D97-AF65-F5344CB8AC3E}">
        <p14:creationId xmlns:p14="http://schemas.microsoft.com/office/powerpoint/2010/main" val="2643945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4CC48065-4D42-486F-87F6-C12B377DCB17}" type="slidenum">
              <a:rPr lang="en-US" altLang="en-US" smtClean="0"/>
              <a:pPr>
                <a:defRPr/>
              </a:pPr>
              <a:t>‹#›</a:t>
            </a:fld>
            <a:endParaRPr lang="en-US" altLang="en-US" dirty="0"/>
          </a:p>
        </p:txBody>
      </p:sp>
    </p:spTree>
    <p:extLst>
      <p:ext uri="{BB962C8B-B14F-4D97-AF65-F5344CB8AC3E}">
        <p14:creationId xmlns:p14="http://schemas.microsoft.com/office/powerpoint/2010/main" val="25538115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sz="1800" kern="0" dirty="0">
              <a:solidFill>
                <a:sysClr val="windowText" lastClr="000000"/>
              </a:solidFill>
            </a:endParaRPr>
          </a:p>
        </p:txBody>
      </p:sp>
      <p:sp>
        <p:nvSpPr>
          <p:cNvPr id="4" name="Footer Placeholder 3"/>
          <p:cNvSpPr>
            <a:spLocks noGrp="1"/>
          </p:cNvSpPr>
          <p:nvPr>
            <p:ph type="ftr" sz="quarter" idx="11"/>
          </p:nvPr>
        </p:nvSpPr>
        <p:spPr/>
        <p:txBody>
          <a:bodyPr/>
          <a:lstStyle/>
          <a:p>
            <a:pPr>
              <a:defRPr/>
            </a:pPr>
            <a:endParaRPr lang="en-US" sz="1800" kern="0" dirty="0">
              <a:solidFill>
                <a:sysClr val="windowText" lastClr="000000"/>
              </a:solidFill>
            </a:endParaRPr>
          </a:p>
        </p:txBody>
      </p:sp>
      <p:sp>
        <p:nvSpPr>
          <p:cNvPr id="5" name="Slide Number Placeholder 4"/>
          <p:cNvSpPr>
            <a:spLocks noGrp="1"/>
          </p:cNvSpPr>
          <p:nvPr>
            <p:ph type="sldNum" sz="quarter" idx="12"/>
          </p:nvPr>
        </p:nvSpPr>
        <p:spPr/>
        <p:txBody>
          <a:bodyPr/>
          <a:lstStyle/>
          <a:p>
            <a:pPr>
              <a:defRPr/>
            </a:pPr>
            <a:fld id="{2661955E-A736-47C7-954C-96EB86894622}" type="slidenum">
              <a:rPr lang="en-US" altLang="en-US" sz="1800" kern="0" smtClean="0">
                <a:solidFill>
                  <a:sysClr val="windowText" lastClr="000000"/>
                </a:solidFill>
              </a:rPr>
              <a:pPr>
                <a:defRPr/>
              </a:pPr>
              <a:t>‹#›</a:t>
            </a:fld>
            <a:endParaRPr lang="en-US" altLang="en-US" sz="1800" kern="0" dirty="0">
              <a:solidFill>
                <a:sysClr val="windowText" lastClr="000000"/>
              </a:solidFill>
            </a:endParaRPr>
          </a:p>
        </p:txBody>
      </p:sp>
    </p:spTree>
    <p:extLst>
      <p:ext uri="{BB962C8B-B14F-4D97-AF65-F5344CB8AC3E}">
        <p14:creationId xmlns:p14="http://schemas.microsoft.com/office/powerpoint/2010/main" val="1959407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sz="1800" kern="0" dirty="0">
              <a:solidFill>
                <a:sysClr val="windowText" lastClr="000000"/>
              </a:solidFill>
            </a:endParaRPr>
          </a:p>
        </p:txBody>
      </p:sp>
      <p:sp>
        <p:nvSpPr>
          <p:cNvPr id="3" name="Footer Placeholder 2"/>
          <p:cNvSpPr>
            <a:spLocks noGrp="1"/>
          </p:cNvSpPr>
          <p:nvPr>
            <p:ph type="ftr" sz="quarter" idx="11"/>
          </p:nvPr>
        </p:nvSpPr>
        <p:spPr/>
        <p:txBody>
          <a:bodyPr/>
          <a:lstStyle/>
          <a:p>
            <a:pPr>
              <a:defRPr/>
            </a:pPr>
            <a:endParaRPr lang="en-US" sz="1800" kern="0" dirty="0">
              <a:solidFill>
                <a:sysClr val="windowText" lastClr="000000"/>
              </a:solidFill>
            </a:endParaRPr>
          </a:p>
        </p:txBody>
      </p:sp>
      <p:sp>
        <p:nvSpPr>
          <p:cNvPr id="4" name="Slide Number Placeholder 3"/>
          <p:cNvSpPr>
            <a:spLocks noGrp="1"/>
          </p:cNvSpPr>
          <p:nvPr>
            <p:ph type="sldNum" sz="quarter" idx="12"/>
          </p:nvPr>
        </p:nvSpPr>
        <p:spPr/>
        <p:txBody>
          <a:bodyPr/>
          <a:lstStyle/>
          <a:p>
            <a:pPr>
              <a:defRPr/>
            </a:pPr>
            <a:fld id="{7E898C43-3063-44EB-8D85-F110A71E366D}" type="slidenum">
              <a:rPr lang="en-US" altLang="en-US" sz="1800" kern="0" smtClean="0">
                <a:solidFill>
                  <a:sysClr val="windowText" lastClr="000000"/>
                </a:solidFill>
              </a:rPr>
              <a:pPr>
                <a:defRPr/>
              </a:pPr>
              <a:t>‹#›</a:t>
            </a:fld>
            <a:endParaRPr lang="en-US" altLang="en-US" sz="1800" kern="0" dirty="0">
              <a:solidFill>
                <a:sysClr val="windowText" lastClr="000000"/>
              </a:solidFill>
            </a:endParaRPr>
          </a:p>
        </p:txBody>
      </p:sp>
    </p:spTree>
    <p:extLst>
      <p:ext uri="{BB962C8B-B14F-4D97-AF65-F5344CB8AC3E}">
        <p14:creationId xmlns:p14="http://schemas.microsoft.com/office/powerpoint/2010/main" val="27859471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CC48065-4D42-486F-87F6-C12B377DCB17}" type="slidenum">
              <a:rPr lang="en-US" altLang="en-US" smtClean="0"/>
              <a:pPr>
                <a:defRPr/>
              </a:pPr>
              <a:t>‹#›</a:t>
            </a:fld>
            <a:endParaRPr lang="en-US" altLang="en-US" dirty="0"/>
          </a:p>
        </p:txBody>
      </p:sp>
    </p:spTree>
    <p:extLst>
      <p:ext uri="{BB962C8B-B14F-4D97-AF65-F5344CB8AC3E}">
        <p14:creationId xmlns:p14="http://schemas.microsoft.com/office/powerpoint/2010/main" val="390739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CC48065-4D42-486F-87F6-C12B377DCB17}" type="slidenum">
              <a:rPr lang="en-US" altLang="en-US" smtClean="0"/>
              <a:pPr>
                <a:defRPr/>
              </a:pPr>
              <a:t>‹#›</a:t>
            </a:fld>
            <a:endParaRPr lang="en-US" altLang="en-US" dirty="0"/>
          </a:p>
        </p:txBody>
      </p:sp>
    </p:spTree>
    <p:extLst>
      <p:ext uri="{BB962C8B-B14F-4D97-AF65-F5344CB8AC3E}">
        <p14:creationId xmlns:p14="http://schemas.microsoft.com/office/powerpoint/2010/main" val="34465077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CC48065-4D42-486F-87F6-C12B377DCB17}" type="slidenum">
              <a:rPr lang="en-US" altLang="en-US" smtClean="0"/>
              <a:pPr>
                <a:defRPr/>
              </a:pPr>
              <a:t>‹#›</a:t>
            </a:fld>
            <a:endParaRPr lang="en-US" altLang="en-US" dirty="0"/>
          </a:p>
        </p:txBody>
      </p:sp>
    </p:spTree>
    <p:extLst>
      <p:ext uri="{BB962C8B-B14F-4D97-AF65-F5344CB8AC3E}">
        <p14:creationId xmlns:p14="http://schemas.microsoft.com/office/powerpoint/2010/main" val="218362718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fld id="{220527CD-0390-42BB-8C74-A7D30DAE76A8}" type="datetimeFigureOut">
              <a:rPr lang="en-US" smtClean="0">
                <a:solidFill>
                  <a:prstClr val="black">
                    <a:tint val="75000"/>
                  </a:prstClr>
                </a:solidFill>
              </a:rPr>
              <a:pPr/>
              <a:t>1/25/2021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Arial" charset="0"/>
                <a:cs typeface="Arial"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Arial" charset="0"/>
                <a:cs typeface="Arial" charset="0"/>
              </a:defRPr>
            </a:lvl1pPr>
          </a:lstStyle>
          <a:p>
            <a:fld id="{9DB844B7-AF15-4D3C-9296-B7EB6D32D6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9998556"/>
      </p:ext>
    </p:extLst>
  </p:cSld>
  <p:clrMap bg1="lt1" tx1="dk1" bg2="lt2" tx2="dk2" accent1="accent1" accent2="accent2" accent3="accent3" accent4="accent4" accent5="accent5" accent6="accent6" hlink="hlink" folHlink="folHlink"/>
  <p:sldLayoutIdLst>
    <p:sldLayoutId id="2147483694" r:id="rId1"/>
  </p:sldLayoutIdLst>
  <p:txStyles>
    <p:titleStyle>
      <a:lvl1pPr algn="l" defTabSz="914400" rtl="0" eaLnBrk="1" latinLnBrk="0" hangingPunct="1">
        <a:spcBef>
          <a:spcPct val="0"/>
        </a:spcBef>
        <a:buNone/>
        <a:defRPr sz="4400" kern="1200">
          <a:solidFill>
            <a:schemeClr val="tx1"/>
          </a:solidFill>
          <a:latin typeface="Arial" charset="0"/>
          <a:ea typeface="Arial" charset="0"/>
          <a:cs typeface="Arial"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charset="0"/>
          <a:ea typeface="Arial" charset="0"/>
          <a:cs typeface="Arial"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charset="0"/>
          <a:ea typeface="Arial" charset="0"/>
          <a:cs typeface="Arial"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charset="0"/>
          <a:ea typeface="Arial" charset="0"/>
          <a:cs typeface="Arial"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charset="0"/>
          <a:ea typeface="Arial" charset="0"/>
          <a:cs typeface="Arial"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6FB6FD-7626-421C-B7E3-C808AD2619D6}" type="datetimeFigureOut">
              <a:rPr lang="en-US" smtClean="0"/>
              <a:t>1/25/2021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33EAB9-2CD7-4BE9-975E-35E2019E5E26}" type="slidenum">
              <a:rPr lang="en-US" smtClean="0"/>
              <a:t>‹#›</a:t>
            </a:fld>
            <a:endParaRPr lang="en-US" dirty="0"/>
          </a:p>
        </p:txBody>
      </p:sp>
    </p:spTree>
    <p:extLst>
      <p:ext uri="{BB962C8B-B14F-4D97-AF65-F5344CB8AC3E}">
        <p14:creationId xmlns:p14="http://schemas.microsoft.com/office/powerpoint/2010/main" val="337467976"/>
      </p:ext>
    </p:extLst>
  </p:cSld>
  <p:clrMap bg1="lt1" tx1="dk1" bg2="lt2" tx2="dk2" accent1="accent1" accent2="accent2" accent3="accent3" accent4="accent4" accent5="accent5" accent6="accent6" hlink="hlink" folHlink="folHlink"/>
  <p:sldLayoutIdLst>
    <p:sldLayoutId id="2147483654"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21.jp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613272" y="3384549"/>
            <a:ext cx="6773904" cy="1578067"/>
          </a:xfrm>
        </p:spPr>
        <p:txBody>
          <a:bodyPr>
            <a:normAutofit/>
          </a:bodyPr>
          <a:lstStyle/>
          <a:p>
            <a:r>
              <a:rPr lang="en-US" dirty="0"/>
              <a:t>Joshua Wynne, MD, MBA, MPH		     </a:t>
            </a:r>
          </a:p>
          <a:p>
            <a:r>
              <a:rPr lang="en-US" dirty="0"/>
              <a:t>Vice President for Health Affairs, UND	     	</a:t>
            </a:r>
          </a:p>
          <a:p>
            <a:r>
              <a:rPr lang="en-US" dirty="0"/>
              <a:t>Dean, UND SMHS					</a:t>
            </a:r>
          </a:p>
        </p:txBody>
      </p:sp>
      <p:sp>
        <p:nvSpPr>
          <p:cNvPr id="3" name="Title 2"/>
          <p:cNvSpPr>
            <a:spLocks noGrp="1"/>
          </p:cNvSpPr>
          <p:nvPr>
            <p:ph type="ctrTitle"/>
          </p:nvPr>
        </p:nvSpPr>
        <p:spPr>
          <a:xfrm>
            <a:off x="406400" y="880739"/>
            <a:ext cx="11379200" cy="1936751"/>
          </a:xfrm>
        </p:spPr>
        <p:txBody>
          <a:bodyPr>
            <a:normAutofit/>
          </a:bodyPr>
          <a:lstStyle/>
          <a:p>
            <a:pPr algn="ctr"/>
            <a:r>
              <a:rPr lang="en-US" dirty="0"/>
              <a:t>State of the UND SMHS</a:t>
            </a:r>
            <a:br>
              <a:rPr lang="en-US" dirty="0"/>
            </a:br>
            <a:r>
              <a:rPr lang="en-US" sz="2400" dirty="0"/>
              <a:t>January 25, 2021</a:t>
            </a:r>
            <a:endParaRPr lang="en-US" dirty="0"/>
          </a:p>
        </p:txBody>
      </p:sp>
    </p:spTree>
    <p:extLst>
      <p:ext uri="{BB962C8B-B14F-4D97-AF65-F5344CB8AC3E}">
        <p14:creationId xmlns:p14="http://schemas.microsoft.com/office/powerpoint/2010/main" val="1140412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C7246-E1D6-4482-BF02-3719E37A3FC5}"/>
              </a:ext>
            </a:extLst>
          </p:cNvPr>
          <p:cNvSpPr>
            <a:spLocks noGrp="1"/>
          </p:cNvSpPr>
          <p:nvPr>
            <p:ph type="title"/>
          </p:nvPr>
        </p:nvSpPr>
        <p:spPr>
          <a:xfrm>
            <a:off x="164387" y="365125"/>
            <a:ext cx="11774183" cy="1325563"/>
          </a:xfrm>
        </p:spPr>
        <p:txBody>
          <a:bodyPr/>
          <a:lstStyle/>
          <a:p>
            <a:pPr algn="ctr"/>
            <a:r>
              <a:rPr lang="en-US" dirty="0"/>
              <a:t>Impact of the UND SMHS on Healthcare Workforce:</a:t>
            </a:r>
            <a:br>
              <a:rPr lang="en-US" dirty="0"/>
            </a:br>
            <a:r>
              <a:rPr lang="en-US" dirty="0"/>
              <a:t>COVID-19</a:t>
            </a:r>
          </a:p>
        </p:txBody>
      </p:sp>
      <p:sp>
        <p:nvSpPr>
          <p:cNvPr id="3" name="Content Placeholder 2">
            <a:extLst>
              <a:ext uri="{FF2B5EF4-FFF2-40B4-BE49-F238E27FC236}">
                <a16:creationId xmlns:a16="http://schemas.microsoft.com/office/drawing/2014/main" id="{41853578-0660-4919-8726-877DE5AF2927}"/>
              </a:ext>
            </a:extLst>
          </p:cNvPr>
          <p:cNvSpPr>
            <a:spLocks noGrp="1"/>
          </p:cNvSpPr>
          <p:nvPr>
            <p:ph idx="1"/>
          </p:nvPr>
        </p:nvSpPr>
        <p:spPr>
          <a:xfrm>
            <a:off x="164388" y="1584960"/>
            <a:ext cx="7339998" cy="5177640"/>
          </a:xfrm>
          <a:ln>
            <a:solidFill>
              <a:srgbClr val="00B050"/>
            </a:solidFill>
          </a:ln>
        </p:spPr>
        <p:txBody>
          <a:bodyPr>
            <a:normAutofit lnSpcReduction="10000"/>
          </a:bodyPr>
          <a:lstStyle/>
          <a:p>
            <a:r>
              <a:rPr lang="en-US" sz="3200" b="1" dirty="0"/>
              <a:t>Jacob </a:t>
            </a:r>
            <a:r>
              <a:rPr lang="en-US" sz="3200" b="1" dirty="0" err="1"/>
              <a:t>Tupa</a:t>
            </a:r>
            <a:r>
              <a:rPr lang="en-US" sz="3200" dirty="0"/>
              <a:t>, a Medical Laboratory Science student, orchestrated 40+ volunteers to hand-write and mail letters to the elderly in nursing homes at height of COVID-19.</a:t>
            </a:r>
            <a:br>
              <a:rPr lang="en-US" sz="3200" dirty="0"/>
            </a:br>
            <a:endParaRPr lang="en-US" sz="1100" u="sng" dirty="0"/>
          </a:p>
          <a:p>
            <a:r>
              <a:rPr lang="en-US" sz="3200" b="1" dirty="0"/>
              <a:t>Katarina </a:t>
            </a:r>
            <a:r>
              <a:rPr lang="en-US" sz="3200" b="1" dirty="0" err="1"/>
              <a:t>Domitrovich</a:t>
            </a:r>
            <a:r>
              <a:rPr lang="en-US" sz="3200" b="1" dirty="0"/>
              <a:t>, MPH</a:t>
            </a:r>
            <a:r>
              <a:rPr lang="en-US" sz="3200" dirty="0"/>
              <a:t>, graduated from our MPH Program in 2020 and was soon named the program’s COVID-19 case manager (work she was already doing). Katarina has been featured on local television news and quoted in local newspapers.</a:t>
            </a:r>
          </a:p>
        </p:txBody>
      </p:sp>
      <p:pic>
        <p:nvPicPr>
          <p:cNvPr id="4" name="Picture 3">
            <a:extLst>
              <a:ext uri="{FF2B5EF4-FFF2-40B4-BE49-F238E27FC236}">
                <a16:creationId xmlns:a16="http://schemas.microsoft.com/office/drawing/2014/main" id="{ADCB30E8-AAF9-4C6B-A130-1AC3CB4A81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pic>
        <p:nvPicPr>
          <p:cNvPr id="6" name="Picture 5">
            <a:extLst>
              <a:ext uri="{FF2B5EF4-FFF2-40B4-BE49-F238E27FC236}">
                <a16:creationId xmlns:a16="http://schemas.microsoft.com/office/drawing/2014/main" id="{6C102174-A9A0-4CFA-952F-A72850996F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5859" y="1579564"/>
            <a:ext cx="4641593" cy="26147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12D6C2DE-238D-48A9-8562-C32925D8CE2C}"/>
              </a:ext>
            </a:extLst>
          </p:cNvPr>
          <p:cNvPicPr>
            <a:picLocks noChangeAspect="1"/>
          </p:cNvPicPr>
          <p:nvPr/>
        </p:nvPicPr>
        <p:blipFill rotWithShape="1">
          <a:blip r:embed="rId5">
            <a:extLst>
              <a:ext uri="{28A0092B-C50C-407E-A947-70E740481C1C}">
                <a14:useLocalDpi xmlns:a14="http://schemas.microsoft.com/office/drawing/2010/main" val="0"/>
              </a:ext>
            </a:extLst>
          </a:blip>
          <a:srcRect l="17059" r="16273"/>
          <a:stretch/>
        </p:blipFill>
        <p:spPr>
          <a:xfrm>
            <a:off x="7756619" y="3925978"/>
            <a:ext cx="2513660" cy="23122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62150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091" y="567267"/>
            <a:ext cx="6210674" cy="3445933"/>
          </a:xfrm>
        </p:spPr>
        <p:txBody>
          <a:bodyPr>
            <a:normAutofit/>
          </a:bodyPr>
          <a:lstStyle/>
          <a:p>
            <a:r>
              <a:rPr lang="en-US" dirty="0"/>
              <a:t>What is new is that we have a plan to </a:t>
            </a:r>
            <a:r>
              <a:rPr lang="en-US"/>
              <a:t>address healthcare </a:t>
            </a:r>
            <a:r>
              <a:rPr lang="en-US" dirty="0"/>
              <a:t>workforce issues </a:t>
            </a:r>
          </a:p>
        </p:txBody>
      </p:sp>
      <p:sp>
        <p:nvSpPr>
          <p:cNvPr id="6" name="TextBox 5"/>
          <p:cNvSpPr txBox="1"/>
          <p:nvPr/>
        </p:nvSpPr>
        <p:spPr>
          <a:xfrm>
            <a:off x="-6619" y="5956487"/>
            <a:ext cx="12187119" cy="830997"/>
          </a:xfrm>
          <a:prstGeom prst="rect">
            <a:avLst/>
          </a:prstGeom>
          <a:noFill/>
          <a:ln>
            <a:noFill/>
          </a:ln>
        </p:spPr>
        <p:txBody>
          <a:bodyPr wrap="none" rtlCol="0">
            <a:spAutoFit/>
          </a:bodyPr>
          <a:lstStyle/>
          <a:p>
            <a:r>
              <a:rPr lang="en-US" sz="4800" b="1" i="1" dirty="0"/>
              <a:t>North Dakota’s Healthcare Workforce Initiative</a:t>
            </a:r>
          </a:p>
        </p:txBody>
      </p:sp>
      <p:cxnSp>
        <p:nvCxnSpPr>
          <p:cNvPr id="10" name="Straight Arrow Connector 9"/>
          <p:cNvCxnSpPr>
            <a:cxnSpLocks/>
          </p:cNvCxnSpPr>
          <p:nvPr/>
        </p:nvCxnSpPr>
        <p:spPr>
          <a:xfrm flipV="1">
            <a:off x="5266267" y="4673600"/>
            <a:ext cx="2099733" cy="1282888"/>
          </a:xfrm>
          <a:prstGeom prst="straightConnector1">
            <a:avLst/>
          </a:prstGeom>
          <a:ln w="139700">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491D3E6-0FA4-42FE-A390-4BFDB102CDF6}"/>
              </a:ext>
            </a:extLst>
          </p:cNvPr>
          <p:cNvPicPr>
            <a:picLocks noChangeAspect="1"/>
          </p:cNvPicPr>
          <p:nvPr/>
        </p:nvPicPr>
        <p:blipFill>
          <a:blip r:embed="rId3"/>
          <a:stretch>
            <a:fillRect/>
          </a:stretch>
        </p:blipFill>
        <p:spPr>
          <a:xfrm rot="1146238">
            <a:off x="7362411" y="571340"/>
            <a:ext cx="3454322" cy="4397095"/>
          </a:xfrm>
          <a:prstGeom prst="rect">
            <a:avLst/>
          </a:prstGeom>
        </p:spPr>
      </p:pic>
    </p:spTree>
    <p:extLst>
      <p:ext uri="{BB962C8B-B14F-4D97-AF65-F5344CB8AC3E}">
        <p14:creationId xmlns:p14="http://schemas.microsoft.com/office/powerpoint/2010/main" val="19911522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44" y="347369"/>
            <a:ext cx="12064753" cy="1325563"/>
          </a:xfrm>
        </p:spPr>
        <p:txBody>
          <a:bodyPr>
            <a:normAutofit/>
          </a:bodyPr>
          <a:lstStyle/>
          <a:p>
            <a:pPr algn="ctr"/>
            <a:r>
              <a:rPr lang="en-US" b="1" dirty="0"/>
              <a:t>Percent of ND Medical Students Going to UND SMHS</a:t>
            </a:r>
          </a:p>
        </p:txBody>
      </p:sp>
      <p:graphicFrame>
        <p:nvGraphicFramePr>
          <p:cNvPr id="9" name="Chart 8"/>
          <p:cNvGraphicFramePr/>
          <p:nvPr>
            <p:extLst>
              <p:ext uri="{D42A27DB-BD31-4B8C-83A1-F6EECF244321}">
                <p14:modId xmlns:p14="http://schemas.microsoft.com/office/powerpoint/2010/main" val="2818073296"/>
              </p:ext>
            </p:extLst>
          </p:nvPr>
        </p:nvGraphicFramePr>
        <p:xfrm>
          <a:off x="1222744" y="1553592"/>
          <a:ext cx="10441172" cy="490935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535837" y="6462944"/>
            <a:ext cx="6610528" cy="646331"/>
          </a:xfrm>
          <a:prstGeom prst="rect">
            <a:avLst/>
          </a:prstGeom>
          <a:noFill/>
        </p:spPr>
        <p:txBody>
          <a:bodyPr wrap="none" rtlCol="0">
            <a:spAutoFit/>
          </a:bodyPr>
          <a:lstStyle/>
          <a:p>
            <a:r>
              <a:rPr lang="en-US" dirty="0"/>
              <a:t>Source: AAMC 2007 and 2019 State Physician Workforce Data Books </a:t>
            </a:r>
          </a:p>
          <a:p>
            <a:endParaRPr lang="en-US"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
        <p:nvSpPr>
          <p:cNvPr id="14" name="Right Arrow 13"/>
          <p:cNvSpPr/>
          <p:nvPr/>
        </p:nvSpPr>
        <p:spPr>
          <a:xfrm rot="20078826">
            <a:off x="5364452" y="4411386"/>
            <a:ext cx="2258103" cy="31194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highlight>
                <a:srgbClr val="000000"/>
              </a:highlight>
            </a:endParaRPr>
          </a:p>
        </p:txBody>
      </p:sp>
      <p:sp>
        <p:nvSpPr>
          <p:cNvPr id="3" name="Oval 2"/>
          <p:cNvSpPr/>
          <p:nvPr/>
        </p:nvSpPr>
        <p:spPr>
          <a:xfrm>
            <a:off x="7647441" y="2581507"/>
            <a:ext cx="2831977" cy="272290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BD4D9EF-5585-4B91-AF70-828B5303787D}"/>
              </a:ext>
            </a:extLst>
          </p:cNvPr>
          <p:cNvSpPr txBox="1"/>
          <p:nvPr/>
        </p:nvSpPr>
        <p:spPr>
          <a:xfrm>
            <a:off x="898557" y="1111049"/>
            <a:ext cx="11002179" cy="646331"/>
          </a:xfrm>
          <a:prstGeom prst="rect">
            <a:avLst/>
          </a:prstGeom>
          <a:noFill/>
        </p:spPr>
        <p:txBody>
          <a:bodyPr wrap="none" rtlCol="0">
            <a:spAutoFit/>
          </a:bodyPr>
          <a:lstStyle/>
          <a:p>
            <a:r>
              <a:rPr lang="en-US" sz="3600" b="1" dirty="0"/>
              <a:t>ND tied for second-highest retention rate in the country!</a:t>
            </a:r>
          </a:p>
        </p:txBody>
      </p:sp>
    </p:spTree>
    <p:extLst>
      <p:ext uri="{BB962C8B-B14F-4D97-AF65-F5344CB8AC3E}">
        <p14:creationId xmlns:p14="http://schemas.microsoft.com/office/powerpoint/2010/main" val="30747832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Retention of UND SMHS Medical Student Graduates for Practice In-State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63071061"/>
              </p:ext>
            </p:extLst>
          </p:nvPr>
        </p:nvGraphicFramePr>
        <p:xfrm>
          <a:off x="596767" y="1568918"/>
          <a:ext cx="11069052" cy="460804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696244" y="6227237"/>
            <a:ext cx="8749462" cy="369332"/>
          </a:xfrm>
          <a:prstGeom prst="rect">
            <a:avLst/>
          </a:prstGeom>
        </p:spPr>
        <p:txBody>
          <a:bodyPr wrap="square">
            <a:spAutoFit/>
          </a:bodyPr>
          <a:lstStyle/>
          <a:p>
            <a:r>
              <a:rPr lang="en-US" dirty="0"/>
              <a:t>Source: Missions Management Tool 2013 – 2020, Association of American Medical Colleges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Tree>
    <p:extLst>
      <p:ext uri="{BB962C8B-B14F-4D97-AF65-F5344CB8AC3E}">
        <p14:creationId xmlns:p14="http://schemas.microsoft.com/office/powerpoint/2010/main" val="3090946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77" y="-41276"/>
            <a:ext cx="11983452" cy="1325563"/>
          </a:xfrm>
        </p:spPr>
        <p:txBody>
          <a:bodyPr>
            <a:normAutofit/>
          </a:bodyPr>
          <a:lstStyle/>
          <a:p>
            <a:pPr algn="ctr"/>
            <a:r>
              <a:rPr lang="en-US" dirty="0"/>
              <a:t>UND SMHS Medical Student Cost to Attend</a:t>
            </a:r>
            <a:br>
              <a:rPr lang="en-US" dirty="0"/>
            </a:br>
            <a:r>
              <a:rPr lang="en-US" sz="2000" dirty="0"/>
              <a:t>(In-State Rate)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97664209"/>
              </p:ext>
            </p:extLst>
          </p:nvPr>
        </p:nvGraphicFramePr>
        <p:xfrm>
          <a:off x="385011" y="1405288"/>
          <a:ext cx="11469769" cy="477167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709266" y="6284249"/>
            <a:ext cx="8659165" cy="369332"/>
          </a:xfrm>
          <a:prstGeom prst="rect">
            <a:avLst/>
          </a:prstGeom>
        </p:spPr>
        <p:txBody>
          <a:bodyPr wrap="none">
            <a:spAutoFit/>
          </a:bodyPr>
          <a:lstStyle/>
          <a:p>
            <a:r>
              <a:rPr lang="en-US" dirty="0"/>
              <a:t>Source: Missions Management Tools 2010-2020, Association of American Medical Colleges</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pic>
        <p:nvPicPr>
          <p:cNvPr id="4" name="Picture 3"/>
          <p:cNvPicPr>
            <a:picLocks noChangeAspect="1"/>
          </p:cNvPicPr>
          <p:nvPr/>
        </p:nvPicPr>
        <p:blipFill>
          <a:blip r:embed="rId5"/>
          <a:stretch>
            <a:fillRect/>
          </a:stretch>
        </p:blipFill>
        <p:spPr>
          <a:xfrm>
            <a:off x="5096037" y="1847296"/>
            <a:ext cx="7053683" cy="1603387"/>
          </a:xfrm>
          <a:prstGeom prst="rect">
            <a:avLst/>
          </a:prstGeom>
        </p:spPr>
      </p:pic>
      <p:sp>
        <p:nvSpPr>
          <p:cNvPr id="3" name="TextBox 2">
            <a:extLst>
              <a:ext uri="{FF2B5EF4-FFF2-40B4-BE49-F238E27FC236}">
                <a16:creationId xmlns:a16="http://schemas.microsoft.com/office/drawing/2014/main" id="{C0D4F7F7-4576-4338-9854-A4CE688CD8A2}"/>
              </a:ext>
            </a:extLst>
          </p:cNvPr>
          <p:cNvSpPr txBox="1"/>
          <p:nvPr/>
        </p:nvSpPr>
        <p:spPr>
          <a:xfrm>
            <a:off x="5434704" y="1142999"/>
            <a:ext cx="1121910" cy="369332"/>
          </a:xfrm>
          <a:prstGeom prst="rect">
            <a:avLst/>
          </a:prstGeom>
          <a:noFill/>
        </p:spPr>
        <p:txBody>
          <a:bodyPr wrap="none" rtlCol="0">
            <a:spAutoFit/>
          </a:bodyPr>
          <a:lstStyle/>
          <a:p>
            <a:r>
              <a:rPr lang="en-US" dirty="0"/>
              <a:t>Percentile</a:t>
            </a:r>
          </a:p>
        </p:txBody>
      </p:sp>
    </p:spTree>
    <p:extLst>
      <p:ext uri="{BB962C8B-B14F-4D97-AF65-F5344CB8AC3E}">
        <p14:creationId xmlns:p14="http://schemas.microsoft.com/office/powerpoint/2010/main" val="124085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4"/>
            <a:ext cx="10515600" cy="1325563"/>
          </a:xfrm>
        </p:spPr>
        <p:txBody>
          <a:bodyPr/>
          <a:lstStyle/>
          <a:p>
            <a:pPr algn="ctr"/>
            <a:r>
              <a:rPr lang="en-US" dirty="0"/>
              <a:t>UND SMHS Medical Student Debt</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36990923"/>
              </p:ext>
            </p:extLst>
          </p:nvPr>
        </p:nvGraphicFramePr>
        <p:xfrm>
          <a:off x="490889" y="1568918"/>
          <a:ext cx="11504232" cy="4608045"/>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
        <p:nvSpPr>
          <p:cNvPr id="10" name="Rectangle 9"/>
          <p:cNvSpPr/>
          <p:nvPr/>
        </p:nvSpPr>
        <p:spPr>
          <a:xfrm>
            <a:off x="5899121" y="2066315"/>
            <a:ext cx="6096000" cy="1384995"/>
          </a:xfrm>
          <a:prstGeom prst="rect">
            <a:avLst/>
          </a:prstGeom>
        </p:spPr>
        <p:txBody>
          <a:bodyPr>
            <a:spAutoFit/>
          </a:bodyPr>
          <a:lstStyle/>
          <a:p>
            <a:pPr marL="285750" lvl="0" indent="-285750">
              <a:buFont typeface="Arial" panose="020B0604020202020204" pitchFamily="34" charset="0"/>
              <a:buChar char="•"/>
            </a:pPr>
            <a:r>
              <a:rPr lang="en-US" sz="2800" dirty="0">
                <a:solidFill>
                  <a:prstClr val="black"/>
                </a:solidFill>
              </a:rPr>
              <a:t>RuralMed Scholarship program</a:t>
            </a:r>
          </a:p>
          <a:p>
            <a:pPr marL="285750" lvl="0" indent="-285750">
              <a:buFont typeface="Arial" panose="020B0604020202020204" pitchFamily="34" charset="0"/>
              <a:buChar char="•"/>
            </a:pPr>
            <a:r>
              <a:rPr lang="en-US" sz="2800" dirty="0">
                <a:solidFill>
                  <a:prstClr val="black"/>
                </a:solidFill>
              </a:rPr>
              <a:t>Increased philanthropy directed at student debt</a:t>
            </a:r>
          </a:p>
        </p:txBody>
      </p:sp>
      <p:pic>
        <p:nvPicPr>
          <p:cNvPr id="3" name="Picture 2"/>
          <p:cNvPicPr>
            <a:picLocks noChangeAspect="1"/>
          </p:cNvPicPr>
          <p:nvPr/>
        </p:nvPicPr>
        <p:blipFill>
          <a:blip r:embed="rId5"/>
          <a:stretch>
            <a:fillRect/>
          </a:stretch>
        </p:blipFill>
        <p:spPr>
          <a:xfrm>
            <a:off x="577270" y="6264489"/>
            <a:ext cx="8687553" cy="493819"/>
          </a:xfrm>
          <a:prstGeom prst="rect">
            <a:avLst/>
          </a:prstGeom>
        </p:spPr>
      </p:pic>
      <p:sp>
        <p:nvSpPr>
          <p:cNvPr id="4" name="TextBox 3">
            <a:extLst>
              <a:ext uri="{FF2B5EF4-FFF2-40B4-BE49-F238E27FC236}">
                <a16:creationId xmlns:a16="http://schemas.microsoft.com/office/drawing/2014/main" id="{6C1AEFA5-0ADE-4163-BD67-3AD07163B26C}"/>
              </a:ext>
            </a:extLst>
          </p:cNvPr>
          <p:cNvSpPr txBox="1"/>
          <p:nvPr/>
        </p:nvSpPr>
        <p:spPr>
          <a:xfrm>
            <a:off x="5223932" y="1295399"/>
            <a:ext cx="1121910" cy="369332"/>
          </a:xfrm>
          <a:prstGeom prst="rect">
            <a:avLst/>
          </a:prstGeom>
          <a:noFill/>
        </p:spPr>
        <p:txBody>
          <a:bodyPr wrap="none" rtlCol="0">
            <a:spAutoFit/>
          </a:bodyPr>
          <a:lstStyle/>
          <a:p>
            <a:r>
              <a:rPr lang="en-US" dirty="0"/>
              <a:t>Percentile</a:t>
            </a:r>
          </a:p>
        </p:txBody>
      </p:sp>
    </p:spTree>
    <p:extLst>
      <p:ext uri="{BB962C8B-B14F-4D97-AF65-F5344CB8AC3E}">
        <p14:creationId xmlns:p14="http://schemas.microsoft.com/office/powerpoint/2010/main" val="294651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43816"/>
            <a:ext cx="11177588" cy="1143000"/>
          </a:xfrm>
        </p:spPr>
        <p:txBody>
          <a:bodyPr/>
          <a:lstStyle/>
          <a:p>
            <a:pPr algn="ctr"/>
            <a:r>
              <a:rPr lang="en-US" altLang="en-US" dirty="0">
                <a:latin typeface="Arial" panose="020B0604020202020204" pitchFamily="34" charset="0"/>
                <a:cs typeface="Arial" panose="020B0604020202020204" pitchFamily="34" charset="0"/>
              </a:rPr>
              <a:t>UND SMHS Outcomes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39678446"/>
              </p:ext>
            </p:extLst>
          </p:nvPr>
        </p:nvGraphicFramePr>
        <p:xfrm>
          <a:off x="838200" y="1140431"/>
          <a:ext cx="10515600" cy="5109865"/>
        </p:xfrm>
        <a:graphic>
          <a:graphicData uri="http://schemas.openxmlformats.org/drawingml/2006/table">
            <a:tbl>
              <a:tblPr firstRow="1" bandRow="1">
                <a:tableStyleId>{5C22544A-7EE6-4342-B048-85BDC9FD1C3A}</a:tableStyleId>
              </a:tblPr>
              <a:tblGrid>
                <a:gridCol w="6271517">
                  <a:extLst>
                    <a:ext uri="{9D8B030D-6E8A-4147-A177-3AD203B41FA5}">
                      <a16:colId xmlns:a16="http://schemas.microsoft.com/office/drawing/2014/main" val="20000"/>
                    </a:ext>
                  </a:extLst>
                </a:gridCol>
                <a:gridCol w="4244083">
                  <a:extLst>
                    <a:ext uri="{9D8B030D-6E8A-4147-A177-3AD203B41FA5}">
                      <a16:colId xmlns:a16="http://schemas.microsoft.com/office/drawing/2014/main" val="20001"/>
                    </a:ext>
                  </a:extLst>
                </a:gridCol>
              </a:tblGrid>
              <a:tr h="1017433">
                <a:tc>
                  <a:txBody>
                    <a:bodyPr/>
                    <a:lstStyle/>
                    <a:p>
                      <a:pPr algn="ctr"/>
                      <a:r>
                        <a:rPr lang="en-US" sz="3200" dirty="0">
                          <a:solidFill>
                            <a:schemeClr val="tx1"/>
                          </a:solidFill>
                        </a:rPr>
                        <a:t>Metric</a:t>
                      </a:r>
                    </a:p>
                  </a:txBody>
                  <a:tcPr marT="45728" marB="45728" anchor="ctr" anchorCtr="1">
                    <a:solidFill>
                      <a:schemeClr val="accent2">
                        <a:lumMod val="20000"/>
                        <a:lumOff val="80000"/>
                      </a:schemeClr>
                    </a:solidFill>
                  </a:tcPr>
                </a:tc>
                <a:tc>
                  <a:txBody>
                    <a:bodyPr/>
                    <a:lstStyle/>
                    <a:p>
                      <a:pPr algn="ctr"/>
                      <a:r>
                        <a:rPr lang="en-US" sz="3200" dirty="0">
                          <a:solidFill>
                            <a:schemeClr val="tx1"/>
                          </a:solidFill>
                        </a:rPr>
                        <a:t>Percentile Rank</a:t>
                      </a:r>
                    </a:p>
                  </a:txBody>
                  <a:tcPr marT="45728" marB="45728" anchor="ctr" anchorCtr="1">
                    <a:solidFill>
                      <a:schemeClr val="accent2">
                        <a:lumMod val="20000"/>
                        <a:lumOff val="80000"/>
                      </a:schemeClr>
                    </a:solidFill>
                  </a:tcPr>
                </a:tc>
                <a:extLst>
                  <a:ext uri="{0D108BD9-81ED-4DB2-BD59-A6C34878D82A}">
                    <a16:rowId xmlns:a16="http://schemas.microsoft.com/office/drawing/2014/main" val="10000"/>
                  </a:ext>
                </a:extLst>
              </a:tr>
              <a:tr h="1443288">
                <a:tc>
                  <a:txBody>
                    <a:bodyPr/>
                    <a:lstStyle/>
                    <a:p>
                      <a:pPr algn="ctr"/>
                      <a:r>
                        <a:rPr lang="en-US" sz="3200" dirty="0"/>
                        <a:t>Percent of</a:t>
                      </a:r>
                      <a:r>
                        <a:rPr lang="en-US" sz="3200" baseline="0" dirty="0"/>
                        <a:t> graduates practicing </a:t>
                      </a:r>
                      <a:r>
                        <a:rPr lang="en-US" sz="3200" dirty="0"/>
                        <a:t>in rural</a:t>
                      </a:r>
                      <a:r>
                        <a:rPr lang="en-US" sz="3200" baseline="0" dirty="0"/>
                        <a:t> areas</a:t>
                      </a:r>
                    </a:p>
                    <a:p>
                      <a:pPr algn="ctr"/>
                      <a:r>
                        <a:rPr lang="en-US" sz="2400" baseline="0" dirty="0"/>
                        <a:t>(graduates 2005–2009)</a:t>
                      </a:r>
                      <a:endParaRPr lang="en-US" sz="2400" dirty="0"/>
                    </a:p>
                  </a:txBody>
                  <a:tcPr marT="45728" marB="45728" anchor="ctr" anchorCtr="1">
                    <a:solidFill>
                      <a:schemeClr val="accent2">
                        <a:lumMod val="20000"/>
                        <a:lumOff val="80000"/>
                      </a:schemeClr>
                    </a:solidFill>
                  </a:tcPr>
                </a:tc>
                <a:tc>
                  <a:txBody>
                    <a:bodyPr/>
                    <a:lstStyle/>
                    <a:p>
                      <a:pPr algn="ctr"/>
                      <a:r>
                        <a:rPr lang="en-US" sz="3200" dirty="0"/>
                        <a:t>99</a:t>
                      </a:r>
                      <a:r>
                        <a:rPr lang="en-US" sz="3200" baseline="30000" dirty="0"/>
                        <a:t>th</a:t>
                      </a:r>
                      <a:endParaRPr lang="en-US" sz="3200" dirty="0"/>
                    </a:p>
                  </a:txBody>
                  <a:tcPr marT="45728" marB="45728" anchor="ctr" anchorCtr="1">
                    <a:solidFill>
                      <a:schemeClr val="accent2">
                        <a:lumMod val="20000"/>
                        <a:lumOff val="80000"/>
                      </a:schemeClr>
                    </a:solidFill>
                  </a:tcPr>
                </a:tc>
                <a:extLst>
                  <a:ext uri="{0D108BD9-81ED-4DB2-BD59-A6C34878D82A}">
                    <a16:rowId xmlns:a16="http://schemas.microsoft.com/office/drawing/2014/main" val="10001"/>
                  </a:ext>
                </a:extLst>
              </a:tr>
              <a:tr h="1324572">
                <a:tc>
                  <a:txBody>
                    <a:bodyPr/>
                    <a:lstStyle/>
                    <a:p>
                      <a:pPr algn="ctr"/>
                      <a:r>
                        <a:rPr lang="en-US" sz="3200" dirty="0"/>
                        <a:t>Percent of graduates</a:t>
                      </a:r>
                      <a:r>
                        <a:rPr lang="en-US" sz="3200" baseline="0" dirty="0"/>
                        <a:t> entering f</a:t>
                      </a:r>
                      <a:r>
                        <a:rPr lang="en-US" sz="3200" dirty="0"/>
                        <a:t>amily medicine</a:t>
                      </a:r>
                      <a:r>
                        <a:rPr lang="en-US" sz="3200" baseline="0" dirty="0"/>
                        <a:t> (2018)</a:t>
                      </a:r>
                      <a:endParaRPr lang="en-US" sz="2400" dirty="0"/>
                    </a:p>
                  </a:txBody>
                  <a:tcPr marT="45728" marB="45728" anchor="ctr" anchorCtr="1">
                    <a:solidFill>
                      <a:schemeClr val="accent2">
                        <a:lumMod val="20000"/>
                        <a:lumOff val="80000"/>
                      </a:schemeClr>
                    </a:solidFill>
                  </a:tcPr>
                </a:tc>
                <a:tc>
                  <a:txBody>
                    <a:bodyPr/>
                    <a:lstStyle/>
                    <a:p>
                      <a:pPr algn="ctr"/>
                      <a:r>
                        <a:rPr lang="en-US" sz="3200" dirty="0"/>
                        <a:t>99</a:t>
                      </a:r>
                      <a:r>
                        <a:rPr lang="en-US" sz="3200" baseline="30000" dirty="0"/>
                        <a:t>th</a:t>
                      </a:r>
                      <a:r>
                        <a:rPr lang="en-US" sz="3200" baseline="0" dirty="0"/>
                        <a:t> </a:t>
                      </a:r>
                      <a:endParaRPr lang="en-US" sz="3200" dirty="0"/>
                    </a:p>
                  </a:txBody>
                  <a:tcPr marT="45728" marB="45728" anchor="ctr" anchorCtr="1">
                    <a:solidFill>
                      <a:schemeClr val="accent2">
                        <a:lumMod val="20000"/>
                        <a:lumOff val="80000"/>
                      </a:schemeClr>
                    </a:solidFill>
                  </a:tcPr>
                </a:tc>
                <a:extLst>
                  <a:ext uri="{0D108BD9-81ED-4DB2-BD59-A6C34878D82A}">
                    <a16:rowId xmlns:a16="http://schemas.microsoft.com/office/drawing/2014/main" val="10002"/>
                  </a:ext>
                </a:extLst>
              </a:tr>
              <a:tr h="1324572">
                <a:tc>
                  <a:txBody>
                    <a:bodyPr/>
                    <a:lstStyle/>
                    <a:p>
                      <a:pPr algn="ctr"/>
                      <a:r>
                        <a:rPr lang="en-US" sz="3200" dirty="0"/>
                        <a:t>Percent of graduates who are American Indian or Alaska Native</a:t>
                      </a:r>
                    </a:p>
                  </a:txBody>
                  <a:tcPr marT="45728" marB="45728" anchor="ctr" anchorCtr="1">
                    <a:solidFill>
                      <a:schemeClr val="accent2">
                        <a:lumMod val="20000"/>
                        <a:lumOff val="80000"/>
                      </a:schemeClr>
                    </a:solidFill>
                  </a:tcPr>
                </a:tc>
                <a:tc>
                  <a:txBody>
                    <a:bodyPr/>
                    <a:lstStyle/>
                    <a:p>
                      <a:pPr algn="ctr"/>
                      <a:r>
                        <a:rPr lang="en-US" sz="3200" dirty="0"/>
                        <a:t>100</a:t>
                      </a:r>
                      <a:r>
                        <a:rPr lang="en-US" sz="3200" baseline="30000" dirty="0"/>
                        <a:t>th</a:t>
                      </a:r>
                      <a:endParaRPr lang="en-US" sz="3200" dirty="0"/>
                    </a:p>
                  </a:txBody>
                  <a:tcPr marT="45728" marB="45728" anchor="ctr" anchorCtr="1">
                    <a:solidFill>
                      <a:schemeClr val="accent2">
                        <a:lumMod val="20000"/>
                        <a:lumOff val="80000"/>
                      </a:schemeClr>
                    </a:solidFill>
                  </a:tcPr>
                </a:tc>
                <a:extLst>
                  <a:ext uri="{0D108BD9-81ED-4DB2-BD59-A6C34878D82A}">
                    <a16:rowId xmlns:a16="http://schemas.microsoft.com/office/drawing/2014/main" val="2877981086"/>
                  </a:ext>
                </a:extLst>
              </a:tr>
            </a:tbl>
          </a:graphicData>
        </a:graphic>
      </p:graphicFrame>
      <p:sp>
        <p:nvSpPr>
          <p:cNvPr id="25617" name="TextBox 4"/>
          <p:cNvSpPr txBox="1">
            <a:spLocks noChangeArrowheads="1"/>
          </p:cNvSpPr>
          <p:nvPr/>
        </p:nvSpPr>
        <p:spPr bwMode="auto">
          <a:xfrm>
            <a:off x="842645" y="6237288"/>
            <a:ext cx="874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1800" dirty="0"/>
              <a:t>Source: Association of American Medical Colleges Missions Management Tool 2020</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11177588" cy="1143000"/>
          </a:xfrm>
        </p:spPr>
        <p:txBody>
          <a:bodyPr/>
          <a:lstStyle/>
          <a:p>
            <a:pPr algn="ctr"/>
            <a:r>
              <a:rPr lang="en-US" altLang="en-US" dirty="0">
                <a:latin typeface="Arial" panose="020B0604020202020204" pitchFamily="34" charset="0"/>
                <a:cs typeface="Arial" panose="020B0604020202020204" pitchFamily="34" charset="0"/>
              </a:rPr>
              <a:t>UND SMHS Outcomes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1252073"/>
              </p:ext>
            </p:extLst>
          </p:nvPr>
        </p:nvGraphicFramePr>
        <p:xfrm>
          <a:off x="838200" y="1825625"/>
          <a:ext cx="10515600" cy="4181561"/>
        </p:xfrm>
        <a:graphic>
          <a:graphicData uri="http://schemas.openxmlformats.org/drawingml/2006/table">
            <a:tbl>
              <a:tblPr firstRow="1" bandRow="1">
                <a:tableStyleId>{5C22544A-7EE6-4342-B048-85BDC9FD1C3A}</a:tableStyleId>
              </a:tblPr>
              <a:tblGrid>
                <a:gridCol w="7555992">
                  <a:extLst>
                    <a:ext uri="{9D8B030D-6E8A-4147-A177-3AD203B41FA5}">
                      <a16:colId xmlns:a16="http://schemas.microsoft.com/office/drawing/2014/main" val="20000"/>
                    </a:ext>
                  </a:extLst>
                </a:gridCol>
                <a:gridCol w="2959608">
                  <a:extLst>
                    <a:ext uri="{9D8B030D-6E8A-4147-A177-3AD203B41FA5}">
                      <a16:colId xmlns:a16="http://schemas.microsoft.com/office/drawing/2014/main" val="20001"/>
                    </a:ext>
                  </a:extLst>
                </a:gridCol>
              </a:tblGrid>
              <a:tr h="1194237">
                <a:tc>
                  <a:txBody>
                    <a:bodyPr/>
                    <a:lstStyle/>
                    <a:p>
                      <a:pPr algn="ctr"/>
                      <a:r>
                        <a:rPr lang="en-US" sz="3200" dirty="0">
                          <a:solidFill>
                            <a:schemeClr val="tx1"/>
                          </a:solidFill>
                        </a:rPr>
                        <a:t>Metric</a:t>
                      </a:r>
                    </a:p>
                  </a:txBody>
                  <a:tcPr marT="45728" marB="45728" anchor="ctr" anchorCtr="1">
                    <a:solidFill>
                      <a:schemeClr val="accent2">
                        <a:lumMod val="20000"/>
                        <a:lumOff val="80000"/>
                      </a:schemeClr>
                    </a:solidFill>
                  </a:tcPr>
                </a:tc>
                <a:tc>
                  <a:txBody>
                    <a:bodyPr/>
                    <a:lstStyle/>
                    <a:p>
                      <a:pPr algn="ctr"/>
                      <a:r>
                        <a:rPr lang="en-US" sz="3200" dirty="0">
                          <a:solidFill>
                            <a:schemeClr val="tx1"/>
                          </a:solidFill>
                        </a:rPr>
                        <a:t>Percent</a:t>
                      </a:r>
                    </a:p>
                  </a:txBody>
                  <a:tcPr marT="45728" marB="45728" anchor="ctr" anchorCtr="1">
                    <a:solidFill>
                      <a:schemeClr val="accent2">
                        <a:lumMod val="20000"/>
                        <a:lumOff val="80000"/>
                      </a:schemeClr>
                    </a:solidFill>
                  </a:tcPr>
                </a:tc>
                <a:extLst>
                  <a:ext uri="{0D108BD9-81ED-4DB2-BD59-A6C34878D82A}">
                    <a16:rowId xmlns:a16="http://schemas.microsoft.com/office/drawing/2014/main" val="10000"/>
                  </a:ext>
                </a:extLst>
              </a:tr>
              <a:tr h="1375341">
                <a:tc>
                  <a:txBody>
                    <a:bodyPr/>
                    <a:lstStyle/>
                    <a:p>
                      <a:pPr algn="ctr"/>
                      <a:r>
                        <a:rPr lang="en-US" sz="3200" baseline="0" dirty="0"/>
                        <a:t>Completion rate for medical students </a:t>
                      </a:r>
                    </a:p>
                    <a:p>
                      <a:pPr algn="ctr"/>
                      <a:r>
                        <a:rPr lang="en-US" sz="3200" baseline="0" dirty="0"/>
                        <a:t>(MD program)</a:t>
                      </a:r>
                    </a:p>
                    <a:p>
                      <a:pPr algn="ctr"/>
                      <a:r>
                        <a:rPr lang="en-US" sz="2400" baseline="0" dirty="0"/>
                        <a:t>(average of last five years)</a:t>
                      </a:r>
                    </a:p>
                  </a:txBody>
                  <a:tcPr marT="45728" marB="45728" anchor="ctr" anchorCtr="1">
                    <a:solidFill>
                      <a:schemeClr val="accent2">
                        <a:lumMod val="20000"/>
                        <a:lumOff val="80000"/>
                      </a:schemeClr>
                    </a:solidFill>
                  </a:tcPr>
                </a:tc>
                <a:tc>
                  <a:txBody>
                    <a:bodyPr/>
                    <a:lstStyle/>
                    <a:p>
                      <a:pPr algn="ctr"/>
                      <a:r>
                        <a:rPr lang="en-US" sz="3200" dirty="0"/>
                        <a:t>93%</a:t>
                      </a:r>
                    </a:p>
                  </a:txBody>
                  <a:tcPr marT="45728" marB="45728" anchor="ctr" anchorCtr="1">
                    <a:solidFill>
                      <a:schemeClr val="accent2">
                        <a:lumMod val="20000"/>
                        <a:lumOff val="80000"/>
                      </a:schemeClr>
                    </a:solidFill>
                  </a:tcPr>
                </a:tc>
                <a:extLst>
                  <a:ext uri="{0D108BD9-81ED-4DB2-BD59-A6C34878D82A}">
                    <a16:rowId xmlns:a16="http://schemas.microsoft.com/office/drawing/2014/main" val="10001"/>
                  </a:ext>
                </a:extLst>
              </a:tr>
              <a:tr h="1554748">
                <a:tc>
                  <a:txBody>
                    <a:bodyPr/>
                    <a:lstStyle/>
                    <a:p>
                      <a:pPr algn="ctr"/>
                      <a:r>
                        <a:rPr lang="en-US" sz="3200" dirty="0"/>
                        <a:t>Completion rate for 4</a:t>
                      </a:r>
                      <a:r>
                        <a:rPr lang="en-US" sz="3200" baseline="0" dirty="0"/>
                        <a:t> </a:t>
                      </a:r>
                      <a:r>
                        <a:rPr lang="en-US" sz="3200" dirty="0"/>
                        <a:t>major</a:t>
                      </a:r>
                      <a:r>
                        <a:rPr lang="en-US" sz="3200" baseline="0" dirty="0"/>
                        <a:t> UND SMHS graduate programs (including MD)</a:t>
                      </a:r>
                    </a:p>
                    <a:p>
                      <a:pPr algn="ctr"/>
                      <a:r>
                        <a:rPr lang="en-US" sz="2400" baseline="0" dirty="0"/>
                        <a:t>(average of last 5-9 years depending on program)</a:t>
                      </a:r>
                      <a:endParaRPr lang="en-US" sz="2400" dirty="0"/>
                    </a:p>
                  </a:txBody>
                  <a:tcPr marT="45728" marB="45728" anchor="ctr" anchorCtr="1">
                    <a:solidFill>
                      <a:schemeClr val="accent2">
                        <a:lumMod val="20000"/>
                        <a:lumOff val="80000"/>
                      </a:schemeClr>
                    </a:solidFill>
                  </a:tcPr>
                </a:tc>
                <a:tc>
                  <a:txBody>
                    <a:bodyPr/>
                    <a:lstStyle/>
                    <a:p>
                      <a:pPr algn="ctr"/>
                      <a:r>
                        <a:rPr lang="en-US" sz="3200" baseline="0" dirty="0"/>
                        <a:t>94% </a:t>
                      </a:r>
                      <a:endParaRPr lang="en-US" sz="3200" dirty="0"/>
                    </a:p>
                  </a:txBody>
                  <a:tcPr marT="45728" marB="45728" anchor="ctr" anchorCtr="1">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
        <p:nvSpPr>
          <p:cNvPr id="25617" name="TextBox 4"/>
          <p:cNvSpPr txBox="1">
            <a:spLocks noChangeArrowheads="1"/>
          </p:cNvSpPr>
          <p:nvPr/>
        </p:nvSpPr>
        <p:spPr bwMode="auto">
          <a:xfrm>
            <a:off x="1153541" y="6237288"/>
            <a:ext cx="7413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1800" dirty="0"/>
              <a:t>Source: </a:t>
            </a:r>
            <a:r>
              <a:rPr lang="en-US" altLang="en-US" sz="1800" i="1" dirty="0"/>
              <a:t>Vital Signs – 2020 Community Report </a:t>
            </a:r>
            <a:r>
              <a:rPr lang="en-US" altLang="en-US" sz="1800" dirty="0"/>
              <a:t>prepared by UND SMHS</a:t>
            </a:r>
            <a:endParaRPr lang="en-US" altLang="en-US" sz="1800" i="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Tree>
    <p:extLst>
      <p:ext uri="{BB962C8B-B14F-4D97-AF65-F5344CB8AC3E}">
        <p14:creationId xmlns:p14="http://schemas.microsoft.com/office/powerpoint/2010/main" val="3695663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33866"/>
            <a:ext cx="11503152" cy="1143000"/>
          </a:xfrm>
        </p:spPr>
        <p:txBody>
          <a:bodyPr>
            <a:noAutofit/>
          </a:bodyPr>
          <a:lstStyle/>
          <a:p>
            <a:pPr algn="ctr" eaLnBrk="1" hangingPunct="1"/>
            <a:r>
              <a:rPr lang="en-US" dirty="0"/>
              <a:t>Value of the School and its Programs to the State</a:t>
            </a:r>
          </a:p>
        </p:txBody>
      </p:sp>
      <p:sp>
        <p:nvSpPr>
          <p:cNvPr id="25604" name="Rectangle 3"/>
          <p:cNvSpPr>
            <a:spLocks noGrp="1" noChangeArrowheads="1"/>
          </p:cNvSpPr>
          <p:nvPr>
            <p:ph idx="1"/>
          </p:nvPr>
        </p:nvSpPr>
        <p:spPr>
          <a:xfrm>
            <a:off x="2722020" y="1029011"/>
            <a:ext cx="5541264" cy="2849880"/>
          </a:xfrm>
          <a:ln>
            <a:solidFill>
              <a:srgbClr val="00B050"/>
            </a:solidFill>
          </a:ln>
        </p:spPr>
        <p:txBody>
          <a:bodyPr>
            <a:normAutofit/>
          </a:bodyPr>
          <a:lstStyle/>
          <a:p>
            <a:pPr marL="0" indent="0" algn="ctr" eaLnBrk="1" hangingPunct="1">
              <a:buNone/>
            </a:pPr>
            <a:r>
              <a:rPr lang="en-US" dirty="0"/>
              <a:t>Providing healthcare professionals</a:t>
            </a:r>
          </a:p>
          <a:p>
            <a:pPr lvl="1" eaLnBrk="1" hangingPunct="1"/>
            <a:r>
              <a:rPr lang="en-US" dirty="0"/>
              <a:t>74% of Family Medicine Physicians</a:t>
            </a:r>
          </a:p>
          <a:p>
            <a:pPr lvl="1" eaLnBrk="1" hangingPunct="1"/>
            <a:r>
              <a:rPr lang="en-US" dirty="0"/>
              <a:t>46% of Physicians</a:t>
            </a:r>
          </a:p>
          <a:p>
            <a:pPr lvl="1" eaLnBrk="1" hangingPunct="1"/>
            <a:r>
              <a:rPr lang="en-US" dirty="0"/>
              <a:t>51% of Physical Therapists</a:t>
            </a:r>
          </a:p>
          <a:p>
            <a:pPr lvl="1" eaLnBrk="1" hangingPunct="1"/>
            <a:r>
              <a:rPr lang="en-US" dirty="0"/>
              <a:t>52% of Occupational Therapists</a:t>
            </a:r>
          </a:p>
          <a:p>
            <a:pPr lvl="1" eaLnBrk="1" hangingPunct="1"/>
            <a:r>
              <a:rPr lang="en-US" dirty="0"/>
              <a:t>39% of Physician Assistants</a:t>
            </a:r>
          </a:p>
          <a:p>
            <a:pPr lvl="1" eaLnBrk="1" hangingPunct="1"/>
            <a:r>
              <a:rPr lang="en-US" dirty="0"/>
              <a:t>47% of Medical Laboratory Scientists</a:t>
            </a:r>
          </a:p>
          <a:p>
            <a:pPr lvl="1" eaLnBrk="1" hangingPunct="1"/>
            <a:endParaRPr lang="en-US" dirty="0"/>
          </a:p>
          <a:p>
            <a:pPr lvl="1" eaLnBrk="1" hangingPunct="1">
              <a:buFontTx/>
              <a:buNone/>
            </a:pPr>
            <a:endParaRPr lang="en-US" dirty="0"/>
          </a:p>
          <a:p>
            <a:pPr eaLnBrk="1" hangingPunct="1">
              <a:buFontTx/>
              <a:buNone/>
            </a:pPr>
            <a:endParaRPr lang="en-US" sz="2400" dirty="0"/>
          </a:p>
        </p:txBody>
      </p:sp>
      <p:pic>
        <p:nvPicPr>
          <p:cNvPr id="25605" name="Picture 8" descr="casestatementbar2flat"/>
          <p:cNvPicPr>
            <a:picLocks noChangeAspect="1" noChangeArrowheads="1"/>
          </p:cNvPicPr>
          <p:nvPr/>
        </p:nvPicPr>
        <p:blipFill>
          <a:blip r:embed="rId3" cstate="print">
            <a:clrChange>
              <a:clrFrom>
                <a:srgbClr val="FFFFFF"/>
              </a:clrFrom>
              <a:clrTo>
                <a:srgbClr val="FFFFFF">
                  <a:alpha val="0"/>
                </a:srgbClr>
              </a:clrTo>
            </a:clrChange>
          </a:blip>
          <a:srcRect b="30383"/>
          <a:stretch>
            <a:fillRect/>
          </a:stretch>
        </p:blipFill>
        <p:spPr bwMode="auto">
          <a:xfrm>
            <a:off x="714366" y="3434835"/>
            <a:ext cx="8763000" cy="2971800"/>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
        <p:nvSpPr>
          <p:cNvPr id="2" name="TextBox 1">
            <a:extLst>
              <a:ext uri="{FF2B5EF4-FFF2-40B4-BE49-F238E27FC236}">
                <a16:creationId xmlns:a16="http://schemas.microsoft.com/office/drawing/2014/main" id="{9368D05F-0B2A-4A0D-B2F4-7E536309D0C5}"/>
              </a:ext>
            </a:extLst>
          </p:cNvPr>
          <p:cNvSpPr txBox="1"/>
          <p:nvPr/>
        </p:nvSpPr>
        <p:spPr>
          <a:xfrm>
            <a:off x="1490132" y="6500130"/>
            <a:ext cx="7650684" cy="369332"/>
          </a:xfrm>
          <a:prstGeom prst="rect">
            <a:avLst/>
          </a:prstGeom>
          <a:noFill/>
        </p:spPr>
        <p:txBody>
          <a:bodyPr wrap="none" rtlCol="0">
            <a:spAutoFit/>
          </a:bodyPr>
          <a:lstStyle/>
          <a:p>
            <a:r>
              <a:rPr lang="en-US" dirty="0"/>
              <a:t>Source</a:t>
            </a:r>
            <a:r>
              <a:rPr lang="en-US" i="1" dirty="0"/>
              <a:t>: Sixth Biennial Report 2021 – Health Issues for the State of North Dakota</a:t>
            </a:r>
          </a:p>
        </p:txBody>
      </p:sp>
    </p:spTree>
    <p:extLst>
      <p:ext uri="{BB962C8B-B14F-4D97-AF65-F5344CB8AC3E}">
        <p14:creationId xmlns:p14="http://schemas.microsoft.com/office/powerpoint/2010/main" val="3341968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1905000" y="457200"/>
            <a:ext cx="8229600" cy="1143000"/>
          </a:xfrm>
        </p:spPr>
        <p:txBody>
          <a:bodyPr>
            <a:normAutofit fontScale="90000"/>
          </a:bodyPr>
          <a:lstStyle/>
          <a:p>
            <a:pPr algn="ctr" eaLnBrk="1" hangingPunct="1"/>
            <a:r>
              <a:rPr lang="en-US" dirty="0"/>
              <a:t>Research Funding – FY2007 to FY2020</a:t>
            </a:r>
            <a:br>
              <a:rPr lang="en-US" dirty="0"/>
            </a:br>
            <a:endParaRPr lang="en-US" dirty="0">
              <a:solidFill>
                <a:srgbClr val="FF0000"/>
              </a:solidFill>
            </a:endParaRPr>
          </a:p>
        </p:txBody>
      </p:sp>
      <p:sp>
        <p:nvSpPr>
          <p:cNvPr id="41988" name="Rectangle 3"/>
          <p:cNvSpPr>
            <a:spLocks noGrp="1" noChangeArrowheads="1"/>
          </p:cNvSpPr>
          <p:nvPr>
            <p:ph idx="1"/>
          </p:nvPr>
        </p:nvSpPr>
        <p:spPr>
          <a:xfrm>
            <a:off x="649224" y="1143000"/>
            <a:ext cx="7159752" cy="5385816"/>
          </a:xfrm>
          <a:ln>
            <a:solidFill>
              <a:srgbClr val="92D050"/>
            </a:solidFill>
          </a:ln>
        </p:spPr>
        <p:txBody>
          <a:bodyPr>
            <a:noAutofit/>
          </a:bodyPr>
          <a:lstStyle/>
          <a:p>
            <a:r>
              <a:rPr lang="en-US" sz="4000" dirty="0"/>
              <a:t>Over those 14 years, UND SMHS faculty and staff submitted $1,301,697,374 in grant requests (over </a:t>
            </a:r>
            <a:r>
              <a:rPr lang="en-US" sz="4000" dirty="0">
                <a:solidFill>
                  <a:srgbClr val="FF0000"/>
                </a:solidFill>
              </a:rPr>
              <a:t>$1.3 billion!</a:t>
            </a:r>
            <a:r>
              <a:rPr lang="en-US" sz="4000" dirty="0"/>
              <a:t>).</a:t>
            </a:r>
          </a:p>
          <a:p>
            <a:r>
              <a:rPr lang="en-US" sz="4000" dirty="0"/>
              <a:t>Over those same 14 years, they were awarded $298,722,775 in grants (over a </a:t>
            </a:r>
            <a:r>
              <a:rPr lang="en-US" sz="4000" dirty="0">
                <a:solidFill>
                  <a:srgbClr val="FF0000"/>
                </a:solidFill>
              </a:rPr>
              <a:t>quarter of a billion dollars!</a:t>
            </a:r>
            <a:r>
              <a:rPr lang="en-US" sz="4000" dirty="0"/>
              <a:t>).</a:t>
            </a:r>
          </a:p>
          <a:p>
            <a:r>
              <a:rPr lang="en-US" sz="4000" dirty="0"/>
              <a:t>This is an effective yield of </a:t>
            </a:r>
            <a:r>
              <a:rPr lang="en-US" sz="4000" dirty="0">
                <a:solidFill>
                  <a:srgbClr val="FF0000"/>
                </a:solidFill>
              </a:rPr>
              <a:t>23%!</a:t>
            </a:r>
            <a:endParaRPr lang="en-US" sz="4000" dirty="0">
              <a:solidFill>
                <a:srgbClr val="FF0000"/>
              </a:solidFill>
              <a:highlight>
                <a:srgbClr val="FFFF00"/>
              </a:highligh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pic>
        <p:nvPicPr>
          <p:cNvPr id="4" name="Picture 3">
            <a:extLst>
              <a:ext uri="{FF2B5EF4-FFF2-40B4-BE49-F238E27FC236}">
                <a16:creationId xmlns:a16="http://schemas.microsoft.com/office/drawing/2014/main" id="{E315F932-512C-4D9F-A82E-B1B5BABAE138}"/>
              </a:ext>
            </a:extLst>
          </p:cNvPr>
          <p:cNvPicPr>
            <a:picLocks noChangeAspect="1"/>
          </p:cNvPicPr>
          <p:nvPr/>
        </p:nvPicPr>
        <p:blipFill>
          <a:blip r:embed="rId4"/>
          <a:stretch>
            <a:fillRect/>
          </a:stretch>
        </p:blipFill>
        <p:spPr>
          <a:xfrm>
            <a:off x="8059448" y="1351694"/>
            <a:ext cx="3884311" cy="4750513"/>
          </a:xfrm>
          <a:prstGeom prst="rect">
            <a:avLst/>
          </a:prstGeom>
        </p:spPr>
      </p:pic>
    </p:spTree>
    <p:extLst>
      <p:ext uri="{BB962C8B-B14F-4D97-AF65-F5344CB8AC3E}">
        <p14:creationId xmlns:p14="http://schemas.microsoft.com/office/powerpoint/2010/main" val="1735024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7747"/>
            <a:ext cx="10515600" cy="1181223"/>
          </a:xfrm>
        </p:spPr>
        <p:txBody>
          <a:bodyPr>
            <a:normAutofit/>
          </a:bodyPr>
          <a:lstStyle/>
          <a:p>
            <a:pPr algn="ctr"/>
            <a:r>
              <a:rPr lang="en-US" sz="6000" dirty="0"/>
              <a:t>Overview of Today’s Presentation</a:t>
            </a:r>
          </a:p>
        </p:txBody>
      </p:sp>
      <p:sp>
        <p:nvSpPr>
          <p:cNvPr id="3" name="Content Placeholder 2"/>
          <p:cNvSpPr>
            <a:spLocks noGrp="1"/>
          </p:cNvSpPr>
          <p:nvPr>
            <p:ph idx="1"/>
          </p:nvPr>
        </p:nvSpPr>
        <p:spPr>
          <a:xfrm>
            <a:off x="224415" y="965771"/>
            <a:ext cx="11662786" cy="5299562"/>
          </a:xfrm>
          <a:ln>
            <a:solidFill>
              <a:srgbClr val="92D050"/>
            </a:solidFill>
          </a:ln>
        </p:spPr>
        <p:txBody>
          <a:bodyPr>
            <a:normAutofit fontScale="25000" lnSpcReduction="20000"/>
          </a:bodyPr>
          <a:lstStyle/>
          <a:p>
            <a:r>
              <a:rPr lang="en-US" sz="17600" dirty="0"/>
              <a:t>Issues related to the pandemic</a:t>
            </a:r>
          </a:p>
          <a:p>
            <a:r>
              <a:rPr lang="en-US" sz="17600" dirty="0"/>
              <a:t>Strategic direction of the UND SMHS</a:t>
            </a:r>
          </a:p>
          <a:p>
            <a:pPr lvl="2"/>
            <a:r>
              <a:rPr lang="en-US" sz="16800" dirty="0"/>
              <a:t>Where we </a:t>
            </a:r>
            <a:r>
              <a:rPr lang="en-US" sz="16800" b="1" dirty="0"/>
              <a:t>were</a:t>
            </a:r>
            <a:r>
              <a:rPr lang="en-US" sz="16800" dirty="0"/>
              <a:t> </a:t>
            </a:r>
          </a:p>
          <a:p>
            <a:pPr lvl="2"/>
            <a:r>
              <a:rPr lang="en-US" sz="16800" dirty="0"/>
              <a:t>Where we </a:t>
            </a:r>
            <a:r>
              <a:rPr lang="en-US" sz="16800" b="1" dirty="0"/>
              <a:t>are</a:t>
            </a:r>
            <a:r>
              <a:rPr lang="en-US" sz="16800" dirty="0"/>
              <a:t> now, thanks in part to </a:t>
            </a:r>
            <a:r>
              <a:rPr lang="en-US" sz="16800" dirty="0">
                <a:sym typeface="Wingdings" panose="05000000000000000000" pitchFamily="2" charset="2"/>
              </a:rPr>
              <a:t>North Dakota’s </a:t>
            </a:r>
            <a:r>
              <a:rPr lang="en-US" sz="16800" i="1" dirty="0"/>
              <a:t>Healthcare Workforce Initiative (HWI)</a:t>
            </a:r>
            <a:endParaRPr lang="en-US" sz="16600" dirty="0"/>
          </a:p>
          <a:p>
            <a:pPr lvl="2"/>
            <a:r>
              <a:rPr lang="en-US" sz="16800" dirty="0"/>
              <a:t>Where we </a:t>
            </a:r>
            <a:r>
              <a:rPr lang="en-US" sz="16800" b="1" dirty="0"/>
              <a:t>hope to go</a:t>
            </a:r>
          </a:p>
          <a:p>
            <a:r>
              <a:rPr lang="en-US" sz="17600" dirty="0"/>
              <a:t>Executive Budget implications</a:t>
            </a:r>
          </a:p>
          <a:p>
            <a:r>
              <a:rPr lang="en-US" sz="17600" dirty="0"/>
              <a:t>Recommendations for the ND Legislature from the UND SMHS Advisory Council</a:t>
            </a:r>
          </a:p>
          <a:p>
            <a:r>
              <a:rPr lang="en-US" sz="17600" dirty="0"/>
              <a:t>Summary</a:t>
            </a:r>
          </a:p>
          <a:p>
            <a:pPr marL="0" indent="0">
              <a:buNone/>
            </a:pPr>
            <a:br>
              <a:rPr lang="en-US" sz="11100" dirty="0"/>
            </a:br>
            <a:endParaRPr lang="en-US" sz="111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Tree>
    <p:extLst>
      <p:ext uri="{BB962C8B-B14F-4D97-AF65-F5344CB8AC3E}">
        <p14:creationId xmlns:p14="http://schemas.microsoft.com/office/powerpoint/2010/main" val="2534105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34478" y="321733"/>
            <a:ext cx="11724642" cy="1143000"/>
          </a:xfrm>
        </p:spPr>
        <p:txBody>
          <a:bodyPr>
            <a:normAutofit fontScale="90000"/>
          </a:bodyPr>
          <a:lstStyle/>
          <a:p>
            <a:pPr algn="ctr" eaLnBrk="1" hangingPunct="1"/>
            <a:r>
              <a:rPr lang="en-US" dirty="0"/>
              <a:t>Example of the Value of Research That Should Resonate!</a:t>
            </a:r>
            <a:br>
              <a:rPr lang="en-US" dirty="0"/>
            </a:br>
            <a:endParaRPr lang="en-US" dirty="0">
              <a:solidFill>
                <a:srgbClr val="FF0000"/>
              </a:solidFill>
            </a:endParaRPr>
          </a:p>
        </p:txBody>
      </p:sp>
      <p:sp>
        <p:nvSpPr>
          <p:cNvPr id="41988" name="Rectangle 3"/>
          <p:cNvSpPr>
            <a:spLocks noGrp="1" noChangeArrowheads="1"/>
          </p:cNvSpPr>
          <p:nvPr>
            <p:ph idx="1"/>
          </p:nvPr>
        </p:nvSpPr>
        <p:spPr>
          <a:xfrm>
            <a:off x="337219" y="1143000"/>
            <a:ext cx="8210880" cy="5385816"/>
          </a:xfrm>
          <a:ln>
            <a:solidFill>
              <a:srgbClr val="92D050"/>
            </a:solidFill>
          </a:ln>
        </p:spPr>
        <p:txBody>
          <a:bodyPr>
            <a:noAutofit/>
          </a:bodyPr>
          <a:lstStyle/>
          <a:p>
            <a:r>
              <a:rPr lang="en-US" sz="4000" dirty="0"/>
              <a:t>Dec. 31, 2019 - First confirmed case of SARS-CoV-2 (COVID-19) reported in Wuhan, China</a:t>
            </a:r>
          </a:p>
          <a:p>
            <a:r>
              <a:rPr lang="en-US" sz="4000" dirty="0"/>
              <a:t>Jan. 10, 2020 – Genetic sequence of the virus first reported</a:t>
            </a:r>
          </a:p>
          <a:p>
            <a:r>
              <a:rPr lang="en-US" sz="4000" dirty="0"/>
              <a:t>Sept. 2020 – 321 candidate vaccines in development</a:t>
            </a:r>
          </a:p>
          <a:p>
            <a:r>
              <a:rPr lang="en-US" sz="4000" dirty="0"/>
              <a:t>Dec. 8, 2020 – First human inoculated with the Pfizer vaccine in the UK</a:t>
            </a:r>
          </a:p>
          <a:p>
            <a:endParaRPr lang="en-US" sz="4000" dirty="0"/>
          </a:p>
        </p:txBody>
      </p:sp>
      <p:pic>
        <p:nvPicPr>
          <p:cNvPr id="41989" name="Picture 4" descr="Rox_Vaughn_Dopamine"/>
          <p:cNvPicPr>
            <a:picLocks noChangeAspect="1" noChangeArrowheads="1"/>
          </p:cNvPicPr>
          <p:nvPr/>
        </p:nvPicPr>
        <p:blipFill>
          <a:blip r:embed="rId3" cstate="print"/>
          <a:srcRect/>
          <a:stretch>
            <a:fillRect/>
          </a:stretch>
        </p:blipFill>
        <p:spPr bwMode="auto">
          <a:xfrm>
            <a:off x="8733135" y="1443577"/>
            <a:ext cx="3160037" cy="4685736"/>
          </a:xfrm>
          <a:prstGeom prst="rect">
            <a:avLst/>
          </a:prstGeom>
          <a:noFill/>
          <a:ln w="9525">
            <a:solidFill>
              <a:srgbClr val="92D050"/>
            </a:solid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Tree>
    <p:extLst>
      <p:ext uri="{BB962C8B-B14F-4D97-AF65-F5344CB8AC3E}">
        <p14:creationId xmlns:p14="http://schemas.microsoft.com/office/powerpoint/2010/main" val="2892337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C7246-E1D6-4482-BF02-3719E37A3FC5}"/>
              </a:ext>
            </a:extLst>
          </p:cNvPr>
          <p:cNvSpPr>
            <a:spLocks noGrp="1"/>
          </p:cNvSpPr>
          <p:nvPr>
            <p:ph type="title"/>
          </p:nvPr>
        </p:nvSpPr>
        <p:spPr>
          <a:xfrm>
            <a:off x="164387" y="87725"/>
            <a:ext cx="11774183" cy="1325563"/>
          </a:xfrm>
        </p:spPr>
        <p:txBody>
          <a:bodyPr/>
          <a:lstStyle/>
          <a:p>
            <a:pPr algn="ctr"/>
            <a:r>
              <a:rPr lang="en-US" dirty="0"/>
              <a:t>Research and Scholarship in 2020</a:t>
            </a:r>
          </a:p>
        </p:txBody>
      </p:sp>
      <p:sp>
        <p:nvSpPr>
          <p:cNvPr id="3" name="Content Placeholder 2">
            <a:extLst>
              <a:ext uri="{FF2B5EF4-FFF2-40B4-BE49-F238E27FC236}">
                <a16:creationId xmlns:a16="http://schemas.microsoft.com/office/drawing/2014/main" id="{41853578-0660-4919-8726-877DE5AF2927}"/>
              </a:ext>
            </a:extLst>
          </p:cNvPr>
          <p:cNvSpPr>
            <a:spLocks noGrp="1"/>
          </p:cNvSpPr>
          <p:nvPr>
            <p:ph idx="1"/>
          </p:nvPr>
        </p:nvSpPr>
        <p:spPr>
          <a:xfrm>
            <a:off x="164387" y="1520576"/>
            <a:ext cx="11863225" cy="4715838"/>
          </a:xfrm>
          <a:ln>
            <a:solidFill>
              <a:srgbClr val="00B050"/>
            </a:solidFill>
          </a:ln>
        </p:spPr>
        <p:txBody>
          <a:bodyPr>
            <a:normAutofit lnSpcReduction="10000"/>
          </a:bodyPr>
          <a:lstStyle/>
          <a:p>
            <a:r>
              <a:rPr lang="en-US" sz="3200" dirty="0"/>
              <a:t>Biomedical Sciences Postdoc </a:t>
            </a:r>
            <a:r>
              <a:rPr lang="en-US" sz="3200" b="1" dirty="0"/>
              <a:t>Ping Lin</a:t>
            </a:r>
            <a:r>
              <a:rPr lang="en-US" sz="3200" dirty="0"/>
              <a:t> was named an American Association of Immunologists “2020 AAI Careers in Immunology Fellow” with Prof. Min Wu.</a:t>
            </a:r>
          </a:p>
          <a:p>
            <a:r>
              <a:rPr lang="en-US" sz="3200" b="1" dirty="0"/>
              <a:t>Colin Combs </a:t>
            </a:r>
            <a:r>
              <a:rPr lang="en-US" sz="3200" dirty="0"/>
              <a:t>was awarded a $1.4 million grant focusing on improving researchers’ understanding of how the brain communicates with the gastrointestinal tract via the gut-brain axis.</a:t>
            </a:r>
          </a:p>
          <a:p>
            <a:r>
              <a:rPr lang="en-US" sz="3200" dirty="0"/>
              <a:t>The </a:t>
            </a:r>
            <a:r>
              <a:rPr lang="en-US" sz="3200" b="1" dirty="0"/>
              <a:t>Rural Health Information Hub </a:t>
            </a:r>
            <a:r>
              <a:rPr lang="en-US" sz="3200" dirty="0"/>
              <a:t>in the UND Center for Rural Health received $14.5 million </a:t>
            </a:r>
            <a:r>
              <a:rPr lang="en-US" sz="3200"/>
              <a:t>in funding from </a:t>
            </a:r>
            <a:r>
              <a:rPr lang="en-US" sz="3200" dirty="0"/>
              <a:t>the Health Resource and Services Administration’s Federal Office of Rural Health Policy. The funds allow </a:t>
            </a:r>
            <a:r>
              <a:rPr lang="en-US" sz="3200" dirty="0" err="1"/>
              <a:t>RHIhub</a:t>
            </a:r>
            <a:r>
              <a:rPr lang="en-US" sz="3200" dirty="0"/>
              <a:t> to continue as a national clearinghouse for rural health scholarship. </a:t>
            </a:r>
          </a:p>
          <a:p>
            <a:endParaRPr lang="en-US" sz="3000" dirty="0"/>
          </a:p>
        </p:txBody>
      </p:sp>
      <p:pic>
        <p:nvPicPr>
          <p:cNvPr id="4" name="Picture 3">
            <a:extLst>
              <a:ext uri="{FF2B5EF4-FFF2-40B4-BE49-F238E27FC236}">
                <a16:creationId xmlns:a16="http://schemas.microsoft.com/office/drawing/2014/main" id="{ADCB30E8-AAF9-4C6B-A130-1AC3CB4A81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Tree>
    <p:extLst>
      <p:ext uri="{BB962C8B-B14F-4D97-AF65-F5344CB8AC3E}">
        <p14:creationId xmlns:p14="http://schemas.microsoft.com/office/powerpoint/2010/main" val="37848016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F1CD6-4510-4A9D-B941-294FBEA86009}"/>
              </a:ext>
            </a:extLst>
          </p:cNvPr>
          <p:cNvSpPr>
            <a:spLocks noGrp="1"/>
          </p:cNvSpPr>
          <p:nvPr>
            <p:ph type="title"/>
          </p:nvPr>
        </p:nvSpPr>
        <p:spPr>
          <a:xfrm>
            <a:off x="838200" y="18615"/>
            <a:ext cx="10515600" cy="1325563"/>
          </a:xfrm>
        </p:spPr>
        <p:txBody>
          <a:bodyPr/>
          <a:lstStyle/>
          <a:p>
            <a:pPr algn="ctr"/>
            <a:r>
              <a:rPr lang="en-US" dirty="0"/>
              <a:t>UND SMHS Sponsored Funding</a:t>
            </a:r>
          </a:p>
        </p:txBody>
      </p:sp>
      <p:graphicFrame>
        <p:nvGraphicFramePr>
          <p:cNvPr id="6" name="Content Placeholder 5">
            <a:extLst>
              <a:ext uri="{FF2B5EF4-FFF2-40B4-BE49-F238E27FC236}">
                <a16:creationId xmlns:a16="http://schemas.microsoft.com/office/drawing/2014/main" id="{20F187A6-726D-4858-BFA9-89D65B66A1D6}"/>
              </a:ext>
            </a:extLst>
          </p:cNvPr>
          <p:cNvGraphicFramePr>
            <a:graphicFrameLocks noGrp="1"/>
          </p:cNvGraphicFramePr>
          <p:nvPr>
            <p:ph idx="1"/>
            <p:extLst>
              <p:ext uri="{D42A27DB-BD31-4B8C-83A1-F6EECF244321}">
                <p14:modId xmlns:p14="http://schemas.microsoft.com/office/powerpoint/2010/main" val="3197803160"/>
              </p:ext>
            </p:extLst>
          </p:nvPr>
        </p:nvGraphicFramePr>
        <p:xfrm>
          <a:off x="838200" y="1039528"/>
          <a:ext cx="11016580" cy="5723071"/>
        </p:xfrm>
        <a:graphic>
          <a:graphicData uri="http://schemas.openxmlformats.org/drawingml/2006/chart">
            <c:chart xmlns:c="http://schemas.openxmlformats.org/drawingml/2006/chart" xmlns:r="http://schemas.openxmlformats.org/officeDocument/2006/relationships" r:id="rId3"/>
          </a:graphicData>
        </a:graphic>
      </p:graphicFrame>
      <p:sp>
        <p:nvSpPr>
          <p:cNvPr id="4" name="Down Arrow 4">
            <a:extLst>
              <a:ext uri="{FF2B5EF4-FFF2-40B4-BE49-F238E27FC236}">
                <a16:creationId xmlns:a16="http://schemas.microsoft.com/office/drawing/2014/main" id="{C7F2DD68-5108-4CE6-BBB6-EDE66702B5E2}"/>
              </a:ext>
            </a:extLst>
          </p:cNvPr>
          <p:cNvSpPr/>
          <p:nvPr/>
        </p:nvSpPr>
        <p:spPr>
          <a:xfrm rot="14470633">
            <a:off x="7746877" y="2300294"/>
            <a:ext cx="320663" cy="325306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0F35AFA-24ED-416F-8C47-E40891AE50C8}"/>
              </a:ext>
            </a:extLst>
          </p:cNvPr>
          <p:cNvSpPr txBox="1"/>
          <p:nvPr/>
        </p:nvSpPr>
        <p:spPr>
          <a:xfrm>
            <a:off x="7363324" y="4340994"/>
            <a:ext cx="4241289" cy="1077218"/>
          </a:xfrm>
          <a:prstGeom prst="rect">
            <a:avLst/>
          </a:prstGeom>
          <a:noFill/>
        </p:spPr>
        <p:txBody>
          <a:bodyPr wrap="none" rtlCol="0">
            <a:spAutoFit/>
          </a:bodyPr>
          <a:lstStyle/>
          <a:p>
            <a:pPr algn="ctr"/>
            <a:r>
              <a:rPr lang="en-US" sz="3200" dirty="0"/>
              <a:t>5% increase/year </a:t>
            </a:r>
          </a:p>
          <a:p>
            <a:r>
              <a:rPr lang="en-US" sz="3200" dirty="0"/>
              <a:t>53% increase since 2009</a:t>
            </a:r>
          </a:p>
        </p:txBody>
      </p:sp>
      <p:pic>
        <p:nvPicPr>
          <p:cNvPr id="7" name="Picture 6">
            <a:extLst>
              <a:ext uri="{FF2B5EF4-FFF2-40B4-BE49-F238E27FC236}">
                <a16:creationId xmlns:a16="http://schemas.microsoft.com/office/drawing/2014/main" id="{1BF7340A-CCE1-4D35-912C-347C1493B7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Tree>
    <p:extLst>
      <p:ext uri="{BB962C8B-B14F-4D97-AF65-F5344CB8AC3E}">
        <p14:creationId xmlns:p14="http://schemas.microsoft.com/office/powerpoint/2010/main" val="762098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North Dakota’s Healthcare Workforce Initiative </a:t>
            </a:r>
            <a:br>
              <a:rPr lang="en-US" dirty="0"/>
            </a:br>
            <a:r>
              <a:rPr lang="en-US" dirty="0"/>
              <a:t>Started in the 2011-13 Biennium</a:t>
            </a:r>
          </a:p>
        </p:txBody>
      </p:sp>
      <p:sp>
        <p:nvSpPr>
          <p:cNvPr id="3" name="Content Placeholder 2"/>
          <p:cNvSpPr>
            <a:spLocks noGrp="1"/>
          </p:cNvSpPr>
          <p:nvPr>
            <p:ph idx="1"/>
          </p:nvPr>
        </p:nvSpPr>
        <p:spPr>
          <a:xfrm>
            <a:off x="521574" y="2075692"/>
            <a:ext cx="11300972" cy="4094199"/>
          </a:xfrm>
          <a:ln>
            <a:solidFill>
              <a:srgbClr val="92D050"/>
            </a:solidFill>
          </a:ln>
        </p:spPr>
        <p:txBody>
          <a:bodyPr>
            <a:normAutofit lnSpcReduction="10000"/>
          </a:bodyPr>
          <a:lstStyle/>
          <a:p>
            <a:r>
              <a:rPr lang="en-US" sz="4000" dirty="0"/>
              <a:t>Reduce disease burden </a:t>
            </a:r>
            <a:r>
              <a:rPr lang="en-US" sz="4000" dirty="0">
                <a:sym typeface="Wingdings" panose="05000000000000000000" pitchFamily="2" charset="2"/>
              </a:rPr>
              <a:t> focus on population health</a:t>
            </a:r>
            <a:endParaRPr lang="en-US" sz="4000" dirty="0"/>
          </a:p>
          <a:p>
            <a:pPr lvl="1"/>
            <a:r>
              <a:rPr lang="en-US" sz="3600" dirty="0"/>
              <a:t>Masters and Ph.D. public health degree programs (coordinated public health programs at UND and NDSU) </a:t>
            </a:r>
          </a:p>
          <a:p>
            <a:r>
              <a:rPr lang="en-US" sz="4000" dirty="0"/>
              <a:t>Retain more healthcare provider graduates for North Dakota</a:t>
            </a:r>
          </a:p>
          <a:p>
            <a:pPr lvl="1"/>
            <a:r>
              <a:rPr lang="en-US" sz="3600" dirty="0"/>
              <a:t>RuralMed</a:t>
            </a:r>
            <a:r>
              <a:rPr lang="en-US" sz="3600" i="1" dirty="0"/>
              <a:t> </a:t>
            </a:r>
            <a:r>
              <a:rPr lang="en-US" sz="3600" dirty="0"/>
              <a:t>Program (that has been expanded over time to include more specialties needed in North Dakota)</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Tree>
    <p:extLst>
      <p:ext uri="{BB962C8B-B14F-4D97-AF65-F5344CB8AC3E}">
        <p14:creationId xmlns:p14="http://schemas.microsoft.com/office/powerpoint/2010/main" val="36374412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9677"/>
            <a:ext cx="10515600" cy="1325563"/>
          </a:xfrm>
        </p:spPr>
        <p:txBody>
          <a:bodyPr/>
          <a:lstStyle/>
          <a:p>
            <a:pPr algn="ctr"/>
            <a:r>
              <a:rPr lang="en-US" dirty="0"/>
              <a:t>Healthcare Workforce Initiative</a:t>
            </a:r>
          </a:p>
        </p:txBody>
      </p:sp>
      <p:sp>
        <p:nvSpPr>
          <p:cNvPr id="3" name="Content Placeholder 2"/>
          <p:cNvSpPr>
            <a:spLocks noGrp="1"/>
          </p:cNvSpPr>
          <p:nvPr>
            <p:ph idx="1"/>
          </p:nvPr>
        </p:nvSpPr>
        <p:spPr>
          <a:xfrm>
            <a:off x="365760" y="1130158"/>
            <a:ext cx="11411712" cy="5116530"/>
          </a:xfrm>
          <a:ln>
            <a:solidFill>
              <a:srgbClr val="92D050"/>
            </a:solidFill>
          </a:ln>
        </p:spPr>
        <p:txBody>
          <a:bodyPr>
            <a:normAutofit fontScale="92500" lnSpcReduction="10000"/>
          </a:bodyPr>
          <a:lstStyle/>
          <a:p>
            <a:r>
              <a:rPr lang="en-US" sz="3600" dirty="0"/>
              <a:t>Train more healthcare providers</a:t>
            </a:r>
          </a:p>
          <a:p>
            <a:pPr lvl="1"/>
            <a:r>
              <a:rPr lang="en-US" sz="3200" dirty="0"/>
              <a:t>Medical student class increased by 16/year (total of 64)</a:t>
            </a:r>
          </a:p>
          <a:p>
            <a:pPr lvl="2"/>
            <a:r>
              <a:rPr lang="en-US" sz="2800" dirty="0"/>
              <a:t>86% of medical students are from ND or have strong ties here</a:t>
            </a:r>
          </a:p>
          <a:p>
            <a:pPr lvl="1"/>
            <a:r>
              <a:rPr lang="en-US" sz="3200" dirty="0"/>
              <a:t>Health sciences students increased by 30/year (total of 90)</a:t>
            </a:r>
          </a:p>
          <a:p>
            <a:pPr lvl="1"/>
            <a:r>
              <a:rPr lang="en-US" sz="3200" dirty="0"/>
              <a:t>Resident (post-MD training required prior to clinical practice) slots increased by 35 with a plan to ramp up to 51 or more (aided by public “private” partnerships with healthcare systems)</a:t>
            </a:r>
          </a:p>
          <a:p>
            <a:r>
              <a:rPr lang="en-US" sz="3600" dirty="0"/>
              <a:t>Improve the efficiency of the healthcare delivery system</a:t>
            </a:r>
          </a:p>
          <a:p>
            <a:pPr lvl="1"/>
            <a:r>
              <a:rPr lang="en-US" sz="3200" dirty="0"/>
              <a:t>Training in interprofessional healthcare teams</a:t>
            </a:r>
          </a:p>
          <a:p>
            <a:pPr lvl="1"/>
            <a:r>
              <a:rPr lang="en-US" sz="3200" dirty="0"/>
              <a:t>Developing “virtual care” approaches that bring the clinic to the patient rather than the other way around (especially important in rural areas)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Tree>
    <p:extLst>
      <p:ext uri="{BB962C8B-B14F-4D97-AF65-F5344CB8AC3E}">
        <p14:creationId xmlns:p14="http://schemas.microsoft.com/office/powerpoint/2010/main" val="5609489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149" y="262385"/>
            <a:ext cx="11150353" cy="1325563"/>
          </a:xfrm>
        </p:spPr>
        <p:txBody>
          <a:bodyPr/>
          <a:lstStyle/>
          <a:p>
            <a:pPr algn="ctr"/>
            <a:r>
              <a:rPr lang="en-US" dirty="0"/>
              <a:t>Implementation of Healthcare Workforce Initiative Over the Past Five Biennia</a:t>
            </a:r>
          </a:p>
        </p:txBody>
      </p:sp>
      <p:sp>
        <p:nvSpPr>
          <p:cNvPr id="3" name="Content Placeholder 2"/>
          <p:cNvSpPr>
            <a:spLocks noGrp="1"/>
          </p:cNvSpPr>
          <p:nvPr>
            <p:ph idx="1"/>
          </p:nvPr>
        </p:nvSpPr>
        <p:spPr>
          <a:xfrm>
            <a:off x="618068" y="1613044"/>
            <a:ext cx="10905066" cy="4592548"/>
          </a:xfrm>
          <a:ln>
            <a:solidFill>
              <a:srgbClr val="92D050"/>
            </a:solidFill>
          </a:ln>
        </p:spPr>
        <p:txBody>
          <a:bodyPr>
            <a:normAutofit fontScale="92500" lnSpcReduction="10000"/>
          </a:bodyPr>
          <a:lstStyle/>
          <a:p>
            <a:r>
              <a:rPr lang="en-US" sz="3400" dirty="0"/>
              <a:t>Increased medical school class size by 25% and residencies by 35%</a:t>
            </a:r>
          </a:p>
          <a:p>
            <a:r>
              <a:rPr lang="en-US" sz="3400" dirty="0"/>
              <a:t>Expanded medical student and other academic programs</a:t>
            </a:r>
          </a:p>
          <a:p>
            <a:pPr lvl="1"/>
            <a:r>
              <a:rPr lang="en-US" sz="3000" dirty="0"/>
              <a:t>Minot Integrated Longitudinal Experience (MILE) program for medical students</a:t>
            </a:r>
          </a:p>
          <a:p>
            <a:pPr lvl="1"/>
            <a:r>
              <a:rPr lang="en-US" sz="3000" dirty="0"/>
              <a:t>Departments of Population Health,</a:t>
            </a:r>
          </a:p>
          <a:p>
            <a:pPr marL="457200" lvl="1" indent="0">
              <a:buNone/>
            </a:pPr>
            <a:r>
              <a:rPr lang="en-US" sz="3000" dirty="0"/>
              <a:t>   Geriatrics, and Emergency Medicine</a:t>
            </a:r>
          </a:p>
          <a:p>
            <a:pPr lvl="1"/>
            <a:r>
              <a:rPr lang="en-US" sz="3000" dirty="0"/>
              <a:t>Public Health program</a:t>
            </a:r>
          </a:p>
          <a:p>
            <a:pPr lvl="2"/>
            <a:r>
              <a:rPr lang="en-US" sz="2800" dirty="0"/>
              <a:t>Masters in Public Health</a:t>
            </a:r>
          </a:p>
          <a:p>
            <a:pPr lvl="2"/>
            <a:r>
              <a:rPr lang="en-US" sz="2800" dirty="0"/>
              <a:t>First-ever Ph.D. program in </a:t>
            </a:r>
          </a:p>
          <a:p>
            <a:pPr marL="914400" lvl="2" indent="0">
              <a:buNone/>
            </a:pPr>
            <a:r>
              <a:rPr lang="en-US" sz="2800" dirty="0"/>
              <a:t>   Indigenous Health</a:t>
            </a:r>
          </a:p>
          <a:p>
            <a:pPr marL="0" indent="0">
              <a:buNone/>
            </a:pPr>
            <a:endParaRPr lang="en-US" sz="2600" dirty="0"/>
          </a:p>
          <a:p>
            <a:pPr marL="0" indent="0">
              <a:buNone/>
            </a:pPr>
            <a:endParaRPr lang="en-US" sz="2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pic>
        <p:nvPicPr>
          <p:cNvPr id="6" name="Picture 5" descr="Two people looking at a computer&#10;&#10;Description automatically generated">
            <a:extLst>
              <a:ext uri="{FF2B5EF4-FFF2-40B4-BE49-F238E27FC236}">
                <a16:creationId xmlns:a16="http://schemas.microsoft.com/office/drawing/2014/main" id="{81ADDA2B-F1E9-4BAC-8AAC-4FE5467D0A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0394" y="3480577"/>
            <a:ext cx="4570669" cy="2468161"/>
          </a:xfrm>
          <a:prstGeom prst="rect">
            <a:avLst/>
          </a:prstGeom>
        </p:spPr>
      </p:pic>
    </p:spTree>
    <p:extLst>
      <p:ext uri="{BB962C8B-B14F-4D97-AF65-F5344CB8AC3E}">
        <p14:creationId xmlns:p14="http://schemas.microsoft.com/office/powerpoint/2010/main" val="3034088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0FB73-9468-40A2-92DA-8E909BE607CC}"/>
              </a:ext>
            </a:extLst>
          </p:cNvPr>
          <p:cNvSpPr>
            <a:spLocks noGrp="1"/>
          </p:cNvSpPr>
          <p:nvPr>
            <p:ph type="title"/>
          </p:nvPr>
        </p:nvSpPr>
        <p:spPr>
          <a:xfrm>
            <a:off x="194733" y="365125"/>
            <a:ext cx="11660048" cy="1325563"/>
          </a:xfrm>
        </p:spPr>
        <p:txBody>
          <a:bodyPr>
            <a:normAutofit fontScale="90000"/>
          </a:bodyPr>
          <a:lstStyle/>
          <a:p>
            <a:pPr algn="ctr"/>
            <a:r>
              <a:rPr lang="en-US" dirty="0"/>
              <a:t>Growth in Number of UND SMHS Public Health Students</a:t>
            </a:r>
            <a:br>
              <a:rPr lang="en-US" dirty="0"/>
            </a:br>
            <a:r>
              <a:rPr lang="en-US" sz="3600" dirty="0"/>
              <a:t>(Masters and Ph.D. Degrees) </a:t>
            </a:r>
          </a:p>
        </p:txBody>
      </p:sp>
      <p:graphicFrame>
        <p:nvGraphicFramePr>
          <p:cNvPr id="6" name="Content Placeholder 5">
            <a:extLst>
              <a:ext uri="{FF2B5EF4-FFF2-40B4-BE49-F238E27FC236}">
                <a16:creationId xmlns:a16="http://schemas.microsoft.com/office/drawing/2014/main" id="{4FA7FD58-5A69-4907-9E56-AE3A1744F5F5}"/>
              </a:ext>
            </a:extLst>
          </p:cNvPr>
          <p:cNvGraphicFramePr>
            <a:graphicFrameLocks noGrp="1"/>
          </p:cNvGraphicFramePr>
          <p:nvPr>
            <p:ph idx="1"/>
            <p:extLst>
              <p:ext uri="{D42A27DB-BD31-4B8C-83A1-F6EECF244321}">
                <p14:modId xmlns:p14="http://schemas.microsoft.com/office/powerpoint/2010/main" val="3962462959"/>
              </p:ext>
            </p:extLst>
          </p:nvPr>
        </p:nvGraphicFramePr>
        <p:xfrm>
          <a:off x="838200" y="1464733"/>
          <a:ext cx="10515600" cy="5164668"/>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a:extLst>
              <a:ext uri="{FF2B5EF4-FFF2-40B4-BE49-F238E27FC236}">
                <a16:creationId xmlns:a16="http://schemas.microsoft.com/office/drawing/2014/main" id="{C10532CB-DF7D-4041-B46C-70A039053C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
        <p:nvSpPr>
          <p:cNvPr id="8" name="Arrow: Down 7">
            <a:extLst>
              <a:ext uri="{FF2B5EF4-FFF2-40B4-BE49-F238E27FC236}">
                <a16:creationId xmlns:a16="http://schemas.microsoft.com/office/drawing/2014/main" id="{CB61D2AF-FF2D-4EC1-9A7F-ABF49F7DA6E1}"/>
              </a:ext>
            </a:extLst>
          </p:cNvPr>
          <p:cNvSpPr/>
          <p:nvPr/>
        </p:nvSpPr>
        <p:spPr>
          <a:xfrm rot="10800000">
            <a:off x="9409744" y="1324250"/>
            <a:ext cx="340707" cy="732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9586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149" y="305856"/>
            <a:ext cx="11150353" cy="1325563"/>
          </a:xfrm>
        </p:spPr>
        <p:txBody>
          <a:bodyPr/>
          <a:lstStyle/>
          <a:p>
            <a:pPr algn="ctr"/>
            <a:r>
              <a:rPr lang="en-US" dirty="0"/>
              <a:t>Implementation of Healthcare Workforce Initiative Over the Past Five Biennia</a:t>
            </a:r>
          </a:p>
        </p:txBody>
      </p:sp>
      <p:sp>
        <p:nvSpPr>
          <p:cNvPr id="3" name="Content Placeholder 2"/>
          <p:cNvSpPr>
            <a:spLocks noGrp="1"/>
          </p:cNvSpPr>
          <p:nvPr>
            <p:ph idx="1"/>
          </p:nvPr>
        </p:nvSpPr>
        <p:spPr>
          <a:xfrm>
            <a:off x="220133" y="1631419"/>
            <a:ext cx="11634648" cy="4608514"/>
          </a:xfrm>
          <a:ln>
            <a:solidFill>
              <a:srgbClr val="92D050"/>
            </a:solidFill>
          </a:ln>
        </p:spPr>
        <p:txBody>
          <a:bodyPr>
            <a:normAutofit/>
          </a:bodyPr>
          <a:lstStyle/>
          <a:p>
            <a:r>
              <a:rPr lang="en-US" sz="3100" dirty="0"/>
              <a:t>Added new residency programs focusing on rural primary care and other physician provider shortage needs identified in North Dakota</a:t>
            </a:r>
          </a:p>
          <a:p>
            <a:r>
              <a:rPr lang="en-US" sz="3100" dirty="0"/>
              <a:t>Intensified clinician retention efforts</a:t>
            </a:r>
          </a:p>
          <a:p>
            <a:pPr lvl="1"/>
            <a:r>
              <a:rPr lang="en-US" sz="2700" dirty="0"/>
              <a:t>Attract the vast majority of future doctors who are from North Dakota to the UND SMHS</a:t>
            </a:r>
          </a:p>
          <a:p>
            <a:pPr lvl="1"/>
            <a:r>
              <a:rPr lang="en-US" sz="2700" dirty="0"/>
              <a:t>RuralMed program</a:t>
            </a:r>
          </a:p>
          <a:p>
            <a:r>
              <a:rPr lang="en-US" sz="3100" dirty="0"/>
              <a:t>Intensified efforts to train providers dedicated to transforming healthcare delivery</a:t>
            </a:r>
          </a:p>
          <a:p>
            <a:pPr lvl="1"/>
            <a:r>
              <a:rPr lang="en-US" sz="2700" dirty="0" err="1"/>
              <a:t>Interprofessional</a:t>
            </a:r>
            <a:r>
              <a:rPr lang="en-US" sz="2700" dirty="0"/>
              <a:t> teams</a:t>
            </a:r>
          </a:p>
          <a:p>
            <a:pPr lvl="1"/>
            <a:r>
              <a:rPr lang="en-US" sz="2700" dirty="0"/>
              <a:t>Virtual medicine</a:t>
            </a:r>
          </a:p>
          <a:p>
            <a:pPr marL="0" indent="0">
              <a:buNone/>
            </a:pPr>
            <a:endParaRPr lang="en-US" sz="2600" dirty="0"/>
          </a:p>
          <a:p>
            <a:pPr marL="0" indent="0">
              <a:buNone/>
            </a:pPr>
            <a:endParaRPr lang="en-US" sz="2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Tree>
    <p:extLst>
      <p:ext uri="{BB962C8B-B14F-4D97-AF65-F5344CB8AC3E}">
        <p14:creationId xmlns:p14="http://schemas.microsoft.com/office/powerpoint/2010/main" val="4046767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65125"/>
            <a:ext cx="11192256" cy="1325563"/>
          </a:xfrm>
        </p:spPr>
        <p:txBody>
          <a:bodyPr/>
          <a:lstStyle/>
          <a:p>
            <a:pPr algn="ctr"/>
            <a:r>
              <a:rPr lang="en-US" dirty="0"/>
              <a:t>Summary of Impact of HWI over the Past Decade</a:t>
            </a:r>
          </a:p>
        </p:txBody>
      </p:sp>
      <p:sp>
        <p:nvSpPr>
          <p:cNvPr id="3" name="Content Placeholder 2"/>
          <p:cNvSpPr>
            <a:spLocks noGrp="1"/>
          </p:cNvSpPr>
          <p:nvPr>
            <p:ph idx="1"/>
          </p:nvPr>
        </p:nvSpPr>
        <p:spPr>
          <a:xfrm>
            <a:off x="731521" y="1832604"/>
            <a:ext cx="10543032" cy="3797637"/>
          </a:xfrm>
          <a:ln>
            <a:solidFill>
              <a:srgbClr val="92D050"/>
            </a:solidFill>
          </a:ln>
        </p:spPr>
        <p:txBody>
          <a:bodyPr>
            <a:normAutofit/>
          </a:bodyPr>
          <a:lstStyle/>
          <a:p>
            <a:r>
              <a:rPr lang="en-US" sz="4000" dirty="0"/>
              <a:t>Retained more ND medical school matriculants than ever before (tied for second-highest in US)</a:t>
            </a:r>
          </a:p>
          <a:p>
            <a:r>
              <a:rPr lang="en-US" sz="4000" dirty="0"/>
              <a:t>Retained more physicians and other clinicians for practice in North Dakota</a:t>
            </a:r>
          </a:p>
          <a:p>
            <a:r>
              <a:rPr lang="en-US" sz="4000" dirty="0"/>
              <a:t>Trained more physicians and other clinicians for practice in North Dakota</a:t>
            </a:r>
          </a:p>
          <a:p>
            <a:pPr marL="0" indent="0">
              <a:buNone/>
            </a:pPr>
            <a:endParaRPr lang="en-US"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544" y="1926211"/>
            <a:ext cx="775144" cy="82243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544" y="2847008"/>
            <a:ext cx="775144" cy="82243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784" y="4142408"/>
            <a:ext cx="775144" cy="822434"/>
          </a:xfrm>
          <a:prstGeom prst="rect">
            <a:avLst/>
          </a:prstGeom>
        </p:spPr>
      </p:pic>
    </p:spTree>
    <p:extLst>
      <p:ext uri="{BB962C8B-B14F-4D97-AF65-F5344CB8AC3E}">
        <p14:creationId xmlns:p14="http://schemas.microsoft.com/office/powerpoint/2010/main" val="1112584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Limited Options for UND SMHS to Adjust to Executive Budget Recommendations</a:t>
            </a:r>
          </a:p>
        </p:txBody>
      </p:sp>
      <p:sp>
        <p:nvSpPr>
          <p:cNvPr id="6" name="Content Placeholder 5"/>
          <p:cNvSpPr>
            <a:spLocks noGrp="1"/>
          </p:cNvSpPr>
          <p:nvPr>
            <p:ph idx="1"/>
          </p:nvPr>
        </p:nvSpPr>
        <p:spPr>
          <a:xfrm>
            <a:off x="727969" y="2178120"/>
            <a:ext cx="10866268" cy="3852809"/>
          </a:xfrm>
          <a:ln>
            <a:solidFill>
              <a:srgbClr val="92D050"/>
            </a:solidFill>
          </a:ln>
        </p:spPr>
        <p:txBody>
          <a:bodyPr>
            <a:normAutofit/>
          </a:bodyPr>
          <a:lstStyle/>
          <a:p>
            <a:r>
              <a:rPr lang="en-US" sz="4800" dirty="0"/>
              <a:t>Available options</a:t>
            </a:r>
          </a:p>
          <a:p>
            <a:pPr lvl="1"/>
            <a:r>
              <a:rPr lang="en-US" sz="4000" dirty="0"/>
              <a:t>Admit additional students to increase revenue</a:t>
            </a:r>
          </a:p>
          <a:p>
            <a:pPr lvl="2"/>
            <a:r>
              <a:rPr lang="en-US" sz="3600" dirty="0"/>
              <a:t>Admit out-of-state students</a:t>
            </a:r>
          </a:p>
          <a:p>
            <a:pPr lvl="2"/>
            <a:r>
              <a:rPr lang="en-US" sz="3600" dirty="0"/>
              <a:t>Limited clinical slots available in the state</a:t>
            </a:r>
          </a:p>
          <a:p>
            <a:pPr lvl="1"/>
            <a:r>
              <a:rPr lang="en-US" sz="4000" dirty="0"/>
              <a:t>Increase tuition more than planned</a:t>
            </a:r>
          </a:p>
          <a:p>
            <a:pPr lvl="1"/>
            <a:r>
              <a:rPr lang="en-US" sz="4000" dirty="0"/>
              <a:t>Eliminate programs to reduce expenses</a:t>
            </a:r>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Tree>
    <p:extLst>
      <p:ext uri="{BB962C8B-B14F-4D97-AF65-F5344CB8AC3E}">
        <p14:creationId xmlns:p14="http://schemas.microsoft.com/office/powerpoint/2010/main" val="105741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15B5E-2ED9-421F-8ADA-F9280A13F943}"/>
              </a:ext>
            </a:extLst>
          </p:cNvPr>
          <p:cNvSpPr>
            <a:spLocks noGrp="1"/>
          </p:cNvSpPr>
          <p:nvPr>
            <p:ph type="title"/>
          </p:nvPr>
        </p:nvSpPr>
        <p:spPr>
          <a:xfrm>
            <a:off x="838200" y="205486"/>
            <a:ext cx="10515600" cy="1320818"/>
          </a:xfrm>
        </p:spPr>
        <p:txBody>
          <a:bodyPr/>
          <a:lstStyle/>
          <a:p>
            <a:pPr algn="ctr"/>
            <a:r>
              <a:rPr lang="en-US" dirty="0"/>
              <a:t>Pandemic-related Issues</a:t>
            </a:r>
          </a:p>
        </p:txBody>
      </p:sp>
      <p:sp>
        <p:nvSpPr>
          <p:cNvPr id="3" name="Content Placeholder 2">
            <a:extLst>
              <a:ext uri="{FF2B5EF4-FFF2-40B4-BE49-F238E27FC236}">
                <a16:creationId xmlns:a16="http://schemas.microsoft.com/office/drawing/2014/main" id="{78AB7F31-3782-4B5B-BC90-A03F7FEFAFAC}"/>
              </a:ext>
            </a:extLst>
          </p:cNvPr>
          <p:cNvSpPr>
            <a:spLocks noGrp="1"/>
          </p:cNvSpPr>
          <p:nvPr>
            <p:ph idx="1"/>
          </p:nvPr>
        </p:nvSpPr>
        <p:spPr>
          <a:xfrm>
            <a:off x="838200" y="1345915"/>
            <a:ext cx="10515600" cy="4831048"/>
          </a:xfrm>
          <a:ln>
            <a:solidFill>
              <a:srgbClr val="00B050"/>
            </a:solidFill>
          </a:ln>
        </p:spPr>
        <p:txBody>
          <a:bodyPr/>
          <a:lstStyle/>
          <a:p>
            <a:r>
              <a:rPr lang="en-US" sz="4000" dirty="0"/>
              <a:t>Teaching, research/scholarship, and service have continued to a remarkable degree</a:t>
            </a:r>
          </a:p>
          <a:p>
            <a:pPr lvl="1"/>
            <a:r>
              <a:rPr lang="en-US" sz="3000" dirty="0"/>
              <a:t>Hybrid approaches have been essential to the educational enterprise</a:t>
            </a:r>
          </a:p>
          <a:p>
            <a:pPr lvl="1"/>
            <a:r>
              <a:rPr lang="en-US" sz="3000" dirty="0"/>
              <a:t>We have continued to emphasize a low building population density approach to the maximum extent possible</a:t>
            </a:r>
          </a:p>
          <a:p>
            <a:pPr lvl="2"/>
            <a:r>
              <a:rPr lang="en-US" sz="3000" dirty="0"/>
              <a:t>Remarkable how much school business we have been able to do remotely!</a:t>
            </a:r>
          </a:p>
          <a:p>
            <a:pPr lvl="1"/>
            <a:r>
              <a:rPr lang="en-US" sz="3000" dirty="0"/>
              <a:t>But the emotional toll on faculty, staff and especially students has been (and continues to be) substantial</a:t>
            </a:r>
          </a:p>
        </p:txBody>
      </p:sp>
      <p:pic>
        <p:nvPicPr>
          <p:cNvPr id="4" name="Picture 3">
            <a:extLst>
              <a:ext uri="{FF2B5EF4-FFF2-40B4-BE49-F238E27FC236}">
                <a16:creationId xmlns:a16="http://schemas.microsoft.com/office/drawing/2014/main" id="{ED8ABF5F-F330-4407-823A-1A62E8FD56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Tree>
    <p:extLst>
      <p:ext uri="{BB962C8B-B14F-4D97-AF65-F5344CB8AC3E}">
        <p14:creationId xmlns:p14="http://schemas.microsoft.com/office/powerpoint/2010/main" val="907932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normAutofit/>
          </a:bodyPr>
          <a:lstStyle/>
          <a:p>
            <a:pPr algn="ctr" eaLnBrk="1" hangingPunct="1"/>
            <a:r>
              <a:rPr lang="en-US" dirty="0"/>
              <a:t>UND SMHS Degree Programs</a:t>
            </a:r>
          </a:p>
        </p:txBody>
      </p:sp>
      <p:sp>
        <p:nvSpPr>
          <p:cNvPr id="17412" name="Rectangle 3"/>
          <p:cNvSpPr>
            <a:spLocks noGrp="1" noChangeArrowheads="1"/>
          </p:cNvSpPr>
          <p:nvPr>
            <p:ph idx="1"/>
          </p:nvPr>
        </p:nvSpPr>
        <p:spPr>
          <a:xfrm>
            <a:off x="847344" y="1892809"/>
            <a:ext cx="10756392" cy="4302508"/>
          </a:xfrm>
          <a:ln>
            <a:solidFill>
              <a:srgbClr val="00B050"/>
            </a:solidFill>
          </a:ln>
        </p:spPr>
        <p:txBody>
          <a:bodyPr>
            <a:normAutofit/>
          </a:bodyPr>
          <a:lstStyle/>
          <a:p>
            <a:pPr marL="514350" indent="-514350">
              <a:buFont typeface="+mj-lt"/>
              <a:buAutoNum type="arabicPeriod"/>
            </a:pPr>
            <a:r>
              <a:rPr lang="en-US" sz="3200" dirty="0">
                <a:latin typeface="Arial" pitchFamily="34" charset="0"/>
                <a:cs typeface="Arial" pitchFamily="34" charset="0"/>
              </a:rPr>
              <a:t>Doctor of Medicine</a:t>
            </a:r>
          </a:p>
          <a:p>
            <a:pPr marL="457200" indent="-457200">
              <a:spcBef>
                <a:spcPct val="20000"/>
              </a:spcBef>
              <a:buFont typeface="+mj-lt"/>
              <a:buAutoNum type="arabicPeriod"/>
            </a:pPr>
            <a:r>
              <a:rPr lang="en-US" sz="3200" dirty="0">
                <a:latin typeface="Arial" charset="0"/>
              </a:rPr>
              <a:t>Physical Therapy</a:t>
            </a:r>
          </a:p>
          <a:p>
            <a:pPr marL="457200" indent="-457200">
              <a:spcBef>
                <a:spcPct val="20000"/>
              </a:spcBef>
              <a:buFont typeface="+mj-lt"/>
              <a:buAutoNum type="arabicPeriod"/>
            </a:pPr>
            <a:r>
              <a:rPr lang="en-US" sz="3200" dirty="0">
                <a:latin typeface="Arial" charset="0"/>
              </a:rPr>
              <a:t>Occupational Therapy</a:t>
            </a:r>
          </a:p>
          <a:p>
            <a:pPr marL="457200" indent="-457200">
              <a:spcBef>
                <a:spcPct val="20000"/>
              </a:spcBef>
              <a:buFont typeface="+mj-lt"/>
              <a:buAutoNum type="arabicPeriod"/>
            </a:pPr>
            <a:r>
              <a:rPr lang="en-US" sz="3200" dirty="0">
                <a:latin typeface="Arial" charset="0"/>
              </a:rPr>
              <a:t>Medical Laboratory Science</a:t>
            </a:r>
          </a:p>
          <a:p>
            <a:pPr marL="457200" indent="-457200">
              <a:spcBef>
                <a:spcPct val="20000"/>
              </a:spcBef>
              <a:buFont typeface="+mj-lt"/>
              <a:buAutoNum type="arabicPeriod"/>
            </a:pPr>
            <a:r>
              <a:rPr lang="en-US" sz="3200" dirty="0">
                <a:latin typeface="Arial" charset="0"/>
              </a:rPr>
              <a:t>Physician Assistant Studies</a:t>
            </a:r>
          </a:p>
          <a:p>
            <a:pPr marL="457200" indent="-457200">
              <a:spcBef>
                <a:spcPct val="20000"/>
              </a:spcBef>
              <a:buFont typeface="+mj-lt"/>
              <a:buAutoNum type="arabicPeriod"/>
            </a:pPr>
            <a:r>
              <a:rPr lang="en-US" sz="3200" dirty="0">
                <a:latin typeface="Arial" charset="0"/>
              </a:rPr>
              <a:t>Sports Medicine/Athletic Training</a:t>
            </a:r>
          </a:p>
          <a:p>
            <a:pPr marL="457200" indent="-457200">
              <a:spcBef>
                <a:spcPct val="20000"/>
              </a:spcBef>
              <a:buFont typeface="+mj-lt"/>
              <a:buAutoNum type="arabicPeriod"/>
            </a:pPr>
            <a:r>
              <a:rPr lang="en-US" sz="3200" dirty="0">
                <a:latin typeface="Arial" charset="0"/>
              </a:rPr>
              <a:t>Public Health (Masters and PhD in Indigenous Health)</a:t>
            </a:r>
          </a:p>
          <a:p>
            <a:pPr marL="457200" indent="-457200">
              <a:spcBef>
                <a:spcPct val="20000"/>
              </a:spcBef>
              <a:buFont typeface="+mj-lt"/>
              <a:buAutoNum type="arabicPeriod"/>
            </a:pPr>
            <a:r>
              <a:rPr lang="en-US" sz="3200" dirty="0">
                <a:latin typeface="Arial" charset="0"/>
              </a:rPr>
              <a:t>Graduate programs in biomedical/translational sciences</a:t>
            </a:r>
            <a:r>
              <a:rPr lang="en-US" sz="3200" dirty="0">
                <a:latin typeface="Arial" pitchFamily="34" charset="0"/>
                <a:cs typeface="Arial" pitchFamily="34" charset="0"/>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pic>
        <p:nvPicPr>
          <p:cNvPr id="3" name="Picture 2" descr="A picture containing grass, outdoor, sky, building&#10;&#10;Description automatically generated">
            <a:extLst>
              <a:ext uri="{FF2B5EF4-FFF2-40B4-BE49-F238E27FC236}">
                <a16:creationId xmlns:a16="http://schemas.microsoft.com/office/drawing/2014/main" id="{8F131AAC-61A0-406C-87AD-9019E2DC5A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4090" y="2110281"/>
            <a:ext cx="4933894" cy="1896315"/>
          </a:xfrm>
          <a:prstGeom prst="rect">
            <a:avLst/>
          </a:prstGeom>
        </p:spPr>
      </p:pic>
    </p:spTree>
    <p:extLst>
      <p:ext uri="{BB962C8B-B14F-4D97-AF65-F5344CB8AC3E}">
        <p14:creationId xmlns:p14="http://schemas.microsoft.com/office/powerpoint/2010/main" val="15457204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normAutofit/>
          </a:bodyPr>
          <a:lstStyle/>
          <a:p>
            <a:pPr algn="ctr" eaLnBrk="1" hangingPunct="1"/>
            <a:r>
              <a:rPr lang="en-US" dirty="0"/>
              <a:t>Executive Budget Compared With </a:t>
            </a:r>
            <a:br>
              <a:rPr lang="en-US" dirty="0"/>
            </a:br>
            <a:r>
              <a:rPr lang="en-US" dirty="0"/>
              <a:t>UND SMHS Needs-Based Budget</a:t>
            </a:r>
          </a:p>
        </p:txBody>
      </p:sp>
      <p:sp>
        <p:nvSpPr>
          <p:cNvPr id="17412" name="Rectangle 3"/>
          <p:cNvSpPr>
            <a:spLocks noGrp="1" noChangeArrowheads="1"/>
          </p:cNvSpPr>
          <p:nvPr>
            <p:ph idx="1"/>
          </p:nvPr>
        </p:nvSpPr>
        <p:spPr>
          <a:xfrm>
            <a:off x="847344" y="1775358"/>
            <a:ext cx="10756392" cy="4439179"/>
          </a:xfrm>
          <a:ln>
            <a:solidFill>
              <a:srgbClr val="00B050"/>
            </a:solidFill>
          </a:ln>
        </p:spPr>
        <p:txBody>
          <a:bodyPr>
            <a:normAutofit fontScale="92500"/>
          </a:bodyPr>
          <a:lstStyle/>
          <a:p>
            <a:r>
              <a:rPr lang="en-US" sz="3600" dirty="0">
                <a:latin typeface="Arial" pitchFamily="34" charset="0"/>
                <a:cs typeface="Arial" pitchFamily="34" charset="0"/>
              </a:rPr>
              <a:t>The Executive Budget entails a </a:t>
            </a:r>
            <a:r>
              <a:rPr lang="en-US" altLang="en-US" sz="3600" b="1" dirty="0">
                <a:latin typeface="Arial" panose="020B0604020202020204" pitchFamily="34" charset="0"/>
                <a:cs typeface="Arial" panose="020B0604020202020204" pitchFamily="34" charset="0"/>
              </a:rPr>
              <a:t>$4,396,310 </a:t>
            </a:r>
            <a:r>
              <a:rPr lang="en-US" altLang="en-US" sz="3600" dirty="0">
                <a:latin typeface="Arial" panose="020B0604020202020204" pitchFamily="34" charset="0"/>
                <a:cs typeface="Arial" panose="020B0604020202020204" pitchFamily="34" charset="0"/>
              </a:rPr>
              <a:t>cut in appropriated funding compared with the UND SMHS needs-based budget submitted by the NDUS</a:t>
            </a:r>
          </a:p>
          <a:p>
            <a:r>
              <a:rPr lang="en-US" sz="3900" dirty="0">
                <a:latin typeface="Arial" panose="020B0604020202020204" pitchFamily="34" charset="0"/>
                <a:cs typeface="Arial" panose="020B0604020202020204" pitchFamily="34" charset="0"/>
              </a:rPr>
              <a:t>There are two major components to this shortfall:</a:t>
            </a:r>
          </a:p>
          <a:p>
            <a:pPr lvl="1"/>
            <a:r>
              <a:rPr lang="en-US" sz="3500" dirty="0">
                <a:latin typeface="Arial" panose="020B0604020202020204" pitchFamily="34" charset="0"/>
                <a:cs typeface="Arial" panose="020B0604020202020204" pitchFamily="34" charset="0"/>
              </a:rPr>
              <a:t>A shortfall </a:t>
            </a:r>
            <a:r>
              <a:rPr lang="en-US" altLang="en-US" sz="3500" dirty="0">
                <a:latin typeface="Arial" panose="020B0604020202020204" pitchFamily="34" charset="0"/>
                <a:cs typeface="Arial" panose="020B0604020202020204" pitchFamily="34" charset="0"/>
              </a:rPr>
              <a:t>due to the proposed reduction of 7.5% in student credit hour funding</a:t>
            </a:r>
          </a:p>
          <a:p>
            <a:pPr lvl="1"/>
            <a:r>
              <a:rPr lang="en-US" altLang="en-US" sz="3500" dirty="0">
                <a:latin typeface="Arial" panose="020B0604020202020204" pitchFamily="34" charset="0"/>
                <a:cs typeface="Arial" panose="020B0604020202020204" pitchFamily="34" charset="0"/>
              </a:rPr>
              <a:t>A shortfall due to the proposed 3% + 3% merit increase (to cover the additional expenses for non-appropriated salaries)</a:t>
            </a:r>
          </a:p>
          <a:p>
            <a:pPr lvl="1"/>
            <a:endParaRPr lang="en-US" sz="2800" dirty="0">
              <a:latin typeface="Arial" panose="020B0604020202020204" pitchFamily="34" charset="0"/>
              <a:cs typeface="Arial" panose="020B0604020202020204" pitchFamily="34" charset="0"/>
            </a:endParaRPr>
          </a:p>
          <a:p>
            <a:pPr lvl="1"/>
            <a:endParaRPr lang="en-US" sz="2800" dirty="0">
              <a:latin typeface="Arial" panose="020B0604020202020204" pitchFamily="34" charset="0"/>
              <a:cs typeface="Arial" panose="020B0604020202020204" pitchFamily="34" charset="0"/>
            </a:endParaRPr>
          </a:p>
          <a:p>
            <a:pPr lvl="1"/>
            <a:endParaRPr lang="en-US" sz="28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Tree>
    <p:extLst>
      <p:ext uri="{BB962C8B-B14F-4D97-AF65-F5344CB8AC3E}">
        <p14:creationId xmlns:p14="http://schemas.microsoft.com/office/powerpoint/2010/main" val="647406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David Molmen, MPH</a:t>
            </a:r>
          </a:p>
        </p:txBody>
      </p:sp>
      <p:sp>
        <p:nvSpPr>
          <p:cNvPr id="3" name="Text Placeholder 2"/>
          <p:cNvSpPr>
            <a:spLocks noGrp="1"/>
          </p:cNvSpPr>
          <p:nvPr>
            <p:ph type="body" idx="1"/>
          </p:nvPr>
        </p:nvSpPr>
        <p:spPr>
          <a:xfrm>
            <a:off x="899583" y="4707997"/>
            <a:ext cx="10515600" cy="1500187"/>
          </a:xfrm>
        </p:spPr>
        <p:txBody>
          <a:bodyPr/>
          <a:lstStyle/>
          <a:p>
            <a:r>
              <a:rPr lang="en-US" sz="2800" dirty="0">
                <a:solidFill>
                  <a:schemeClr val="tx1"/>
                </a:solidFill>
              </a:rPr>
              <a:t>Chair, UND SMHS Advisory Council			   </a:t>
            </a:r>
          </a:p>
          <a:p>
            <a:r>
              <a:rPr lang="en-US" sz="2800" dirty="0">
                <a:solidFill>
                  <a:schemeClr val="tx1"/>
                </a:solidFill>
              </a:rPr>
              <a:t>CEO, </a:t>
            </a:r>
            <a:r>
              <a:rPr lang="en-US" sz="2800" dirty="0" err="1">
                <a:solidFill>
                  <a:schemeClr val="tx1"/>
                </a:solidFill>
              </a:rPr>
              <a:t>Altru</a:t>
            </a:r>
            <a:r>
              <a:rPr lang="en-US" sz="2800" dirty="0">
                <a:solidFill>
                  <a:schemeClr val="tx1"/>
                </a:solidFill>
              </a:rPr>
              <a:t> Health System, Grand Forks, ND</a:t>
            </a:r>
          </a:p>
          <a:p>
            <a:endParaRPr lang="en-US" dirty="0"/>
          </a:p>
          <a:p>
            <a:endParaRPr lang="en-US" dirty="0"/>
          </a:p>
        </p:txBody>
      </p:sp>
      <p:pic>
        <p:nvPicPr>
          <p:cNvPr id="6" name="Picture 5">
            <a:extLst>
              <a:ext uri="{FF2B5EF4-FFF2-40B4-BE49-F238E27FC236}">
                <a16:creationId xmlns:a16="http://schemas.microsoft.com/office/drawing/2014/main" id="{128DEC16-06BD-4DAB-8173-6B772C2F57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9764" y="674370"/>
            <a:ext cx="4027487"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D33E36A1-2EF7-467B-80EC-80A821C35EF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47737" y="5663438"/>
            <a:ext cx="384492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8274" y="289178"/>
            <a:ext cx="2949702" cy="4424553"/>
          </a:xfrm>
          <a:prstGeom prst="rect">
            <a:avLst/>
          </a:prstGeom>
        </p:spPr>
      </p:pic>
    </p:spTree>
    <p:extLst>
      <p:ext uri="{BB962C8B-B14F-4D97-AF65-F5344CB8AC3E}">
        <p14:creationId xmlns:p14="http://schemas.microsoft.com/office/powerpoint/2010/main" val="128592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374269"/>
            <a:ext cx="11810999" cy="1325563"/>
          </a:xfrm>
        </p:spPr>
        <p:txBody>
          <a:bodyPr/>
          <a:lstStyle/>
          <a:p>
            <a:pPr algn="ctr"/>
            <a:r>
              <a:rPr lang="en-US" b="1" dirty="0"/>
              <a:t>Responsibilities of the UND SMHS Advisory Council</a:t>
            </a:r>
          </a:p>
        </p:txBody>
      </p:sp>
      <p:sp>
        <p:nvSpPr>
          <p:cNvPr id="3" name="Content Placeholder 2"/>
          <p:cNvSpPr>
            <a:spLocks noGrp="1"/>
          </p:cNvSpPr>
          <p:nvPr>
            <p:ph idx="1"/>
          </p:nvPr>
        </p:nvSpPr>
        <p:spPr>
          <a:xfrm>
            <a:off x="395859" y="1523873"/>
            <a:ext cx="11372469" cy="4611752"/>
          </a:xfrm>
          <a:ln>
            <a:solidFill>
              <a:srgbClr val="00B050"/>
            </a:solidFill>
          </a:ln>
        </p:spPr>
        <p:txBody>
          <a:bodyPr>
            <a:noAutofit/>
          </a:bodyPr>
          <a:lstStyle/>
          <a:p>
            <a:pPr marL="0" indent="0">
              <a:buNone/>
            </a:pPr>
            <a:r>
              <a:rPr lang="en-US" sz="3000" dirty="0">
                <a:latin typeface="Arial" panose="020B0604020202020204" pitchFamily="34" charset="0"/>
                <a:cs typeface="Arial" panose="020B0604020202020204" pitchFamily="34" charset="0"/>
              </a:rPr>
              <a:t>“The advisory council…shall study and make recommendations regarding the strategic plan, programs, and facilities of the school of medicine…The recommendations must:</a:t>
            </a:r>
          </a:p>
          <a:p>
            <a:pPr marL="0" indent="0">
              <a:buNone/>
            </a:pPr>
            <a:r>
              <a:rPr lang="en-US" sz="3000" dirty="0">
                <a:latin typeface="Arial" panose="020B0604020202020204" pitchFamily="34" charset="0"/>
                <a:cs typeface="Arial" panose="020B0604020202020204" pitchFamily="34" charset="0"/>
              </a:rPr>
              <a:t>(1) Address the healthcare needs of the people of the state;</a:t>
            </a:r>
          </a:p>
          <a:p>
            <a:pPr marL="0" indent="0">
              <a:buNone/>
            </a:pPr>
            <a:r>
              <a:rPr lang="en-US" sz="3000" dirty="0">
                <a:latin typeface="Arial" panose="020B0604020202020204" pitchFamily="34" charset="0"/>
                <a:cs typeface="Arial" panose="020B0604020202020204" pitchFamily="34" charset="0"/>
              </a:rPr>
              <a:t>(2) Provide information regarding the state's healthcare workforce needs; and</a:t>
            </a:r>
          </a:p>
          <a:p>
            <a:pPr marL="0" indent="0">
              <a:buNone/>
            </a:pPr>
            <a:r>
              <a:rPr lang="en-US" sz="3000" dirty="0">
                <a:latin typeface="Arial" panose="020B0604020202020204" pitchFamily="34" charset="0"/>
                <a:cs typeface="Arial" panose="020B0604020202020204" pitchFamily="34" charset="0"/>
              </a:rPr>
              <a:t>(3) Provide information that specifies the contributions that the university of North Dakota school of medicine and health sciences and the residency training programs in the state are making to meet the healthcare provider workforce needs of the state.”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
        <p:nvSpPr>
          <p:cNvPr id="6" name="TextBox 5"/>
          <p:cNvSpPr txBox="1"/>
          <p:nvPr/>
        </p:nvSpPr>
        <p:spPr>
          <a:xfrm>
            <a:off x="1541526" y="6316599"/>
            <a:ext cx="5711820" cy="646331"/>
          </a:xfrm>
          <a:prstGeom prst="rect">
            <a:avLst/>
          </a:prstGeom>
          <a:noFill/>
        </p:spPr>
        <p:txBody>
          <a:bodyPr wrap="none" rtlCol="0">
            <a:spAutoFit/>
          </a:bodyPr>
          <a:lstStyle/>
          <a:p>
            <a:r>
              <a:rPr lang="en-US" dirty="0">
                <a:latin typeface="Arial" pitchFamily="34" charset="0"/>
                <a:cs typeface="Arial" pitchFamily="34" charset="0"/>
              </a:rPr>
              <a:t>Source: North Dakota Century Code Section 15-52-04</a:t>
            </a:r>
          </a:p>
          <a:p>
            <a:endParaRPr lang="en-US" dirty="0"/>
          </a:p>
        </p:txBody>
      </p:sp>
    </p:spTree>
    <p:extLst>
      <p:ext uri="{BB962C8B-B14F-4D97-AF65-F5344CB8AC3E}">
        <p14:creationId xmlns:p14="http://schemas.microsoft.com/office/powerpoint/2010/main" val="391151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628"/>
            <a:ext cx="10515600" cy="1325563"/>
          </a:xfrm>
        </p:spPr>
        <p:txBody>
          <a:bodyPr/>
          <a:lstStyle/>
          <a:p>
            <a:pPr algn="ctr"/>
            <a:r>
              <a:rPr lang="en-US" dirty="0"/>
              <a:t>UND SMHS Budget Proposal</a:t>
            </a:r>
          </a:p>
        </p:txBody>
      </p:sp>
      <p:sp>
        <p:nvSpPr>
          <p:cNvPr id="6" name="Content Placeholder 5"/>
          <p:cNvSpPr>
            <a:spLocks noGrp="1"/>
          </p:cNvSpPr>
          <p:nvPr>
            <p:ph idx="1"/>
          </p:nvPr>
        </p:nvSpPr>
        <p:spPr>
          <a:xfrm>
            <a:off x="567267" y="1222625"/>
            <a:ext cx="11287514" cy="4991907"/>
          </a:xfrm>
          <a:ln>
            <a:solidFill>
              <a:srgbClr val="92D050"/>
            </a:solidFill>
          </a:ln>
        </p:spPr>
        <p:txBody>
          <a:bodyPr>
            <a:noAutofit/>
          </a:bodyPr>
          <a:lstStyle/>
          <a:p>
            <a:r>
              <a:rPr lang="en-US" sz="3400" dirty="0"/>
              <a:t>The Healthcare Workforce Initiative (HWI) involved an agreement between the School and the Legislature for increased healthcare clinicians and healthcare programming for North Dakota provided by the UND SMHS to be supported by increased financial resources provided by the state.</a:t>
            </a:r>
          </a:p>
          <a:p>
            <a:r>
              <a:rPr lang="en-US" sz="3400" dirty="0"/>
              <a:t>The UND SMHS is keeping its side of the agreement.</a:t>
            </a:r>
          </a:p>
          <a:p>
            <a:r>
              <a:rPr lang="en-US" sz="3400" dirty="0"/>
              <a:t>Now the state needs to do the same.</a:t>
            </a:r>
          </a:p>
          <a:p>
            <a:r>
              <a:rPr lang="en-US" sz="3400" dirty="0"/>
              <a:t>The School is not asking for more to do less; it is asking for the necessary funding so it can do even more (including further expansion of residency programs).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Tree>
    <p:extLst>
      <p:ext uri="{BB962C8B-B14F-4D97-AF65-F5344CB8AC3E}">
        <p14:creationId xmlns:p14="http://schemas.microsoft.com/office/powerpoint/2010/main" val="40394756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1"/>
          <p:cNvSpPr>
            <a:spLocks noGrp="1"/>
          </p:cNvSpPr>
          <p:nvPr>
            <p:ph idx="1"/>
          </p:nvPr>
        </p:nvSpPr>
        <p:spPr>
          <a:xfrm>
            <a:off x="292960" y="1562572"/>
            <a:ext cx="11666159" cy="4666161"/>
          </a:xfrm>
          <a:ln>
            <a:solidFill>
              <a:srgbClr val="00B050"/>
            </a:solidFill>
            <a:miter lim="800000"/>
            <a:headEnd/>
            <a:tailEnd/>
          </a:ln>
        </p:spPr>
        <p:txBody>
          <a:bodyPr>
            <a:noAutofit/>
          </a:bodyPr>
          <a:lstStyle/>
          <a:p>
            <a:pPr marL="742950" indent="-742950">
              <a:buAutoNum type="arabicPeriod"/>
            </a:pPr>
            <a:r>
              <a:rPr lang="en-US" altLang="en-US" sz="3600" dirty="0">
                <a:latin typeface="Arial" panose="020B0604020202020204" pitchFamily="34" charset="0"/>
                <a:cs typeface="Arial" panose="020B0604020202020204" pitchFamily="34" charset="0"/>
              </a:rPr>
              <a:t>The highest recommendation is to provide the requisite funding for the UND SMHS and its Healthcare Workforce Initiative by approving the </a:t>
            </a:r>
            <a:r>
              <a:rPr lang="en-US" altLang="en-US" sz="3600" b="1" dirty="0">
                <a:latin typeface="Arial" panose="020B0604020202020204" pitchFamily="34" charset="0"/>
                <a:cs typeface="Arial" panose="020B0604020202020204" pitchFamily="34" charset="0"/>
              </a:rPr>
              <a:t>needs-based budget </a:t>
            </a:r>
            <a:r>
              <a:rPr lang="en-US" altLang="en-US" sz="3600" dirty="0">
                <a:latin typeface="Arial" panose="020B0604020202020204" pitchFamily="34" charset="0"/>
                <a:cs typeface="Arial" panose="020B0604020202020204" pitchFamily="34" charset="0"/>
              </a:rPr>
              <a:t>(an increase of </a:t>
            </a:r>
            <a:r>
              <a:rPr lang="en-US" altLang="en-US" sz="3600" b="1" dirty="0">
                <a:latin typeface="Arial" panose="020B0604020202020204" pitchFamily="34" charset="0"/>
                <a:cs typeface="Arial" panose="020B0604020202020204" pitchFamily="34" charset="0"/>
              </a:rPr>
              <a:t>$4,396,310</a:t>
            </a:r>
            <a:r>
              <a:rPr lang="en-US" altLang="en-US" sz="3600" dirty="0">
                <a:latin typeface="Arial" panose="020B0604020202020204" pitchFamily="34" charset="0"/>
                <a:cs typeface="Arial" panose="020B0604020202020204" pitchFamily="34" charset="0"/>
              </a:rPr>
              <a:t> over the Executive Budget).</a:t>
            </a:r>
          </a:p>
          <a:p>
            <a:pPr marL="742950" indent="-742950">
              <a:buAutoNum type="arabicPeriod"/>
            </a:pPr>
            <a:r>
              <a:rPr lang="en-US" altLang="en-US" sz="3600" dirty="0">
                <a:latin typeface="Arial" panose="020B0604020202020204" pitchFamily="34" charset="0"/>
                <a:cs typeface="Arial" panose="020B0604020202020204" pitchFamily="34" charset="0"/>
              </a:rPr>
              <a:t>To ensure the recruitment and retention of high-performing faculty and staff, it is important to endorse the 3%+3% </a:t>
            </a:r>
            <a:r>
              <a:rPr lang="en-US" altLang="en-US" sz="3600" b="1" dirty="0">
                <a:latin typeface="Arial" panose="020B0604020202020204" pitchFamily="34" charset="0"/>
                <a:cs typeface="Arial" panose="020B0604020202020204" pitchFamily="34" charset="0"/>
              </a:rPr>
              <a:t>salary merit increases </a:t>
            </a:r>
            <a:r>
              <a:rPr lang="en-US" altLang="en-US" sz="3600" dirty="0">
                <a:latin typeface="Arial" panose="020B0604020202020204" pitchFamily="34" charset="0"/>
                <a:cs typeface="Arial" panose="020B0604020202020204" pitchFamily="34" charset="0"/>
              </a:rPr>
              <a:t>proposed by NDUS/SBHE.</a:t>
            </a:r>
          </a:p>
          <a:p>
            <a:pPr marL="0" indent="0">
              <a:buNone/>
            </a:pPr>
            <a:r>
              <a:rPr lang="en-US" altLang="en-US" sz="3600" dirty="0">
                <a:latin typeface="Arial" panose="020B0604020202020204" pitchFamily="34" charset="0"/>
                <a:cs typeface="Arial" panose="020B0604020202020204" pitchFamily="34" charset="0"/>
              </a:rPr>
              <a:t> </a:t>
            </a:r>
          </a:p>
        </p:txBody>
      </p:sp>
      <p:sp>
        <p:nvSpPr>
          <p:cNvPr id="7" name="Title 6"/>
          <p:cNvSpPr>
            <a:spLocks noGrp="1"/>
          </p:cNvSpPr>
          <p:nvPr>
            <p:ph type="title"/>
          </p:nvPr>
        </p:nvSpPr>
        <p:spPr>
          <a:xfrm>
            <a:off x="457200" y="293688"/>
            <a:ext cx="11177588" cy="1143000"/>
          </a:xfrm>
        </p:spPr>
        <p:txBody>
          <a:bodyPr>
            <a:normAutofit fontScale="90000"/>
          </a:bodyPr>
          <a:lstStyle/>
          <a:p>
            <a:pPr algn="ctr">
              <a:defRPr/>
            </a:pPr>
            <a:r>
              <a:rPr lang="en-US" sz="4800" dirty="0"/>
              <a:t>Recommendations</a:t>
            </a:r>
            <a:br>
              <a:rPr lang="en-US" sz="4800" dirty="0"/>
            </a:br>
            <a:r>
              <a:rPr lang="en-US" sz="4800" dirty="0"/>
              <a:t>UND SMHS Advisory Council Meeting 12/11/20</a:t>
            </a:r>
            <a:endParaRPr lang="en-US" sz="5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815" y="313754"/>
            <a:ext cx="11025459" cy="1325563"/>
          </a:xfrm>
        </p:spPr>
        <p:txBody>
          <a:bodyPr/>
          <a:lstStyle/>
          <a:p>
            <a:pPr algn="ctr"/>
            <a:r>
              <a:rPr lang="en-US" dirty="0"/>
              <a:t>Comparison of UND SMHS Faculty Base Salaries</a:t>
            </a:r>
            <a:br>
              <a:rPr lang="en-US" dirty="0"/>
            </a:br>
            <a:r>
              <a:rPr lang="en-US" sz="3200" dirty="0"/>
              <a:t>(Basic Sciences Faculty)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65517487"/>
              </p:ext>
            </p:extLst>
          </p:nvPr>
        </p:nvGraphicFramePr>
        <p:xfrm>
          <a:off x="417250" y="1825625"/>
          <a:ext cx="11310152" cy="3980370"/>
        </p:xfrm>
        <a:graphic>
          <a:graphicData uri="http://schemas.openxmlformats.org/drawingml/2006/table">
            <a:tbl>
              <a:tblPr firstRow="1" bandRow="1">
                <a:tableStyleId>{5C22544A-7EE6-4342-B048-85BDC9FD1C3A}</a:tableStyleId>
              </a:tblPr>
              <a:tblGrid>
                <a:gridCol w="5655076">
                  <a:extLst>
                    <a:ext uri="{9D8B030D-6E8A-4147-A177-3AD203B41FA5}">
                      <a16:colId xmlns:a16="http://schemas.microsoft.com/office/drawing/2014/main" val="3178980702"/>
                    </a:ext>
                  </a:extLst>
                </a:gridCol>
                <a:gridCol w="5655076">
                  <a:extLst>
                    <a:ext uri="{9D8B030D-6E8A-4147-A177-3AD203B41FA5}">
                      <a16:colId xmlns:a16="http://schemas.microsoft.com/office/drawing/2014/main" val="1096038731"/>
                    </a:ext>
                  </a:extLst>
                </a:gridCol>
              </a:tblGrid>
              <a:tr h="796074">
                <a:tc>
                  <a:txBody>
                    <a:bodyPr/>
                    <a:lstStyle/>
                    <a:p>
                      <a:pPr algn="ctr"/>
                      <a:r>
                        <a:rPr lang="en-US" sz="4000" dirty="0"/>
                        <a:t>UND</a:t>
                      </a:r>
                    </a:p>
                  </a:txBody>
                  <a:tcPr/>
                </a:tc>
                <a:tc>
                  <a:txBody>
                    <a:bodyPr/>
                    <a:lstStyle/>
                    <a:p>
                      <a:pPr algn="ctr"/>
                      <a:r>
                        <a:rPr lang="en-US" sz="4000" dirty="0"/>
                        <a:t>All</a:t>
                      </a:r>
                      <a:r>
                        <a:rPr lang="en-US" sz="4000" baseline="0" dirty="0"/>
                        <a:t> Other Medical Schools</a:t>
                      </a:r>
                      <a:endParaRPr lang="en-US" sz="4000" dirty="0"/>
                    </a:p>
                  </a:txBody>
                  <a:tcPr/>
                </a:tc>
                <a:extLst>
                  <a:ext uri="{0D108BD9-81ED-4DB2-BD59-A6C34878D82A}">
                    <a16:rowId xmlns:a16="http://schemas.microsoft.com/office/drawing/2014/main" val="3070315670"/>
                  </a:ext>
                </a:extLst>
              </a:tr>
              <a:tr h="796074">
                <a:tc>
                  <a:txBody>
                    <a:bodyPr/>
                    <a:lstStyle/>
                    <a:p>
                      <a:pPr algn="ctr"/>
                      <a:r>
                        <a:rPr lang="en-US" sz="4000" dirty="0"/>
                        <a:t>Assistant Professor</a:t>
                      </a:r>
                    </a:p>
                  </a:txBody>
                  <a:tcPr/>
                </a:tc>
                <a:tc>
                  <a:txBody>
                    <a:bodyPr/>
                    <a:lstStyle/>
                    <a:p>
                      <a:pPr algn="ctr"/>
                      <a:r>
                        <a:rPr lang="en-US" sz="4000" dirty="0"/>
                        <a:t>-2%</a:t>
                      </a:r>
                    </a:p>
                  </a:txBody>
                  <a:tcPr/>
                </a:tc>
                <a:extLst>
                  <a:ext uri="{0D108BD9-81ED-4DB2-BD59-A6C34878D82A}">
                    <a16:rowId xmlns:a16="http://schemas.microsoft.com/office/drawing/2014/main" val="57117899"/>
                  </a:ext>
                </a:extLst>
              </a:tr>
              <a:tr h="796074">
                <a:tc>
                  <a:txBody>
                    <a:bodyPr/>
                    <a:lstStyle/>
                    <a:p>
                      <a:pPr algn="ctr"/>
                      <a:r>
                        <a:rPr lang="en-US" sz="4000" dirty="0"/>
                        <a:t>Associate Professor</a:t>
                      </a:r>
                    </a:p>
                  </a:txBody>
                  <a:tcPr/>
                </a:tc>
                <a:tc>
                  <a:txBody>
                    <a:bodyPr/>
                    <a:lstStyle/>
                    <a:p>
                      <a:pPr algn="ctr"/>
                      <a:r>
                        <a:rPr lang="en-US" sz="4000" dirty="0"/>
                        <a:t>-7%</a:t>
                      </a:r>
                    </a:p>
                  </a:txBody>
                  <a:tcPr/>
                </a:tc>
                <a:extLst>
                  <a:ext uri="{0D108BD9-81ED-4DB2-BD59-A6C34878D82A}">
                    <a16:rowId xmlns:a16="http://schemas.microsoft.com/office/drawing/2014/main" val="3908637237"/>
                  </a:ext>
                </a:extLst>
              </a:tr>
              <a:tr h="796074">
                <a:tc>
                  <a:txBody>
                    <a:bodyPr/>
                    <a:lstStyle/>
                    <a:p>
                      <a:pPr algn="ctr"/>
                      <a:r>
                        <a:rPr lang="en-US" sz="4000" dirty="0"/>
                        <a:t>Full Professor</a:t>
                      </a:r>
                    </a:p>
                  </a:txBody>
                  <a:tcPr/>
                </a:tc>
                <a:tc>
                  <a:txBody>
                    <a:bodyPr/>
                    <a:lstStyle/>
                    <a:p>
                      <a:pPr algn="ctr"/>
                      <a:r>
                        <a:rPr lang="en-US" sz="4000" dirty="0"/>
                        <a:t>-22%</a:t>
                      </a:r>
                    </a:p>
                  </a:txBody>
                  <a:tcPr/>
                </a:tc>
                <a:extLst>
                  <a:ext uri="{0D108BD9-81ED-4DB2-BD59-A6C34878D82A}">
                    <a16:rowId xmlns:a16="http://schemas.microsoft.com/office/drawing/2014/main" val="520892518"/>
                  </a:ext>
                </a:extLst>
              </a:tr>
              <a:tr h="796074">
                <a:tc>
                  <a:txBody>
                    <a:bodyPr/>
                    <a:lstStyle/>
                    <a:p>
                      <a:pPr algn="ctr"/>
                      <a:r>
                        <a:rPr lang="en-US" sz="4000" b="1" dirty="0"/>
                        <a:t>All medical school faculty</a:t>
                      </a:r>
                    </a:p>
                  </a:txBody>
                  <a:tcPr/>
                </a:tc>
                <a:tc>
                  <a:txBody>
                    <a:bodyPr/>
                    <a:lstStyle/>
                    <a:p>
                      <a:pPr algn="ctr"/>
                      <a:r>
                        <a:rPr lang="en-US" sz="4000" b="1" dirty="0"/>
                        <a:t>-10%</a:t>
                      </a:r>
                    </a:p>
                  </a:txBody>
                  <a:tcPr/>
                </a:tc>
                <a:extLst>
                  <a:ext uri="{0D108BD9-81ED-4DB2-BD59-A6C34878D82A}">
                    <a16:rowId xmlns:a16="http://schemas.microsoft.com/office/drawing/2014/main" val="2067466698"/>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6724" y="6326618"/>
            <a:ext cx="2196935" cy="435982"/>
          </a:xfrm>
          <a:prstGeom prst="rect">
            <a:avLst/>
          </a:prstGeom>
        </p:spPr>
      </p:pic>
      <p:sp>
        <p:nvSpPr>
          <p:cNvPr id="6" name="TextBox 5"/>
          <p:cNvSpPr txBox="1"/>
          <p:nvPr/>
        </p:nvSpPr>
        <p:spPr>
          <a:xfrm>
            <a:off x="1303046" y="5930281"/>
            <a:ext cx="10033259" cy="338554"/>
          </a:xfrm>
          <a:prstGeom prst="rect">
            <a:avLst/>
          </a:prstGeom>
          <a:noFill/>
        </p:spPr>
        <p:txBody>
          <a:bodyPr wrap="none" rtlCol="0">
            <a:spAutoFit/>
          </a:bodyPr>
          <a:lstStyle/>
          <a:p>
            <a:r>
              <a:rPr lang="en-US" sz="1600" dirty="0"/>
              <a:t>Source: Association of American Medical Colleges Adjusted FY 2019-20 public medical schools mean salary survey data</a:t>
            </a:r>
          </a:p>
        </p:txBody>
      </p:sp>
      <p:cxnSp>
        <p:nvCxnSpPr>
          <p:cNvPr id="8" name="Straight Arrow Connector 7">
            <a:extLst>
              <a:ext uri="{FF2B5EF4-FFF2-40B4-BE49-F238E27FC236}">
                <a16:creationId xmlns:a16="http://schemas.microsoft.com/office/drawing/2014/main" id="{2389A3C1-0FE3-44D5-AF5B-CCE58B3E758B}"/>
              </a:ext>
            </a:extLst>
          </p:cNvPr>
          <p:cNvCxnSpPr>
            <a:cxnSpLocks/>
          </p:cNvCxnSpPr>
          <p:nvPr/>
        </p:nvCxnSpPr>
        <p:spPr>
          <a:xfrm>
            <a:off x="10337800" y="2887132"/>
            <a:ext cx="0" cy="1882006"/>
          </a:xfrm>
          <a:prstGeom prst="straightConnector1">
            <a:avLst/>
          </a:prstGeom>
          <a:ln w="1301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1294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1"/>
          <p:cNvSpPr>
            <a:spLocks noGrp="1"/>
          </p:cNvSpPr>
          <p:nvPr>
            <p:ph idx="1"/>
          </p:nvPr>
        </p:nvSpPr>
        <p:spPr>
          <a:xfrm>
            <a:off x="457201" y="2126753"/>
            <a:ext cx="11177588" cy="3647326"/>
          </a:xfrm>
          <a:ln>
            <a:solidFill>
              <a:srgbClr val="00B050"/>
            </a:solidFill>
            <a:miter lim="800000"/>
            <a:headEnd/>
            <a:tailEnd/>
          </a:ln>
        </p:spPr>
        <p:txBody>
          <a:bodyPr>
            <a:noAutofit/>
          </a:bodyPr>
          <a:lstStyle/>
          <a:p>
            <a:pPr marL="0" indent="0">
              <a:buNone/>
            </a:pPr>
            <a:r>
              <a:rPr lang="en-US" altLang="en-US" sz="4200" dirty="0">
                <a:latin typeface="Arial" panose="020B0604020202020204" pitchFamily="34" charset="0"/>
                <a:cs typeface="Arial" panose="020B0604020202020204" pitchFamily="34" charset="0"/>
              </a:rPr>
              <a:t>3. Because appropriated funding does not cover all the costs associated with a merit increase (non-appropriated salary sources and associated fringe benefits), it is strongly recommended that an additional amount be allocated to cover the remaining shortfall.</a:t>
            </a:r>
            <a:endParaRPr lang="en-US" altLang="en-US" sz="4200" b="1" dirty="0">
              <a:latin typeface="Arial" panose="020B0604020202020204" pitchFamily="34" charset="0"/>
              <a:cs typeface="Arial" panose="020B0604020202020204" pitchFamily="34" charset="0"/>
            </a:endParaRPr>
          </a:p>
        </p:txBody>
      </p:sp>
      <p:sp>
        <p:nvSpPr>
          <p:cNvPr id="7" name="Title 6"/>
          <p:cNvSpPr>
            <a:spLocks noGrp="1"/>
          </p:cNvSpPr>
          <p:nvPr>
            <p:ph type="title"/>
          </p:nvPr>
        </p:nvSpPr>
        <p:spPr>
          <a:xfrm>
            <a:off x="457200" y="337967"/>
            <a:ext cx="11177588" cy="1143000"/>
          </a:xfrm>
        </p:spPr>
        <p:txBody>
          <a:bodyPr>
            <a:normAutofit fontScale="90000"/>
          </a:bodyPr>
          <a:lstStyle/>
          <a:p>
            <a:pPr algn="ctr">
              <a:defRPr/>
            </a:pPr>
            <a:r>
              <a:rPr lang="en-US" sz="4800" dirty="0"/>
              <a:t>Recommendations</a:t>
            </a:r>
            <a:br>
              <a:rPr lang="en-US" sz="4800" dirty="0"/>
            </a:br>
            <a:r>
              <a:rPr lang="en-US" sz="4800" dirty="0"/>
              <a:t>UND SMHS Advisory Council Meeting 12/11/20</a:t>
            </a:r>
            <a:endParaRPr lang="en-US" sz="5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6724" y="6326618"/>
            <a:ext cx="2196935" cy="435982"/>
          </a:xfrm>
          <a:prstGeom prst="rect">
            <a:avLst/>
          </a:prstGeom>
        </p:spPr>
      </p:pic>
    </p:spTree>
    <p:extLst>
      <p:ext uri="{BB962C8B-B14F-4D97-AF65-F5344CB8AC3E}">
        <p14:creationId xmlns:p14="http://schemas.microsoft.com/office/powerpoint/2010/main" val="2563395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1"/>
          <p:cNvSpPr>
            <a:spLocks noGrp="1"/>
          </p:cNvSpPr>
          <p:nvPr>
            <p:ph idx="1"/>
          </p:nvPr>
        </p:nvSpPr>
        <p:spPr>
          <a:xfrm>
            <a:off x="591955" y="1801367"/>
            <a:ext cx="11082338" cy="4379977"/>
          </a:xfrm>
          <a:ln>
            <a:solidFill>
              <a:srgbClr val="00B050"/>
            </a:solidFill>
            <a:miter lim="800000"/>
            <a:headEnd/>
            <a:tailEnd/>
          </a:ln>
        </p:spPr>
        <p:txBody>
          <a:bodyPr>
            <a:noAutofit/>
          </a:bodyPr>
          <a:lstStyle/>
          <a:p>
            <a:pPr marL="0" indent="0">
              <a:buNone/>
            </a:pPr>
            <a:r>
              <a:rPr lang="en-US" altLang="en-US" sz="4300" dirty="0">
                <a:latin typeface="Arial" panose="020B0604020202020204" pitchFamily="34" charset="0"/>
                <a:cs typeface="Arial" panose="020B0604020202020204" pitchFamily="34" charset="0"/>
              </a:rPr>
              <a:t>Endorsement of these three funding recommendations by the legislature will enable the UND SMHS to continue its efforts to provide the necessary healthcare workforce and programing to improve the quality of life of North Dakotans (as specified in the North Dakota Century Code).</a:t>
            </a:r>
          </a:p>
        </p:txBody>
      </p:sp>
      <p:sp>
        <p:nvSpPr>
          <p:cNvPr id="7" name="Title 6"/>
          <p:cNvSpPr>
            <a:spLocks noGrp="1"/>
          </p:cNvSpPr>
          <p:nvPr>
            <p:ph type="title"/>
          </p:nvPr>
        </p:nvSpPr>
        <p:spPr>
          <a:xfrm>
            <a:off x="457200" y="274638"/>
            <a:ext cx="11177588" cy="1143000"/>
          </a:xfrm>
        </p:spPr>
        <p:txBody>
          <a:bodyPr>
            <a:normAutofit fontScale="90000"/>
          </a:bodyPr>
          <a:lstStyle/>
          <a:p>
            <a:pPr algn="ctr">
              <a:defRPr/>
            </a:pPr>
            <a:r>
              <a:rPr lang="en-US" sz="4800" dirty="0"/>
              <a:t>Recommendations</a:t>
            </a:r>
            <a:br>
              <a:rPr lang="en-US" sz="4800" dirty="0"/>
            </a:br>
            <a:r>
              <a:rPr lang="en-US" sz="4800" dirty="0"/>
              <a:t>UND SMHS Advisory Council Meeting 12/11/20 </a:t>
            </a:r>
            <a:endParaRPr lang="en-US" sz="5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Our Purpose as a School</a:t>
            </a:r>
          </a:p>
        </p:txBody>
      </p:sp>
      <p:sp>
        <p:nvSpPr>
          <p:cNvPr id="5" name="Content Placeholder 4"/>
          <p:cNvSpPr>
            <a:spLocks noGrp="1"/>
          </p:cNvSpPr>
          <p:nvPr>
            <p:ph idx="1"/>
          </p:nvPr>
        </p:nvSpPr>
        <p:spPr>
          <a:xfrm>
            <a:off x="1510297" y="2352779"/>
            <a:ext cx="3842536" cy="2599362"/>
          </a:xfrm>
          <a:ln>
            <a:solidFill>
              <a:srgbClr val="92D050"/>
            </a:solidFill>
          </a:ln>
        </p:spPr>
        <p:txBody>
          <a:bodyPr>
            <a:noAutofit/>
          </a:bodyPr>
          <a:lstStyle/>
          <a:p>
            <a:r>
              <a:rPr lang="en-US" sz="5400" dirty="0"/>
              <a:t>Educate</a:t>
            </a:r>
          </a:p>
          <a:p>
            <a:r>
              <a:rPr lang="en-US" sz="5400" dirty="0"/>
              <a:t>Discover</a:t>
            </a:r>
          </a:p>
          <a:p>
            <a:r>
              <a:rPr lang="en-US" sz="5400" dirty="0"/>
              <a:t>Serve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8364" y="2080831"/>
            <a:ext cx="4744403" cy="3176969"/>
          </a:xfrm>
          <a:prstGeom prst="rect">
            <a:avLst/>
          </a:prstGeom>
          <a:ln>
            <a:solidFill>
              <a:srgbClr val="92D050"/>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Tree>
    <p:extLst>
      <p:ext uri="{BB962C8B-B14F-4D97-AF65-F5344CB8AC3E}">
        <p14:creationId xmlns:p14="http://schemas.microsoft.com/office/powerpoint/2010/main" val="2393457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15B5E-2ED9-421F-8ADA-F9280A13F943}"/>
              </a:ext>
            </a:extLst>
          </p:cNvPr>
          <p:cNvSpPr>
            <a:spLocks noGrp="1"/>
          </p:cNvSpPr>
          <p:nvPr>
            <p:ph type="title"/>
          </p:nvPr>
        </p:nvSpPr>
        <p:spPr>
          <a:xfrm>
            <a:off x="838200" y="205486"/>
            <a:ext cx="10515600" cy="1320818"/>
          </a:xfrm>
        </p:spPr>
        <p:txBody>
          <a:bodyPr/>
          <a:lstStyle/>
          <a:p>
            <a:pPr algn="ctr"/>
            <a:r>
              <a:rPr lang="en-US" dirty="0"/>
              <a:t>Pandemic-related Issues</a:t>
            </a:r>
          </a:p>
        </p:txBody>
      </p:sp>
      <p:sp>
        <p:nvSpPr>
          <p:cNvPr id="3" name="Content Placeholder 2">
            <a:extLst>
              <a:ext uri="{FF2B5EF4-FFF2-40B4-BE49-F238E27FC236}">
                <a16:creationId xmlns:a16="http://schemas.microsoft.com/office/drawing/2014/main" id="{78AB7F31-3782-4B5B-BC90-A03F7FEFAFAC}"/>
              </a:ext>
            </a:extLst>
          </p:cNvPr>
          <p:cNvSpPr>
            <a:spLocks noGrp="1"/>
          </p:cNvSpPr>
          <p:nvPr>
            <p:ph idx="1"/>
          </p:nvPr>
        </p:nvSpPr>
        <p:spPr>
          <a:xfrm>
            <a:off x="838200" y="1900719"/>
            <a:ext cx="10515600" cy="3452117"/>
          </a:xfrm>
          <a:ln>
            <a:solidFill>
              <a:srgbClr val="00B050"/>
            </a:solidFill>
          </a:ln>
        </p:spPr>
        <p:txBody>
          <a:bodyPr/>
          <a:lstStyle/>
          <a:p>
            <a:r>
              <a:rPr lang="en-US" sz="4000" dirty="0"/>
              <a:t>Future UND/SMHS adjustments to the pandemic still in evolution</a:t>
            </a:r>
          </a:p>
          <a:p>
            <a:pPr lvl="1"/>
            <a:r>
              <a:rPr lang="en-US" sz="3200" dirty="0"/>
              <a:t>Recent announcement by UND of the decision to have a virtual spring commencement and student feedback</a:t>
            </a:r>
          </a:p>
          <a:p>
            <a:r>
              <a:rPr lang="en-US" sz="4000" dirty="0"/>
              <a:t>Vaccination status/prioritization and likely impact looking ahead</a:t>
            </a:r>
          </a:p>
        </p:txBody>
      </p:sp>
      <p:pic>
        <p:nvPicPr>
          <p:cNvPr id="4" name="Picture 3">
            <a:extLst>
              <a:ext uri="{FF2B5EF4-FFF2-40B4-BE49-F238E27FC236}">
                <a16:creationId xmlns:a16="http://schemas.microsoft.com/office/drawing/2014/main" id="{ED8ABF5F-F330-4407-823A-1A62E8FD56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Tree>
    <p:extLst>
      <p:ext uri="{BB962C8B-B14F-4D97-AF65-F5344CB8AC3E}">
        <p14:creationId xmlns:p14="http://schemas.microsoft.com/office/powerpoint/2010/main" val="2318288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1981200" y="-76201"/>
            <a:ext cx="8229600" cy="1143000"/>
          </a:xfrm>
        </p:spPr>
        <p:txBody>
          <a:bodyPr/>
          <a:lstStyle/>
          <a:p>
            <a:pPr algn="ctr" eaLnBrk="1" hangingPunct="1"/>
            <a:r>
              <a:rPr lang="en-US" dirty="0"/>
              <a:t>Our Goals</a:t>
            </a:r>
          </a:p>
        </p:txBody>
      </p:sp>
      <p:sp>
        <p:nvSpPr>
          <p:cNvPr id="49156" name="Rectangle 3"/>
          <p:cNvSpPr>
            <a:spLocks noGrp="1" noChangeArrowheads="1"/>
          </p:cNvSpPr>
          <p:nvPr>
            <p:ph idx="1"/>
          </p:nvPr>
        </p:nvSpPr>
        <p:spPr>
          <a:xfrm>
            <a:off x="530352" y="1075267"/>
            <a:ext cx="11119104" cy="5144427"/>
          </a:xfrm>
          <a:ln>
            <a:solidFill>
              <a:srgbClr val="92D050"/>
            </a:solidFill>
          </a:ln>
        </p:spPr>
        <p:txBody>
          <a:bodyPr>
            <a:normAutofit fontScale="92500" lnSpcReduction="20000"/>
          </a:bodyPr>
          <a:lstStyle/>
          <a:p>
            <a:pPr eaLnBrk="1" hangingPunct="1">
              <a:lnSpc>
                <a:spcPct val="90000"/>
              </a:lnSpc>
            </a:pPr>
            <a:r>
              <a:rPr lang="en-US" sz="3800" dirty="0"/>
              <a:t>To be the best community-based school in the country</a:t>
            </a:r>
          </a:p>
          <a:p>
            <a:pPr eaLnBrk="1" hangingPunct="1">
              <a:lnSpc>
                <a:spcPct val="90000"/>
              </a:lnSpc>
            </a:pPr>
            <a:r>
              <a:rPr lang="en-US" sz="3800" dirty="0"/>
              <a:t>To continue to be an innovator in education (with a focus on interprofessional teams)</a:t>
            </a:r>
          </a:p>
          <a:p>
            <a:pPr eaLnBrk="1" hangingPunct="1">
              <a:lnSpc>
                <a:spcPct val="90000"/>
              </a:lnSpc>
            </a:pPr>
            <a:r>
              <a:rPr lang="en-US" sz="3800" dirty="0"/>
              <a:t>To continue to develop focused programs of research excellence</a:t>
            </a:r>
          </a:p>
          <a:p>
            <a:pPr eaLnBrk="1" hangingPunct="1">
              <a:lnSpc>
                <a:spcPct val="90000"/>
              </a:lnSpc>
            </a:pPr>
            <a:r>
              <a:rPr lang="en-US" sz="3800" dirty="0"/>
              <a:t>To serve the people of North Dakota and beyond</a:t>
            </a:r>
          </a:p>
          <a:p>
            <a:pPr lvl="1"/>
            <a:r>
              <a:rPr lang="en-US" sz="3400" dirty="0"/>
              <a:t>Rural health</a:t>
            </a:r>
          </a:p>
          <a:p>
            <a:pPr lvl="1"/>
            <a:r>
              <a:rPr lang="en-US" sz="3400" dirty="0"/>
              <a:t>Healthcare workforce</a:t>
            </a:r>
          </a:p>
          <a:p>
            <a:pPr lvl="2"/>
            <a:r>
              <a:rPr lang="en-US" sz="3000" dirty="0"/>
              <a:t>Primary care (especially family medicine)</a:t>
            </a:r>
          </a:p>
          <a:p>
            <a:pPr lvl="1"/>
            <a:r>
              <a:rPr lang="en-US" sz="3400" dirty="0"/>
              <a:t>Health promotion</a:t>
            </a:r>
          </a:p>
          <a:p>
            <a:pPr lvl="2"/>
            <a:r>
              <a:rPr lang="en-US" sz="3000" dirty="0"/>
              <a:t>Interprofessional care</a:t>
            </a:r>
          </a:p>
          <a:p>
            <a:pPr lvl="2"/>
            <a:r>
              <a:rPr lang="en-US" sz="3000" dirty="0"/>
              <a:t>Virtual care</a:t>
            </a:r>
          </a:p>
          <a:p>
            <a:pPr eaLnBrk="1" hangingPunct="1">
              <a:lnSpc>
                <a:spcPct val="90000"/>
              </a:lnSpc>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yellow sign hanging on a wall&#10;&#10;Description generated with high confidence">
            <a:extLst>
              <a:ext uri="{FF2B5EF4-FFF2-40B4-BE49-F238E27FC236}">
                <a16:creationId xmlns:a16="http://schemas.microsoft.com/office/drawing/2014/main" id="{502ACCA8-5F7F-4E13-B477-92AC1D85CA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724" y="-1468661"/>
            <a:ext cx="12818724" cy="8555105"/>
          </a:xfrm>
          <a:prstGeom prst="rect">
            <a:avLst/>
          </a:prstGeom>
        </p:spPr>
      </p:pic>
    </p:spTree>
    <p:extLst>
      <p:ext uri="{BB962C8B-B14F-4D97-AF65-F5344CB8AC3E}">
        <p14:creationId xmlns:p14="http://schemas.microsoft.com/office/powerpoint/2010/main" val="3174751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Reference Materials</a:t>
            </a:r>
          </a:p>
        </p:txBody>
      </p:sp>
      <p:sp>
        <p:nvSpPr>
          <p:cNvPr id="3" name="Content Placeholder 2"/>
          <p:cNvSpPr>
            <a:spLocks noGrp="1"/>
          </p:cNvSpPr>
          <p:nvPr>
            <p:ph idx="1"/>
          </p:nvPr>
        </p:nvSpPr>
        <p:spPr>
          <a:xfrm>
            <a:off x="838200" y="2250040"/>
            <a:ext cx="10515600" cy="2506896"/>
          </a:xfrm>
          <a:ln>
            <a:solidFill>
              <a:srgbClr val="00B050"/>
            </a:solidFill>
          </a:ln>
        </p:spPr>
        <p:txBody>
          <a:bodyPr>
            <a:normAutofit/>
          </a:bodyPr>
          <a:lstStyle/>
          <a:p>
            <a:r>
              <a:rPr lang="en-US" sz="4000" dirty="0"/>
              <a:t>Executive Summary of the </a:t>
            </a:r>
            <a:r>
              <a:rPr lang="en-US" sz="4000" i="1" dirty="0"/>
              <a:t>Sixth Biennial Report – Health Issues for the State of North Dakota 2021 </a:t>
            </a:r>
            <a:r>
              <a:rPr lang="en-US" sz="4000" dirty="0"/>
              <a:t>with link to the full web-based report</a:t>
            </a:r>
          </a:p>
          <a:p>
            <a:r>
              <a:rPr lang="en-US" sz="4000" i="1" dirty="0"/>
              <a:t>Vital Signs – 2020 Community Report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Tree>
    <p:extLst>
      <p:ext uri="{BB962C8B-B14F-4D97-AF65-F5344CB8AC3E}">
        <p14:creationId xmlns:p14="http://schemas.microsoft.com/office/powerpoint/2010/main" val="1698928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Healthcare Workforce Shortages in </a:t>
            </a:r>
            <a:br>
              <a:rPr lang="en-US" dirty="0"/>
            </a:br>
            <a:r>
              <a:rPr lang="en-US" dirty="0"/>
              <a:t>North Dakota Are </a:t>
            </a:r>
            <a:r>
              <a:rPr lang="en-US" b="1" dirty="0"/>
              <a:t>Not </a:t>
            </a:r>
            <a:r>
              <a:rPr lang="en-US" dirty="0"/>
              <a:t>New</a:t>
            </a:r>
          </a:p>
        </p:txBody>
      </p:sp>
      <p:sp>
        <p:nvSpPr>
          <p:cNvPr id="3" name="Content Placeholder 2"/>
          <p:cNvSpPr>
            <a:spLocks noGrp="1"/>
          </p:cNvSpPr>
          <p:nvPr>
            <p:ph idx="1"/>
          </p:nvPr>
        </p:nvSpPr>
        <p:spPr>
          <a:xfrm>
            <a:off x="384047" y="1825625"/>
            <a:ext cx="11470733" cy="4300856"/>
          </a:xfrm>
          <a:ln>
            <a:solidFill>
              <a:srgbClr val="92D050"/>
            </a:solidFill>
          </a:ln>
        </p:spPr>
        <p:txBody>
          <a:bodyPr/>
          <a:lstStyle/>
          <a:p>
            <a:r>
              <a:rPr lang="en-US" sz="3400" i="1" dirty="0"/>
              <a:t>Report of the Country Life Commission</a:t>
            </a:r>
            <a:r>
              <a:rPr lang="en-US" sz="3400" dirty="0"/>
              <a:t> (1909) – President Theodore Roosevelt</a:t>
            </a:r>
          </a:p>
          <a:p>
            <a:pPr marL="457200" lvl="1" indent="0">
              <a:buNone/>
            </a:pPr>
            <a:r>
              <a:rPr lang="en-US" sz="3400" dirty="0"/>
              <a:t>“Physicians are further apart and are called in later in cases of sickness, and…medical attendance is…more expensive.” </a:t>
            </a:r>
          </a:p>
          <a:p>
            <a:r>
              <a:rPr lang="en-US" sz="3400" dirty="0"/>
              <a:t>Carnegie Commission’s </a:t>
            </a:r>
            <a:r>
              <a:rPr lang="en-US" sz="3400" i="1" dirty="0"/>
              <a:t>Report on Medical Education</a:t>
            </a:r>
            <a:r>
              <a:rPr lang="en-US" sz="3400" dirty="0"/>
              <a:t> (1970)</a:t>
            </a:r>
          </a:p>
          <a:p>
            <a:pPr marL="457200" lvl="1" indent="0">
              <a:buNone/>
            </a:pPr>
            <a:r>
              <a:rPr lang="en-US" sz="3400" dirty="0"/>
              <a:t>“The geographic distribution of health [providers] is highly uneven, and…there is little question that the supply of health [providers] is gravely deficient in some parts of the nation.”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Tree>
    <p:extLst>
      <p:ext uri="{BB962C8B-B14F-4D97-AF65-F5344CB8AC3E}">
        <p14:creationId xmlns:p14="http://schemas.microsoft.com/office/powerpoint/2010/main" val="211532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But We Have a Plan for Addressing Healthcare Workforce Shortages in North Dakota</a:t>
            </a:r>
          </a:p>
        </p:txBody>
      </p:sp>
      <p:sp>
        <p:nvSpPr>
          <p:cNvPr id="3" name="Content Placeholder 2"/>
          <p:cNvSpPr>
            <a:spLocks noGrp="1"/>
          </p:cNvSpPr>
          <p:nvPr>
            <p:ph idx="1"/>
          </p:nvPr>
        </p:nvSpPr>
        <p:spPr>
          <a:xfrm>
            <a:off x="201167" y="1825624"/>
            <a:ext cx="6770286" cy="4397375"/>
          </a:xfrm>
          <a:ln>
            <a:solidFill>
              <a:srgbClr val="92D050"/>
            </a:solidFill>
          </a:ln>
        </p:spPr>
        <p:txBody>
          <a:bodyPr>
            <a:normAutofit/>
          </a:bodyPr>
          <a:lstStyle/>
          <a:p>
            <a:pPr marL="0" indent="0">
              <a:buNone/>
            </a:pPr>
            <a:r>
              <a:rPr lang="en-US" dirty="0"/>
              <a:t>“Perhaps the </a:t>
            </a:r>
            <a:r>
              <a:rPr lang="en-US" b="1" dirty="0"/>
              <a:t>greatest achievement </a:t>
            </a:r>
            <a:r>
              <a:rPr lang="en-US" dirty="0"/>
              <a:t>for Clifford was the establishment of the M.D. program for the University's School of Medicine and Health Sciences. When it became clear that UND's two-year transfer curriculum would no longer be viable, he worked with Medical School officials to develop an </a:t>
            </a:r>
            <a:r>
              <a:rPr lang="en-US" b="1" dirty="0"/>
              <a:t>innovative community-based M.D. program that avoided the need for an expensive teaching hospital </a:t>
            </a:r>
            <a:r>
              <a:rPr lang="en-US" dirty="0"/>
              <a:t>and would help North Dakota </a:t>
            </a:r>
            <a:r>
              <a:rPr lang="en-US" b="1" dirty="0"/>
              <a:t>"grow its own" </a:t>
            </a:r>
            <a:r>
              <a:rPr lang="en-US" dirty="0"/>
              <a:t>physicians.”</a:t>
            </a:r>
          </a:p>
          <a:p>
            <a:pPr marL="0" indent="0">
              <a:buNone/>
            </a:pPr>
            <a:endParaRPr lang="en-US" sz="3400" dirty="0"/>
          </a:p>
          <a:p>
            <a:pPr marL="0" indent="0">
              <a:buNone/>
            </a:pPr>
            <a:endParaRPr lang="en-US" sz="2000" dirty="0"/>
          </a:p>
          <a:p>
            <a:pPr marL="0" indent="0">
              <a:buNone/>
            </a:pPr>
            <a:endParaRPr lang="en-US" sz="2000" dirty="0"/>
          </a:p>
          <a:p>
            <a:pPr marL="0" indent="0">
              <a:buNone/>
            </a:pPr>
            <a:endParaRPr lang="en-US" sz="3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pic>
        <p:nvPicPr>
          <p:cNvPr id="8" name="Picture 7">
            <a:extLst>
              <a:ext uri="{FF2B5EF4-FFF2-40B4-BE49-F238E27FC236}">
                <a16:creationId xmlns:a16="http://schemas.microsoft.com/office/drawing/2014/main" id="{91639BC7-5907-4662-9AEA-886D1C9E143D}"/>
              </a:ext>
            </a:extLst>
          </p:cNvPr>
          <p:cNvPicPr>
            <a:picLocks noChangeAspect="1"/>
          </p:cNvPicPr>
          <p:nvPr/>
        </p:nvPicPr>
        <p:blipFill>
          <a:blip r:embed="rId4"/>
          <a:stretch>
            <a:fillRect/>
          </a:stretch>
        </p:blipFill>
        <p:spPr>
          <a:xfrm>
            <a:off x="7086824" y="2263454"/>
            <a:ext cx="4967713" cy="3272590"/>
          </a:xfrm>
          <a:prstGeom prst="rect">
            <a:avLst/>
          </a:prstGeom>
          <a:ln>
            <a:solidFill>
              <a:srgbClr val="00B050"/>
            </a:solidFill>
          </a:ln>
        </p:spPr>
      </p:pic>
      <p:sp>
        <p:nvSpPr>
          <p:cNvPr id="9" name="TextBox 8">
            <a:extLst>
              <a:ext uri="{FF2B5EF4-FFF2-40B4-BE49-F238E27FC236}">
                <a16:creationId xmlns:a16="http://schemas.microsoft.com/office/drawing/2014/main" id="{C2BA7D07-D907-4CC4-A2C6-3C1C13EDA066}"/>
              </a:ext>
            </a:extLst>
          </p:cNvPr>
          <p:cNvSpPr txBox="1"/>
          <p:nvPr/>
        </p:nvSpPr>
        <p:spPr>
          <a:xfrm>
            <a:off x="192042" y="6260341"/>
            <a:ext cx="9107621" cy="615553"/>
          </a:xfrm>
          <a:prstGeom prst="rect">
            <a:avLst/>
          </a:prstGeom>
          <a:noFill/>
        </p:spPr>
        <p:txBody>
          <a:bodyPr wrap="none" rtlCol="0">
            <a:spAutoFit/>
          </a:bodyPr>
          <a:lstStyle/>
          <a:p>
            <a:r>
              <a:rPr lang="en-US" sz="1700" dirty="0"/>
              <a:t>From the biography of UND President Emeritus Thomas J. Clifford, written by the </a:t>
            </a:r>
            <a:r>
              <a:rPr lang="en-US" sz="1700" i="1" dirty="0"/>
              <a:t>Grand Forks Herald </a:t>
            </a:r>
          </a:p>
          <a:p>
            <a:r>
              <a:rPr lang="en-US" sz="1700" dirty="0"/>
              <a:t>shortly after his death in 2009</a:t>
            </a:r>
          </a:p>
        </p:txBody>
      </p:sp>
    </p:spTree>
    <p:extLst>
      <p:ext uri="{BB962C8B-B14F-4D97-AF65-F5344CB8AC3E}">
        <p14:creationId xmlns:p14="http://schemas.microsoft.com/office/powerpoint/2010/main" val="24099551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C7246-E1D6-4482-BF02-3719E37A3FC5}"/>
              </a:ext>
            </a:extLst>
          </p:cNvPr>
          <p:cNvSpPr>
            <a:spLocks noGrp="1"/>
          </p:cNvSpPr>
          <p:nvPr>
            <p:ph type="title"/>
          </p:nvPr>
        </p:nvSpPr>
        <p:spPr>
          <a:xfrm>
            <a:off x="164387" y="365125"/>
            <a:ext cx="11774183" cy="1325563"/>
          </a:xfrm>
        </p:spPr>
        <p:txBody>
          <a:bodyPr/>
          <a:lstStyle/>
          <a:p>
            <a:pPr algn="ctr"/>
            <a:r>
              <a:rPr lang="en-US" dirty="0"/>
              <a:t>Impact of the UND SMHS on Healthcare Workforce:</a:t>
            </a:r>
            <a:br>
              <a:rPr lang="en-US" dirty="0"/>
            </a:br>
            <a:r>
              <a:rPr lang="en-US" dirty="0"/>
              <a:t>Medicine</a:t>
            </a:r>
          </a:p>
        </p:txBody>
      </p:sp>
      <p:sp>
        <p:nvSpPr>
          <p:cNvPr id="3" name="Content Placeholder 2">
            <a:extLst>
              <a:ext uri="{FF2B5EF4-FFF2-40B4-BE49-F238E27FC236}">
                <a16:creationId xmlns:a16="http://schemas.microsoft.com/office/drawing/2014/main" id="{41853578-0660-4919-8726-877DE5AF2927}"/>
              </a:ext>
            </a:extLst>
          </p:cNvPr>
          <p:cNvSpPr>
            <a:spLocks noGrp="1"/>
          </p:cNvSpPr>
          <p:nvPr>
            <p:ph idx="1"/>
          </p:nvPr>
        </p:nvSpPr>
        <p:spPr>
          <a:ln>
            <a:solidFill>
              <a:srgbClr val="00B050"/>
            </a:solidFill>
          </a:ln>
        </p:spPr>
        <p:txBody>
          <a:bodyPr>
            <a:normAutofit/>
          </a:bodyPr>
          <a:lstStyle/>
          <a:p>
            <a:r>
              <a:rPr lang="en-US" sz="3600" dirty="0"/>
              <a:t>The first four-year medical school graduate was Dr. Robert </a:t>
            </a:r>
            <a:r>
              <a:rPr lang="en-US" sz="3600" dirty="0" err="1"/>
              <a:t>Arusel</a:t>
            </a:r>
            <a:r>
              <a:rPr lang="en-US" sz="3600" dirty="0"/>
              <a:t>, a North Dakota native, who graduated on May 5, 1976.</a:t>
            </a:r>
          </a:p>
          <a:p>
            <a:r>
              <a:rPr lang="en-US" sz="3600" dirty="0"/>
              <a:t>Dr. </a:t>
            </a:r>
            <a:r>
              <a:rPr lang="en-US" sz="3600" dirty="0" err="1"/>
              <a:t>Arusel</a:t>
            </a:r>
            <a:r>
              <a:rPr lang="en-US" sz="3600" dirty="0"/>
              <a:t>, a radiation oncologist at Sanford’s Roger Maris Cancer Center in Fargo and philanthropic supporter of the UND SMHS along with his wife Dr. Janelle </a:t>
            </a:r>
            <a:r>
              <a:rPr lang="en-US" sz="3600" dirty="0" err="1"/>
              <a:t>Sanda</a:t>
            </a:r>
            <a:r>
              <a:rPr lang="en-US" sz="3600" dirty="0"/>
              <a:t>, recently retired after over four decades of practice – in North Dakota!</a:t>
            </a:r>
          </a:p>
          <a:p>
            <a:pPr marL="0" indent="0">
              <a:buNone/>
            </a:pPr>
            <a:endParaRPr lang="en-US" sz="3600" dirty="0"/>
          </a:p>
        </p:txBody>
      </p:sp>
      <p:pic>
        <p:nvPicPr>
          <p:cNvPr id="4" name="Picture 3">
            <a:extLst>
              <a:ext uri="{FF2B5EF4-FFF2-40B4-BE49-F238E27FC236}">
                <a16:creationId xmlns:a16="http://schemas.microsoft.com/office/drawing/2014/main" id="{ADCB30E8-AAF9-4C6B-A130-1AC3CB4A81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Tree>
    <p:extLst>
      <p:ext uri="{BB962C8B-B14F-4D97-AF65-F5344CB8AC3E}">
        <p14:creationId xmlns:p14="http://schemas.microsoft.com/office/powerpoint/2010/main" val="19154671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C7246-E1D6-4482-BF02-3719E37A3FC5}"/>
              </a:ext>
            </a:extLst>
          </p:cNvPr>
          <p:cNvSpPr>
            <a:spLocks noGrp="1"/>
          </p:cNvSpPr>
          <p:nvPr>
            <p:ph type="title"/>
          </p:nvPr>
        </p:nvSpPr>
        <p:spPr>
          <a:xfrm>
            <a:off x="164387" y="365125"/>
            <a:ext cx="11774183" cy="1325563"/>
          </a:xfrm>
        </p:spPr>
        <p:txBody>
          <a:bodyPr/>
          <a:lstStyle/>
          <a:p>
            <a:pPr algn="ctr"/>
            <a:r>
              <a:rPr lang="en-US" dirty="0"/>
              <a:t>Impact of the UND SMHS on Healthcare Workforce:</a:t>
            </a:r>
            <a:br>
              <a:rPr lang="en-US" dirty="0"/>
            </a:br>
            <a:r>
              <a:rPr lang="en-US" dirty="0"/>
              <a:t>Health Sciences</a:t>
            </a:r>
          </a:p>
        </p:txBody>
      </p:sp>
      <p:sp>
        <p:nvSpPr>
          <p:cNvPr id="3" name="Content Placeholder 2">
            <a:extLst>
              <a:ext uri="{FF2B5EF4-FFF2-40B4-BE49-F238E27FC236}">
                <a16:creationId xmlns:a16="http://schemas.microsoft.com/office/drawing/2014/main" id="{41853578-0660-4919-8726-877DE5AF2927}"/>
              </a:ext>
            </a:extLst>
          </p:cNvPr>
          <p:cNvSpPr>
            <a:spLocks noGrp="1"/>
          </p:cNvSpPr>
          <p:nvPr>
            <p:ph idx="1"/>
          </p:nvPr>
        </p:nvSpPr>
        <p:spPr>
          <a:xfrm>
            <a:off x="457198" y="1595120"/>
            <a:ext cx="7651475" cy="5059680"/>
          </a:xfrm>
          <a:ln>
            <a:solidFill>
              <a:srgbClr val="00B050"/>
            </a:solidFill>
          </a:ln>
        </p:spPr>
        <p:txBody>
          <a:bodyPr>
            <a:normAutofit/>
          </a:bodyPr>
          <a:lstStyle/>
          <a:p>
            <a:r>
              <a:rPr lang="en-US" sz="3200" dirty="0"/>
              <a:t>Athletic Training students </a:t>
            </a:r>
            <a:r>
              <a:rPr lang="en-US" sz="3200" b="1" dirty="0"/>
              <a:t>Elizabeth Dub</a:t>
            </a:r>
            <a:r>
              <a:rPr lang="en-US" sz="3200" dirty="0"/>
              <a:t> and </a:t>
            </a:r>
            <a:r>
              <a:rPr lang="en-US" sz="3200" b="1" dirty="0"/>
              <a:t>Tyler Wheeler</a:t>
            </a:r>
            <a:r>
              <a:rPr lang="en-US" sz="3200" dirty="0"/>
              <a:t> (right) spent 3 weeks with the UND men’s hockey team in Nov. and Dec. 2020 in Omaha in NCHC “pod.”</a:t>
            </a:r>
          </a:p>
          <a:p>
            <a:r>
              <a:rPr lang="en-US" sz="3200" dirty="0"/>
              <a:t>In fall 2020, Dept. of OT had</a:t>
            </a:r>
            <a:r>
              <a:rPr lang="en-US" sz="3200" b="1" dirty="0"/>
              <a:t> 3 students</a:t>
            </a:r>
            <a:r>
              <a:rPr lang="en-US" sz="3200" dirty="0"/>
              <a:t> complete fieldwork at facilities that serve adolescent populations with mental health needs in ND – Dakota Boys and Girls Ranch in Minot and Bismarck, and Trinity Child/Adolescent Partial Psychiatric Hospitalization program in Minot.</a:t>
            </a:r>
          </a:p>
          <a:p>
            <a:endParaRPr lang="en-US" sz="3200" dirty="0"/>
          </a:p>
          <a:p>
            <a:pPr marL="0" indent="0">
              <a:buNone/>
            </a:pPr>
            <a:endParaRPr lang="en-US" sz="3600" dirty="0"/>
          </a:p>
        </p:txBody>
      </p:sp>
      <p:pic>
        <p:nvPicPr>
          <p:cNvPr id="4" name="Picture 3">
            <a:extLst>
              <a:ext uri="{FF2B5EF4-FFF2-40B4-BE49-F238E27FC236}">
                <a16:creationId xmlns:a16="http://schemas.microsoft.com/office/drawing/2014/main" id="{ADCB30E8-AAF9-4C6B-A130-1AC3CB4A81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pic>
        <p:nvPicPr>
          <p:cNvPr id="6" name="Picture 5">
            <a:extLst>
              <a:ext uri="{FF2B5EF4-FFF2-40B4-BE49-F238E27FC236}">
                <a16:creationId xmlns:a16="http://schemas.microsoft.com/office/drawing/2014/main" id="{EF4A3BF8-D09C-44B6-B641-2E29AD0A44E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839" t="669" r="21099" b="2900"/>
          <a:stretch/>
        </p:blipFill>
        <p:spPr>
          <a:xfrm rot="5400000">
            <a:off x="8387862" y="1529864"/>
            <a:ext cx="3393440" cy="35239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75463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4430C570EA2240B77ED3BDF81B6470" ma:contentTypeVersion="15" ma:contentTypeDescription="Create a new document." ma:contentTypeScope="" ma:versionID="afa2675bd9b66da9bc22609dc5be74b3">
  <xsd:schema xmlns:xsd="http://www.w3.org/2001/XMLSchema" xmlns:xs="http://www.w3.org/2001/XMLSchema" xmlns:p="http://schemas.microsoft.com/office/2006/metadata/properties" xmlns:ns3="6210f209-d349-4e81-a306-38eea518f2b3" xmlns:ns4="e9dfcc2f-49e6-4f9b-a41d-82bf2af30aca" targetNamespace="http://schemas.microsoft.com/office/2006/metadata/properties" ma:root="true" ma:fieldsID="52a5ff49603a06f39475878790b8f89c" ns3:_="" ns4:_="">
    <xsd:import namespace="6210f209-d349-4e81-a306-38eea518f2b3"/>
    <xsd:import namespace="e9dfcc2f-49e6-4f9b-a41d-82bf2af30aca"/>
    <xsd:element name="properties">
      <xsd:complexType>
        <xsd:sequence>
          <xsd:element name="documentManagement">
            <xsd:complexType>
              <xsd:all>
                <xsd:element ref="ns3:SharedWithUsers" minOccurs="0"/>
                <xsd:element ref="ns3:SharingHintHash" minOccurs="0"/>
                <xsd:element ref="ns3: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10f209-d349-4e81-a306-38eea518f2b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9dfcc2f-49e6-4f9b-a41d-82bf2af30aca"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E120302-A509-4B67-A86E-1F16105638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10f209-d349-4e81-a306-38eea518f2b3"/>
    <ds:schemaRef ds:uri="e9dfcc2f-49e6-4f9b-a41d-82bf2af30a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12C018-54C5-46AB-8DED-381F4A633BBD}">
  <ds:schemaRefs>
    <ds:schemaRef ds:uri="http://schemas.microsoft.com/sharepoint/v3/contenttype/forms"/>
  </ds:schemaRefs>
</ds:datastoreItem>
</file>

<file path=customXml/itemProps3.xml><?xml version="1.0" encoding="utf-8"?>
<ds:datastoreItem xmlns:ds="http://schemas.openxmlformats.org/officeDocument/2006/customXml" ds:itemID="{6558A7FB-8B98-48CE-8E78-15BA4F58551E}">
  <ds:schemaRefs>
    <ds:schemaRef ds:uri="6210f209-d349-4e81-a306-38eea518f2b3"/>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terms/"/>
    <ds:schemaRef ds:uri="http://purl.org/dc/dcmitype/"/>
    <ds:schemaRef ds:uri="http://schemas.microsoft.com/office/infopath/2007/PartnerControls"/>
    <ds:schemaRef ds:uri="e9dfcc2f-49e6-4f9b-a41d-82bf2af30ac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5291</TotalTime>
  <Words>3531</Words>
  <Application>Microsoft Office PowerPoint</Application>
  <PresentationFormat>Widescreen</PresentationFormat>
  <Paragraphs>375</Paragraphs>
  <Slides>41</Slides>
  <Notes>39</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41</vt:i4>
      </vt:variant>
    </vt:vector>
  </HeadingPairs>
  <TitlesOfParts>
    <vt:vector size="47" baseType="lpstr">
      <vt:lpstr>Arial</vt:lpstr>
      <vt:lpstr>Calibri</vt:lpstr>
      <vt:lpstr>Calibri Light</vt:lpstr>
      <vt:lpstr>Office Theme</vt:lpstr>
      <vt:lpstr>2_Office Theme</vt:lpstr>
      <vt:lpstr>Office Theme</vt:lpstr>
      <vt:lpstr>State of the UND SMHS January 25, 2021</vt:lpstr>
      <vt:lpstr>Overview of Today’s Presentation</vt:lpstr>
      <vt:lpstr>Pandemic-related Issues</vt:lpstr>
      <vt:lpstr>Pandemic-related Issues</vt:lpstr>
      <vt:lpstr>Reference Materials</vt:lpstr>
      <vt:lpstr>Healthcare Workforce Shortages in  North Dakota Are Not New</vt:lpstr>
      <vt:lpstr>But We Have a Plan for Addressing Healthcare Workforce Shortages in North Dakota</vt:lpstr>
      <vt:lpstr>Impact of the UND SMHS on Healthcare Workforce: Medicine</vt:lpstr>
      <vt:lpstr>Impact of the UND SMHS on Healthcare Workforce: Health Sciences</vt:lpstr>
      <vt:lpstr>Impact of the UND SMHS on Healthcare Workforce: COVID-19</vt:lpstr>
      <vt:lpstr>What is new is that we have a plan to address healthcare workforce issues </vt:lpstr>
      <vt:lpstr>Percent of ND Medical Students Going to UND SMHS</vt:lpstr>
      <vt:lpstr>Retention of UND SMHS Medical Student Graduates for Practice In-State</vt:lpstr>
      <vt:lpstr>UND SMHS Medical Student Cost to Attend (In-State Rate)</vt:lpstr>
      <vt:lpstr>UND SMHS Medical Student Debt</vt:lpstr>
      <vt:lpstr>UND SMHS Outcomes</vt:lpstr>
      <vt:lpstr>UND SMHS Outcomes</vt:lpstr>
      <vt:lpstr>Value of the School and its Programs to the State</vt:lpstr>
      <vt:lpstr>Research Funding – FY2007 to FY2020 </vt:lpstr>
      <vt:lpstr>Example of the Value of Research That Should Resonate! </vt:lpstr>
      <vt:lpstr>Research and Scholarship in 2020</vt:lpstr>
      <vt:lpstr>UND SMHS Sponsored Funding</vt:lpstr>
      <vt:lpstr>North Dakota’s Healthcare Workforce Initiative  Started in the 2011-13 Biennium</vt:lpstr>
      <vt:lpstr>Healthcare Workforce Initiative</vt:lpstr>
      <vt:lpstr>Implementation of Healthcare Workforce Initiative Over the Past Five Biennia</vt:lpstr>
      <vt:lpstr>Growth in Number of UND SMHS Public Health Students (Masters and Ph.D. Degrees) </vt:lpstr>
      <vt:lpstr>Implementation of Healthcare Workforce Initiative Over the Past Five Biennia</vt:lpstr>
      <vt:lpstr>Summary of Impact of HWI over the Past Decade</vt:lpstr>
      <vt:lpstr>Limited Options for UND SMHS to Adjust to Executive Budget Recommendations</vt:lpstr>
      <vt:lpstr>UND SMHS Degree Programs</vt:lpstr>
      <vt:lpstr>Executive Budget Compared With  UND SMHS Needs-Based Budget</vt:lpstr>
      <vt:lpstr>David Molmen, MPH</vt:lpstr>
      <vt:lpstr>Responsibilities of the UND SMHS Advisory Council</vt:lpstr>
      <vt:lpstr>UND SMHS Budget Proposal</vt:lpstr>
      <vt:lpstr>Recommendations UND SMHS Advisory Council Meeting 12/11/20</vt:lpstr>
      <vt:lpstr>Comparison of UND SMHS Faculty Base Salaries (Basic Sciences Faculty)</vt:lpstr>
      <vt:lpstr>Recommendations UND SMHS Advisory Council Meeting 12/11/20</vt:lpstr>
      <vt:lpstr>Recommendations UND SMHS Advisory Council Meeting 12/11/20 </vt:lpstr>
      <vt:lpstr>Our Purpose as a School</vt:lpstr>
      <vt:lpstr>Our Goals</vt:lpstr>
      <vt:lpstr>PowerPoint Presentation</vt:lpstr>
    </vt:vector>
  </TitlesOfParts>
  <Company>UND School of Medicine &amp; Health Sciences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Wynne, Joshua</dc:creator>
  <cp:lastModifiedBy>Wynne, Joshua</cp:lastModifiedBy>
  <cp:revision>514</cp:revision>
  <cp:lastPrinted>2021-01-08T16:33:28Z</cp:lastPrinted>
  <dcterms:created xsi:type="dcterms:W3CDTF">2014-07-21T15:14:33Z</dcterms:created>
  <dcterms:modified xsi:type="dcterms:W3CDTF">2021-01-26T00:22:18Z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0x010100194430C570EA2240B77ED3BDF81B6470</vt:lpwstr>
  </property>
</Properties>
</file>