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drawings/drawing1.xml" ContentType="application/vnd.openxmlformats-officedocument.drawingml.chartshapes+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notesSlides/notesSlide7.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9.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6"/>
  </p:notesMasterIdLst>
  <p:handoutMasterIdLst>
    <p:handoutMasterId r:id="rId57"/>
  </p:handoutMasterIdLst>
  <p:sldIdLst>
    <p:sldId id="256" r:id="rId5"/>
    <p:sldId id="324" r:id="rId6"/>
    <p:sldId id="512" r:id="rId7"/>
    <p:sldId id="564" r:id="rId8"/>
    <p:sldId id="367" r:id="rId9"/>
    <p:sldId id="533" r:id="rId10"/>
    <p:sldId id="546" r:id="rId11"/>
    <p:sldId id="392" r:id="rId12"/>
    <p:sldId id="547" r:id="rId13"/>
    <p:sldId id="580" r:id="rId14"/>
    <p:sldId id="548" r:id="rId15"/>
    <p:sldId id="549" r:id="rId16"/>
    <p:sldId id="550" r:id="rId17"/>
    <p:sldId id="554" r:id="rId18"/>
    <p:sldId id="555" r:id="rId19"/>
    <p:sldId id="556" r:id="rId20"/>
    <p:sldId id="390" r:id="rId21"/>
    <p:sldId id="391" r:id="rId22"/>
    <p:sldId id="396" r:id="rId23"/>
    <p:sldId id="557" r:id="rId24"/>
    <p:sldId id="558" r:id="rId25"/>
    <p:sldId id="401" r:id="rId26"/>
    <p:sldId id="307" r:id="rId27"/>
    <p:sldId id="559" r:id="rId28"/>
    <p:sldId id="586" r:id="rId29"/>
    <p:sldId id="399" r:id="rId30"/>
    <p:sldId id="264" r:id="rId31"/>
    <p:sldId id="560" r:id="rId32"/>
    <p:sldId id="260" r:id="rId33"/>
    <p:sldId id="566" r:id="rId34"/>
    <p:sldId id="567" r:id="rId35"/>
    <p:sldId id="583" r:id="rId36"/>
    <p:sldId id="568" r:id="rId37"/>
    <p:sldId id="569" r:id="rId38"/>
    <p:sldId id="582" r:id="rId39"/>
    <p:sldId id="572" r:id="rId40"/>
    <p:sldId id="573" r:id="rId41"/>
    <p:sldId id="581" r:id="rId42"/>
    <p:sldId id="570" r:id="rId43"/>
    <p:sldId id="577" r:id="rId44"/>
    <p:sldId id="575" r:id="rId45"/>
    <p:sldId id="579" r:id="rId46"/>
    <p:sldId id="585" r:id="rId47"/>
    <p:sldId id="408" r:id="rId48"/>
    <p:sldId id="561" r:id="rId49"/>
    <p:sldId id="545" r:id="rId50"/>
    <p:sldId id="562" r:id="rId51"/>
    <p:sldId id="563" r:id="rId52"/>
    <p:sldId id="565" r:id="rId53"/>
    <p:sldId id="404" r:id="rId54"/>
    <p:sldId id="380" r:id="rId55"/>
  </p:sldIdLst>
  <p:sldSz cx="12192000" cy="6858000"/>
  <p:notesSz cx="7010400" cy="9296400"/>
  <p:custDataLst>
    <p:tags r:id="rId5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68F2CD0-DE09-40FD-8DBF-FB6EFB7E3883}">
          <p14:sldIdLst>
            <p14:sldId id="256"/>
            <p14:sldId id="324"/>
            <p14:sldId id="512"/>
            <p14:sldId id="564"/>
            <p14:sldId id="367"/>
            <p14:sldId id="533"/>
            <p14:sldId id="546"/>
            <p14:sldId id="392"/>
            <p14:sldId id="547"/>
            <p14:sldId id="580"/>
            <p14:sldId id="548"/>
            <p14:sldId id="549"/>
            <p14:sldId id="550"/>
            <p14:sldId id="554"/>
            <p14:sldId id="555"/>
            <p14:sldId id="556"/>
            <p14:sldId id="390"/>
            <p14:sldId id="391"/>
            <p14:sldId id="396"/>
            <p14:sldId id="557"/>
            <p14:sldId id="558"/>
            <p14:sldId id="401"/>
            <p14:sldId id="307"/>
            <p14:sldId id="559"/>
            <p14:sldId id="586"/>
            <p14:sldId id="399"/>
            <p14:sldId id="264"/>
            <p14:sldId id="560"/>
            <p14:sldId id="260"/>
            <p14:sldId id="566"/>
            <p14:sldId id="567"/>
            <p14:sldId id="583"/>
            <p14:sldId id="568"/>
            <p14:sldId id="569"/>
            <p14:sldId id="582"/>
            <p14:sldId id="572"/>
            <p14:sldId id="573"/>
            <p14:sldId id="581"/>
            <p14:sldId id="570"/>
            <p14:sldId id="577"/>
            <p14:sldId id="575"/>
            <p14:sldId id="579"/>
            <p14:sldId id="585"/>
            <p14:sldId id="408"/>
            <p14:sldId id="561"/>
            <p14:sldId id="545"/>
            <p14:sldId id="562"/>
            <p14:sldId id="563"/>
            <p14:sldId id="565"/>
            <p14:sldId id="404"/>
            <p14:sldId id="38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9F421E-2A89-487E-AF05-DBA6A28F298D}" v="9" dt="2020-09-12T19:59:58.458"/>
    <p1510:client id="{5F675C72-C28A-4E91-9553-7F18DAA47381}" v="81" dt="2020-09-13T12:20:58.8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0" autoAdjust="0"/>
    <p:restoredTop sz="94262" autoAdjust="0"/>
  </p:normalViewPr>
  <p:slideViewPr>
    <p:cSldViewPr snapToGrid="0">
      <p:cViewPr varScale="1">
        <p:scale>
          <a:sx n="67" d="100"/>
          <a:sy n="67" d="100"/>
        </p:scale>
        <p:origin x="604" y="44"/>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67" d="100"/>
          <a:sy n="67" d="100"/>
        </p:scale>
        <p:origin x="3086"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handoutMaster" Target="handoutMasters/handoutMaster1.xml"/><Relationship Id="rId61"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763466042154567"/>
          <c:y val="7.9229122055674506E-2"/>
          <c:w val="0.46018735362997681"/>
          <c:h val="0.84154175588865099"/>
        </c:manualLayout>
      </c:layout>
      <c:pieChart>
        <c:varyColors val="1"/>
        <c:dLbls>
          <c:showLegendKey val="0"/>
          <c:showVal val="0"/>
          <c:showCatName val="0"/>
          <c:showSerName val="0"/>
          <c:showPercent val="0"/>
          <c:showBubbleSize val="0"/>
          <c:showLeaderLines val="0"/>
        </c:dLbls>
        <c:firstSliceAng val="0"/>
      </c:pieChart>
      <c:spPr>
        <a:noFill/>
        <a:ln w="25407">
          <a:noFill/>
        </a:ln>
      </c:spPr>
    </c:plotArea>
    <c:legend>
      <c:legendPos val="r"/>
      <c:layout>
        <c:manualLayout>
          <c:xMode val="edge"/>
          <c:yMode val="edge"/>
          <c:x val="0.72950823224327799"/>
          <c:y val="6.4239165226297875E-3"/>
          <c:w val="0.23791916010498759"/>
          <c:h val="0.33163892244118759"/>
        </c:manualLayout>
      </c:layout>
      <c:overlay val="0"/>
      <c:spPr>
        <a:noFill/>
        <a:ln w="2798">
          <a:solidFill>
            <a:schemeClr val="tx1"/>
          </a:solidFill>
          <a:prstDash val="solid"/>
        </a:ln>
      </c:spPr>
      <c:txPr>
        <a:bodyPr/>
        <a:lstStyle/>
        <a:p>
          <a:pPr>
            <a:defRPr sz="1457" b="1" i="0" u="none" strike="noStrike" baseline="0">
              <a:solidFill>
                <a:schemeClr val="tx1"/>
              </a:solidFill>
              <a:latin typeface="Times New Roman"/>
              <a:ea typeface="Times New Roman"/>
              <a:cs typeface="Times New Roman"/>
            </a:defRPr>
          </a:pPr>
          <a:endParaRPr lang="en-US"/>
        </a:p>
      </c:txPr>
    </c:legend>
    <c:plotVisOnly val="1"/>
    <c:dispBlanksAs val="zero"/>
    <c:showDLblsOverMax val="0"/>
  </c:chart>
  <c:spPr>
    <a:noFill/>
    <a:ln>
      <a:noFill/>
    </a:ln>
  </c:spPr>
  <c:txPr>
    <a:bodyPr/>
    <a:lstStyle/>
    <a:p>
      <a:pPr>
        <a:defRPr sz="1585" b="1"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254589214397491"/>
          <c:y val="7.6398732171966272E-2"/>
          <c:w val="0.60470869733812649"/>
          <c:h val="0.82403769703564855"/>
        </c:manualLayout>
      </c:layout>
      <c:pieChart>
        <c:varyColors val="1"/>
        <c:ser>
          <c:idx val="0"/>
          <c:order val="0"/>
          <c:dPt>
            <c:idx val="0"/>
            <c:bubble3D val="0"/>
            <c:spPr>
              <a:effectLst>
                <a:outerShdw blurRad="50800" dist="50800" dir="5400000" sx="3000" sy="3000" algn="ctr" rotWithShape="0">
                  <a:srgbClr val="000000">
                    <a:alpha val="43137"/>
                  </a:srgbClr>
                </a:outerShdw>
              </a:effectLst>
            </c:spPr>
            <c:extLst>
              <c:ext xmlns:c16="http://schemas.microsoft.com/office/drawing/2014/chart" uri="{C3380CC4-5D6E-409C-BE32-E72D297353CC}">
                <c16:uniqueId val="{00000001-687D-439B-A734-75804D985635}"/>
              </c:ext>
            </c:extLst>
          </c:dPt>
          <c:dLbls>
            <c:dLbl>
              <c:idx val="0"/>
              <c:layout>
                <c:manualLayout>
                  <c:x val="-0.24406825057245138"/>
                  <c:y val="0.14279472286736192"/>
                </c:manualLayout>
              </c:layout>
              <c:spPr>
                <a:noFill/>
                <a:ln>
                  <a:noFill/>
                </a:ln>
                <a:effectLst/>
              </c:spPr>
              <c:txPr>
                <a:bodyPr/>
                <a:lstStyle/>
                <a:p>
                  <a:pPr>
                    <a:defRPr sz="2300" b="1" baseline="0">
                      <a:solidFill>
                        <a:schemeClr val="tx1"/>
                      </a:solidFill>
                    </a:defRPr>
                  </a:pPr>
                  <a:endParaRPr lang="en-US"/>
                </a:p>
              </c:txPr>
              <c:showLegendKey val="0"/>
              <c:showVal val="1"/>
              <c:showCatName val="1"/>
              <c:showSerName val="0"/>
              <c:showPercent val="1"/>
              <c:showBubbleSize val="0"/>
              <c:extLst>
                <c:ext xmlns:c15="http://schemas.microsoft.com/office/drawing/2012/chart" uri="{CE6537A1-D6FC-4f65-9D91-7224C49458BB}">
                  <c15:layout>
                    <c:manualLayout>
                      <c:w val="0.21945963701225854"/>
                      <c:h val="0.20205539606675629"/>
                    </c:manualLayout>
                  </c15:layout>
                </c:ext>
                <c:ext xmlns:c16="http://schemas.microsoft.com/office/drawing/2014/chart" uri="{C3380CC4-5D6E-409C-BE32-E72D297353CC}">
                  <c16:uniqueId val="{00000001-687D-439B-A734-75804D985635}"/>
                </c:ext>
              </c:extLst>
            </c:dLbl>
            <c:dLbl>
              <c:idx val="1"/>
              <c:layout>
                <c:manualLayout>
                  <c:x val="-0.14600202303832943"/>
                  <c:y val="-0.17488313156515695"/>
                </c:manualLayout>
              </c:layout>
              <c:spPr>
                <a:noFill/>
                <a:ln>
                  <a:noFill/>
                </a:ln>
                <a:effectLst/>
              </c:spPr>
              <c:txPr>
                <a:bodyPr/>
                <a:lstStyle/>
                <a:p>
                  <a:pPr>
                    <a:defRPr sz="2300" b="1" baseline="0">
                      <a:solidFill>
                        <a:schemeClr val="tx1"/>
                      </a:solidFill>
                    </a:defRPr>
                  </a:pPr>
                  <a:endParaRPr lang="en-US"/>
                </a:p>
              </c:txPr>
              <c:showLegendKey val="0"/>
              <c:showVal val="1"/>
              <c:showCatName val="1"/>
              <c:showSerName val="0"/>
              <c:showPercent val="1"/>
              <c:showBubbleSize val="0"/>
              <c:extLst>
                <c:ext xmlns:c15="http://schemas.microsoft.com/office/drawing/2012/chart" uri="{CE6537A1-D6FC-4f65-9D91-7224C49458BB}">
                  <c15:layout>
                    <c:manualLayout>
                      <c:w val="0.21096003836732211"/>
                      <c:h val="0.20205539606675629"/>
                    </c:manualLayout>
                  </c15:layout>
                </c:ext>
                <c:ext xmlns:c16="http://schemas.microsoft.com/office/drawing/2014/chart" uri="{C3380CC4-5D6E-409C-BE32-E72D297353CC}">
                  <c16:uniqueId val="{00000002-687D-439B-A734-75804D985635}"/>
                </c:ext>
              </c:extLst>
            </c:dLbl>
            <c:dLbl>
              <c:idx val="2"/>
              <c:layout>
                <c:manualLayout>
                  <c:x val="0.11492554953920799"/>
                  <c:y val="-1.3898994372403587E-2"/>
                </c:manualLayout>
              </c:layout>
              <c:spPr>
                <a:noFill/>
                <a:ln>
                  <a:noFill/>
                </a:ln>
                <a:effectLst/>
              </c:spPr>
              <c:txPr>
                <a:bodyPr anchorCtr="0"/>
                <a:lstStyle/>
                <a:p>
                  <a:pPr lvl="1" algn="ctr" rtl="0">
                    <a:defRPr sz="2300" b="1" i="0" u="none" strike="noStrike" kern="1200" baseline="0">
                      <a:solidFill>
                        <a:schemeClr val="tx1"/>
                      </a:solidFill>
                      <a:latin typeface="+mn-lt"/>
                      <a:ea typeface="+mn-ea"/>
                      <a:cs typeface="+mn-cs"/>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56163647926010929"/>
                      <c:h val="0.13029072602069841"/>
                    </c:manualLayout>
                  </c15:layout>
                </c:ext>
                <c:ext xmlns:c16="http://schemas.microsoft.com/office/drawing/2014/chart" uri="{C3380CC4-5D6E-409C-BE32-E72D297353CC}">
                  <c16:uniqueId val="{00000000-0377-48CF-A150-1CE2566709A7}"/>
                </c:ext>
              </c:extLst>
            </c:dLbl>
            <c:dLbl>
              <c:idx val="3"/>
              <c:layout>
                <c:manualLayout>
                  <c:x val="0.20716265862626942"/>
                  <c:y val="-0.13178321650897856"/>
                </c:manualLayout>
              </c:layout>
              <c:spPr>
                <a:noFill/>
                <a:ln>
                  <a:noFill/>
                </a:ln>
                <a:effectLst/>
              </c:spPr>
              <c:txPr>
                <a:bodyPr/>
                <a:lstStyle/>
                <a:p>
                  <a:pPr>
                    <a:defRPr sz="2300" b="1" baseline="0">
                      <a:solidFill>
                        <a:schemeClr val="tx1"/>
                      </a:solidFill>
                    </a:defRPr>
                  </a:pPr>
                  <a:endParaRPr lang="en-US"/>
                </a:p>
              </c:txPr>
              <c:showLegendKey val="0"/>
              <c:showVal val="1"/>
              <c:showCatName val="1"/>
              <c:showSerName val="0"/>
              <c:showPercent val="1"/>
              <c:showBubbleSize val="0"/>
              <c:extLst>
                <c:ext xmlns:c15="http://schemas.microsoft.com/office/drawing/2012/chart" uri="{CE6537A1-D6FC-4f65-9D91-7224C49458BB}">
                  <c15:layout>
                    <c:manualLayout>
                      <c:w val="0.22285947647023313"/>
                      <c:h val="0.26709058929343044"/>
                    </c:manualLayout>
                  </c15:layout>
                </c:ext>
                <c:ext xmlns:c16="http://schemas.microsoft.com/office/drawing/2014/chart" uri="{C3380CC4-5D6E-409C-BE32-E72D297353CC}">
                  <c16:uniqueId val="{00000000-687D-439B-A734-75804D985635}"/>
                </c:ext>
              </c:extLst>
            </c:dLbl>
            <c:dLbl>
              <c:idx val="4"/>
              <c:layout>
                <c:manualLayout>
                  <c:x val="0.21564673044533481"/>
                  <c:y val="0.18350884194594128"/>
                </c:manualLayout>
              </c:layout>
              <c:spPr>
                <a:noFill/>
                <a:ln>
                  <a:noFill/>
                </a:ln>
                <a:effectLst/>
              </c:spPr>
              <c:txPr>
                <a:bodyPr/>
                <a:lstStyle/>
                <a:p>
                  <a:pPr>
                    <a:defRPr sz="2300" b="1" baseline="0">
                      <a:solidFill>
                        <a:schemeClr val="tx1"/>
                      </a:solidFill>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25005819213402969"/>
                      <c:h val="0.26709058929343044"/>
                    </c:manualLayout>
                  </c15:layout>
                </c:ext>
                <c:ext xmlns:c16="http://schemas.microsoft.com/office/drawing/2014/chart" uri="{C3380CC4-5D6E-409C-BE32-E72D297353CC}">
                  <c16:uniqueId val="{00000001-0377-48CF-A150-1CE2566709A7}"/>
                </c:ext>
              </c:extLst>
            </c:dLbl>
            <c:spPr>
              <a:noFill/>
              <a:ln>
                <a:noFill/>
              </a:ln>
              <a:effectLst/>
            </c:spPr>
            <c:txPr>
              <a:bodyPr/>
              <a:lstStyle/>
              <a:p>
                <a:pPr>
                  <a:defRPr sz="2300" b="1" baseline="0">
                    <a:solidFill>
                      <a:schemeClr val="bg2"/>
                    </a:solidFill>
                  </a:defRPr>
                </a:pPr>
                <a:endParaRPr lang="en-US"/>
              </a:p>
            </c:txPr>
            <c:showLegendKey val="0"/>
            <c:showVal val="1"/>
            <c:showCatName val="1"/>
            <c:showSerName val="0"/>
            <c:showPercent val="1"/>
            <c:showBubbleSize val="0"/>
            <c:separator> </c:separator>
            <c:showLeaderLines val="0"/>
            <c:extLst>
              <c:ext xmlns:c15="http://schemas.microsoft.com/office/drawing/2012/chart" uri="{CE6537A1-D6FC-4f65-9D91-7224C49458BB}"/>
            </c:extLst>
          </c:dLbls>
          <c:cat>
            <c:strRef>
              <c:f>Sheet1!$A$3:$A$7</c:f>
              <c:strCache>
                <c:ptCount val="5"/>
                <c:pt idx="0">
                  <c:v>State</c:v>
                </c:pt>
                <c:pt idx="1">
                  <c:v>Tuition</c:v>
                </c:pt>
                <c:pt idx="2">
                  <c:v>Mill Levy</c:v>
                </c:pt>
                <c:pt idx="3">
                  <c:v>Patient &amp; Education</c:v>
                </c:pt>
                <c:pt idx="4">
                  <c:v>Grants &amp; Contracts</c:v>
                </c:pt>
              </c:strCache>
            </c:strRef>
          </c:cat>
          <c:val>
            <c:numRef>
              <c:f>Sheet1!$B$3:$B$7</c:f>
              <c:numCache>
                <c:formatCode>_("$"* #,##0_);_("$"* \(#,##0\);_("$"* "-"??_);_(@_)</c:formatCode>
                <c:ptCount val="5"/>
                <c:pt idx="0">
                  <c:v>71386227</c:v>
                </c:pt>
                <c:pt idx="1">
                  <c:v>38737426</c:v>
                </c:pt>
                <c:pt idx="2">
                  <c:v>10007604</c:v>
                </c:pt>
                <c:pt idx="3">
                  <c:v>40696735</c:v>
                </c:pt>
                <c:pt idx="4">
                  <c:v>46341230</c:v>
                </c:pt>
              </c:numCache>
            </c:numRef>
          </c:val>
          <c:extLst>
            <c:ext xmlns:c16="http://schemas.microsoft.com/office/drawing/2014/chart" uri="{C3380CC4-5D6E-409C-BE32-E72D297353CC}">
              <c16:uniqueId val="{00000002-0377-48CF-A150-1CE2566709A7}"/>
            </c:ext>
          </c:extLst>
        </c:ser>
        <c:dLbls>
          <c:showLegendKey val="0"/>
          <c:showVal val="1"/>
          <c:showCatName val="1"/>
          <c:showSerName val="0"/>
          <c:showPercent val="0"/>
          <c:showBubbleSize val="0"/>
          <c:showLeaderLines val="0"/>
        </c:dLbls>
        <c:firstSliceAng val="0"/>
      </c:pieChart>
    </c:plotArea>
    <c:plotVisOnly val="1"/>
    <c:dispBlanksAs val="gap"/>
    <c:showDLblsOverMax val="0"/>
  </c:chart>
  <c:spPr>
    <a:noFill/>
    <a:ln>
      <a:noFill/>
    </a:ln>
  </c:sp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t>Resident Tuition &amp; Fees for 1st</a:t>
            </a:r>
            <a:r>
              <a:rPr lang="en-US" b="1" baseline="0" dirty="0"/>
              <a:t> Year Regional Medical Schools</a:t>
            </a:r>
          </a:p>
          <a:p>
            <a:pPr>
              <a:defRPr/>
            </a:pPr>
            <a:endParaRPr lang="en-US" dirty="0"/>
          </a:p>
        </c:rich>
      </c:tx>
      <c:layout>
        <c:manualLayout>
          <c:xMode val="edge"/>
          <c:yMode val="edge"/>
          <c:x val="9.4032408782388846E-2"/>
          <c:y val="8.333333333333332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7758350345334681E-2"/>
          <c:y val="0.25338415435082312"/>
          <c:w val="0.92224164965466537"/>
          <c:h val="0.56482002531868658"/>
        </c:manualLayout>
      </c:layout>
      <c:lineChart>
        <c:grouping val="standard"/>
        <c:varyColors val="0"/>
        <c:ser>
          <c:idx val="0"/>
          <c:order val="0"/>
          <c:tx>
            <c:strRef>
              <c:f>tuition!$A$2</c:f>
              <c:strCache>
                <c:ptCount val="1"/>
                <c:pt idx="0">
                  <c:v>Minnesota</c:v>
                </c:pt>
              </c:strCache>
            </c:strRef>
          </c:tx>
          <c:spPr>
            <a:ln w="28575" cap="rnd">
              <a:solidFill>
                <a:schemeClr val="accent1"/>
              </a:solidFill>
              <a:round/>
            </a:ln>
            <a:effectLst/>
          </c:spPr>
          <c:marker>
            <c:symbol val="none"/>
          </c:marker>
          <c:cat>
            <c:strRef>
              <c:f>tuition!$B$1:$G$1</c:f>
              <c:strCache>
                <c:ptCount val="6"/>
                <c:pt idx="0">
                  <c:v>2014-15</c:v>
                </c:pt>
                <c:pt idx="1">
                  <c:v>2015-16</c:v>
                </c:pt>
                <c:pt idx="2">
                  <c:v>2016-17</c:v>
                </c:pt>
                <c:pt idx="3">
                  <c:v>2017-18</c:v>
                </c:pt>
                <c:pt idx="4">
                  <c:v>2018-19</c:v>
                </c:pt>
                <c:pt idx="5">
                  <c:v>2019-20</c:v>
                </c:pt>
              </c:strCache>
            </c:strRef>
          </c:cat>
          <c:val>
            <c:numRef>
              <c:f>tuition!$B$2:$G$2</c:f>
              <c:numCache>
                <c:formatCode>_("$"* #,##0_);_("$"* \(#,##0\);_("$"* "-"??_);_(@_)</c:formatCode>
                <c:ptCount val="6"/>
                <c:pt idx="0">
                  <c:v>36800</c:v>
                </c:pt>
                <c:pt idx="1">
                  <c:v>38601</c:v>
                </c:pt>
                <c:pt idx="2">
                  <c:v>38537</c:v>
                </c:pt>
                <c:pt idx="3">
                  <c:v>38518</c:v>
                </c:pt>
                <c:pt idx="4">
                  <c:v>39342</c:v>
                </c:pt>
                <c:pt idx="5">
                  <c:v>40231</c:v>
                </c:pt>
              </c:numCache>
            </c:numRef>
          </c:val>
          <c:smooth val="0"/>
          <c:extLst>
            <c:ext xmlns:c16="http://schemas.microsoft.com/office/drawing/2014/chart" uri="{C3380CC4-5D6E-409C-BE32-E72D297353CC}">
              <c16:uniqueId val="{00000000-6F95-4704-8A0C-8E58ED0D8AA0}"/>
            </c:ext>
          </c:extLst>
        </c:ser>
        <c:ser>
          <c:idx val="1"/>
          <c:order val="1"/>
          <c:tx>
            <c:strRef>
              <c:f>tuition!$A$3</c:f>
              <c:strCache>
                <c:ptCount val="1"/>
                <c:pt idx="0">
                  <c:v>AAMC Midwest Mean</c:v>
                </c:pt>
              </c:strCache>
            </c:strRef>
          </c:tx>
          <c:spPr>
            <a:ln w="28575" cap="rnd">
              <a:solidFill>
                <a:srgbClr val="0070C0"/>
              </a:solidFill>
              <a:round/>
            </a:ln>
            <a:effectLst/>
          </c:spPr>
          <c:marker>
            <c:symbol val="none"/>
          </c:marker>
          <c:cat>
            <c:strRef>
              <c:f>tuition!$B$1:$G$1</c:f>
              <c:strCache>
                <c:ptCount val="6"/>
                <c:pt idx="0">
                  <c:v>2014-15</c:v>
                </c:pt>
                <c:pt idx="1">
                  <c:v>2015-16</c:v>
                </c:pt>
                <c:pt idx="2">
                  <c:v>2016-17</c:v>
                </c:pt>
                <c:pt idx="3">
                  <c:v>2017-18</c:v>
                </c:pt>
                <c:pt idx="4">
                  <c:v>2018-19</c:v>
                </c:pt>
                <c:pt idx="5">
                  <c:v>2019-20</c:v>
                </c:pt>
              </c:strCache>
            </c:strRef>
          </c:cat>
          <c:val>
            <c:numRef>
              <c:f>tuition!$B$3:$G$3</c:f>
              <c:numCache>
                <c:formatCode>_("$"* #,##0_);_("$"* \(#,##0\);_("$"* "-"??_);_(@_)</c:formatCode>
                <c:ptCount val="6"/>
                <c:pt idx="0">
                  <c:v>34386</c:v>
                </c:pt>
                <c:pt idx="1">
                  <c:v>35466</c:v>
                </c:pt>
                <c:pt idx="2">
                  <c:v>35989</c:v>
                </c:pt>
                <c:pt idx="3">
                  <c:v>36640</c:v>
                </c:pt>
                <c:pt idx="4">
                  <c:v>39455</c:v>
                </c:pt>
                <c:pt idx="5">
                  <c:v>40134</c:v>
                </c:pt>
              </c:numCache>
            </c:numRef>
          </c:val>
          <c:smooth val="0"/>
          <c:extLst>
            <c:ext xmlns:c16="http://schemas.microsoft.com/office/drawing/2014/chart" uri="{C3380CC4-5D6E-409C-BE32-E72D297353CC}">
              <c16:uniqueId val="{00000001-6F95-4704-8A0C-8E58ED0D8AA0}"/>
            </c:ext>
          </c:extLst>
        </c:ser>
        <c:ser>
          <c:idx val="2"/>
          <c:order val="2"/>
          <c:tx>
            <c:strRef>
              <c:f>tuition!$A$4</c:f>
              <c:strCache>
                <c:ptCount val="1"/>
                <c:pt idx="0">
                  <c:v>South Dakota</c:v>
                </c:pt>
              </c:strCache>
            </c:strRef>
          </c:tx>
          <c:spPr>
            <a:ln w="28575" cap="rnd">
              <a:solidFill>
                <a:srgbClr val="FF0000"/>
              </a:solidFill>
              <a:round/>
            </a:ln>
            <a:effectLst/>
          </c:spPr>
          <c:marker>
            <c:symbol val="none"/>
          </c:marker>
          <c:cat>
            <c:strRef>
              <c:f>tuition!$B$1:$G$1</c:f>
              <c:strCache>
                <c:ptCount val="6"/>
                <c:pt idx="0">
                  <c:v>2014-15</c:v>
                </c:pt>
                <c:pt idx="1">
                  <c:v>2015-16</c:v>
                </c:pt>
                <c:pt idx="2">
                  <c:v>2016-17</c:v>
                </c:pt>
                <c:pt idx="3">
                  <c:v>2017-18</c:v>
                </c:pt>
                <c:pt idx="4">
                  <c:v>2018-19</c:v>
                </c:pt>
                <c:pt idx="5">
                  <c:v>2019-20</c:v>
                </c:pt>
              </c:strCache>
            </c:strRef>
          </c:cat>
          <c:val>
            <c:numRef>
              <c:f>tuition!$B$4:$G$4</c:f>
              <c:numCache>
                <c:formatCode>_("$"* #,##0_);_("$"* \(#,##0\);_("$"* "-"??_);_(@_)</c:formatCode>
                <c:ptCount val="6"/>
                <c:pt idx="0">
                  <c:v>33554</c:v>
                </c:pt>
                <c:pt idx="1">
                  <c:v>34924</c:v>
                </c:pt>
                <c:pt idx="2">
                  <c:v>33373</c:v>
                </c:pt>
                <c:pt idx="3">
                  <c:v>33946</c:v>
                </c:pt>
                <c:pt idx="4">
                  <c:v>35054</c:v>
                </c:pt>
                <c:pt idx="5">
                  <c:v>36204</c:v>
                </c:pt>
              </c:numCache>
            </c:numRef>
          </c:val>
          <c:smooth val="0"/>
          <c:extLst>
            <c:ext xmlns:c16="http://schemas.microsoft.com/office/drawing/2014/chart" uri="{C3380CC4-5D6E-409C-BE32-E72D297353CC}">
              <c16:uniqueId val="{00000002-6F95-4704-8A0C-8E58ED0D8AA0}"/>
            </c:ext>
          </c:extLst>
        </c:ser>
        <c:ser>
          <c:idx val="3"/>
          <c:order val="3"/>
          <c:tx>
            <c:strRef>
              <c:f>tuition!$A$5</c:f>
              <c:strCache>
                <c:ptCount val="1"/>
                <c:pt idx="0">
                  <c:v>Nebraska</c:v>
                </c:pt>
              </c:strCache>
            </c:strRef>
          </c:tx>
          <c:spPr>
            <a:ln w="28575" cap="rnd">
              <a:solidFill>
                <a:schemeClr val="accent4"/>
              </a:solidFill>
              <a:round/>
            </a:ln>
            <a:effectLst/>
          </c:spPr>
          <c:marker>
            <c:symbol val="none"/>
          </c:marker>
          <c:cat>
            <c:strRef>
              <c:f>tuition!$B$1:$G$1</c:f>
              <c:strCache>
                <c:ptCount val="6"/>
                <c:pt idx="0">
                  <c:v>2014-15</c:v>
                </c:pt>
                <c:pt idx="1">
                  <c:v>2015-16</c:v>
                </c:pt>
                <c:pt idx="2">
                  <c:v>2016-17</c:v>
                </c:pt>
                <c:pt idx="3">
                  <c:v>2017-18</c:v>
                </c:pt>
                <c:pt idx="4">
                  <c:v>2018-19</c:v>
                </c:pt>
                <c:pt idx="5">
                  <c:v>2019-20</c:v>
                </c:pt>
              </c:strCache>
            </c:strRef>
          </c:cat>
          <c:val>
            <c:numRef>
              <c:f>tuition!$B$5:$G$5</c:f>
              <c:numCache>
                <c:formatCode>_("$"* #,##0_);_("$"* \(#,##0\);_("$"* "-"??_);_(@_)</c:formatCode>
                <c:ptCount val="6"/>
                <c:pt idx="0">
                  <c:v>31145</c:v>
                </c:pt>
                <c:pt idx="1">
                  <c:v>31199</c:v>
                </c:pt>
                <c:pt idx="2">
                  <c:v>32465</c:v>
                </c:pt>
                <c:pt idx="3">
                  <c:v>34302</c:v>
                </c:pt>
                <c:pt idx="4">
                  <c:v>38052</c:v>
                </c:pt>
                <c:pt idx="5">
                  <c:v>39427</c:v>
                </c:pt>
              </c:numCache>
            </c:numRef>
          </c:val>
          <c:smooth val="0"/>
          <c:extLst>
            <c:ext xmlns:c16="http://schemas.microsoft.com/office/drawing/2014/chart" uri="{C3380CC4-5D6E-409C-BE32-E72D297353CC}">
              <c16:uniqueId val="{00000003-6F95-4704-8A0C-8E58ED0D8AA0}"/>
            </c:ext>
          </c:extLst>
        </c:ser>
        <c:ser>
          <c:idx val="4"/>
          <c:order val="4"/>
          <c:tx>
            <c:strRef>
              <c:f>tuition!$A$6</c:f>
              <c:strCache>
                <c:ptCount val="1"/>
                <c:pt idx="0">
                  <c:v>North Dakota</c:v>
                </c:pt>
              </c:strCache>
            </c:strRef>
          </c:tx>
          <c:spPr>
            <a:ln w="76200" cap="rnd">
              <a:solidFill>
                <a:srgbClr val="00B050"/>
              </a:solidFill>
              <a:round/>
            </a:ln>
            <a:effectLst/>
          </c:spPr>
          <c:marker>
            <c:symbol val="none"/>
          </c:marker>
          <c:cat>
            <c:strRef>
              <c:f>tuition!$B$1:$G$1</c:f>
              <c:strCache>
                <c:ptCount val="6"/>
                <c:pt idx="0">
                  <c:v>2014-15</c:v>
                </c:pt>
                <c:pt idx="1">
                  <c:v>2015-16</c:v>
                </c:pt>
                <c:pt idx="2">
                  <c:v>2016-17</c:v>
                </c:pt>
                <c:pt idx="3">
                  <c:v>2017-18</c:v>
                </c:pt>
                <c:pt idx="4">
                  <c:v>2018-19</c:v>
                </c:pt>
                <c:pt idx="5">
                  <c:v>2019-20</c:v>
                </c:pt>
              </c:strCache>
            </c:strRef>
          </c:cat>
          <c:val>
            <c:numRef>
              <c:f>tuition!$B$6:$G$6</c:f>
              <c:numCache>
                <c:formatCode>_("$"* #,##0_);_("$"* \(#,##0\);_("$"* "-"??_);_(@_)</c:formatCode>
                <c:ptCount val="6"/>
                <c:pt idx="0">
                  <c:v>28614</c:v>
                </c:pt>
                <c:pt idx="1">
                  <c:v>29496</c:v>
                </c:pt>
                <c:pt idx="2">
                  <c:v>30239</c:v>
                </c:pt>
                <c:pt idx="3">
                  <c:v>31433</c:v>
                </c:pt>
                <c:pt idx="4">
                  <c:v>32601</c:v>
                </c:pt>
                <c:pt idx="5">
                  <c:v>33588</c:v>
                </c:pt>
              </c:numCache>
            </c:numRef>
          </c:val>
          <c:smooth val="0"/>
          <c:extLst>
            <c:ext xmlns:c16="http://schemas.microsoft.com/office/drawing/2014/chart" uri="{C3380CC4-5D6E-409C-BE32-E72D297353CC}">
              <c16:uniqueId val="{00000000-A273-49CA-BEA2-F146791C0DEA}"/>
            </c:ext>
          </c:extLst>
        </c:ser>
        <c:dLbls>
          <c:showLegendKey val="0"/>
          <c:showVal val="0"/>
          <c:showCatName val="0"/>
          <c:showSerName val="0"/>
          <c:showPercent val="0"/>
          <c:showBubbleSize val="0"/>
        </c:dLbls>
        <c:smooth val="0"/>
        <c:axId val="237951968"/>
        <c:axId val="238113504"/>
      </c:lineChart>
      <c:catAx>
        <c:axId val="237951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80" b="0" i="0" u="none" strike="noStrike" kern="1200" baseline="0">
                <a:solidFill>
                  <a:schemeClr val="tx1">
                    <a:lumMod val="65000"/>
                    <a:lumOff val="35000"/>
                  </a:schemeClr>
                </a:solidFill>
                <a:latin typeface="+mn-lt"/>
                <a:ea typeface="+mn-ea"/>
                <a:cs typeface="+mn-cs"/>
              </a:defRPr>
            </a:pPr>
            <a:endParaRPr lang="en-US"/>
          </a:p>
        </c:txPr>
        <c:crossAx val="238113504"/>
        <c:crosses val="autoZero"/>
        <c:auto val="1"/>
        <c:lblAlgn val="ctr"/>
        <c:lblOffset val="100"/>
        <c:noMultiLvlLbl val="0"/>
      </c:catAx>
      <c:valAx>
        <c:axId val="238113504"/>
        <c:scaling>
          <c:orientation val="minMax"/>
          <c:min val="20000"/>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37951968"/>
        <c:crosses val="autoZero"/>
        <c:crossBetween val="between"/>
      </c:valAx>
      <c:spPr>
        <a:noFill/>
        <a:ln>
          <a:noFill/>
        </a:ln>
        <a:effectLst/>
      </c:spPr>
    </c:plotArea>
    <c:legend>
      <c:legendPos val="b"/>
      <c:layout>
        <c:manualLayout>
          <c:xMode val="edge"/>
          <c:yMode val="edge"/>
          <c:x val="7.9627933800527795E-2"/>
          <c:y val="0.92558927890600939"/>
          <c:w val="0.68088656262560954"/>
          <c:h val="7.4410721093990606E-2"/>
        </c:manualLayout>
      </c:layout>
      <c:overlay val="0"/>
      <c:spPr>
        <a:noFill/>
        <a:ln>
          <a:noFill/>
        </a:ln>
        <a:effectLst/>
      </c:spPr>
      <c:txPr>
        <a:bodyPr rot="0" spcFirstLastPara="1" vertOverflow="ellipsis" vert="horz" wrap="square" anchor="ctr" anchorCtr="1"/>
        <a:lstStyle/>
        <a:p>
          <a:pPr>
            <a:defRPr sz="156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50800" cap="rnd">
              <a:solidFill>
                <a:schemeClr val="accent1"/>
              </a:solidFill>
              <a:round/>
            </a:ln>
            <a:effectLst/>
          </c:spPr>
          <c:marker>
            <c:symbol val="none"/>
          </c:marker>
          <c:cat>
            <c:strRef>
              <c:f>Sheet1!$A$1:$K$1</c:f>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strRef>
          </c:cat>
          <c:val>
            <c:numRef>
              <c:f>Sheet1!$A$2:$K$2</c:f>
              <c:numCache>
                <c:formatCode>General</c:formatCode>
                <c:ptCount val="11"/>
                <c:pt idx="0">
                  <c:v>31</c:v>
                </c:pt>
                <c:pt idx="1">
                  <c:v>28</c:v>
                </c:pt>
                <c:pt idx="2">
                  <c:v>23</c:v>
                </c:pt>
                <c:pt idx="3">
                  <c:v>20</c:v>
                </c:pt>
                <c:pt idx="4">
                  <c:v>16</c:v>
                </c:pt>
                <c:pt idx="5">
                  <c:v>15</c:v>
                </c:pt>
                <c:pt idx="6">
                  <c:v>14</c:v>
                </c:pt>
                <c:pt idx="7">
                  <c:v>15</c:v>
                </c:pt>
                <c:pt idx="8">
                  <c:v>12</c:v>
                </c:pt>
                <c:pt idx="9">
                  <c:v>11</c:v>
                </c:pt>
                <c:pt idx="10">
                  <c:v>10</c:v>
                </c:pt>
              </c:numCache>
            </c:numRef>
          </c:val>
          <c:smooth val="0"/>
          <c:extLst>
            <c:ext xmlns:c16="http://schemas.microsoft.com/office/drawing/2014/chart" uri="{C3380CC4-5D6E-409C-BE32-E72D297353CC}">
              <c16:uniqueId val="{00000000-DE02-4A8E-A3E8-9C80294A3DC4}"/>
            </c:ext>
          </c:extLst>
        </c:ser>
        <c:ser>
          <c:idx val="1"/>
          <c:order val="1"/>
          <c:spPr>
            <a:ln w="28575" cap="rnd">
              <a:solidFill>
                <a:schemeClr val="accent2"/>
              </a:solidFill>
              <a:round/>
            </a:ln>
            <a:effectLst/>
          </c:spPr>
          <c:marker>
            <c:symbol val="none"/>
          </c:marker>
          <c:cat>
            <c:strRef>
              <c:f>Sheet1!$A$1:$K$1</c:f>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strRef>
          </c:cat>
          <c:val>
            <c:numRef>
              <c:f>Sheet1!$A$3:$K$3</c:f>
              <c:numCache>
                <c:formatCode>General</c:formatCode>
                <c:ptCount val="11"/>
              </c:numCache>
            </c:numRef>
          </c:val>
          <c:smooth val="0"/>
          <c:extLst>
            <c:ext xmlns:c16="http://schemas.microsoft.com/office/drawing/2014/chart" uri="{C3380CC4-5D6E-409C-BE32-E72D297353CC}">
              <c16:uniqueId val="{00000001-DE02-4A8E-A3E8-9C80294A3DC4}"/>
            </c:ext>
          </c:extLst>
        </c:ser>
        <c:ser>
          <c:idx val="2"/>
          <c:order val="2"/>
          <c:spPr>
            <a:ln w="28575" cap="rnd">
              <a:solidFill>
                <a:schemeClr val="accent3"/>
              </a:solidFill>
              <a:round/>
            </a:ln>
            <a:effectLst/>
          </c:spPr>
          <c:marker>
            <c:symbol val="none"/>
          </c:marker>
          <c:cat>
            <c:strRef>
              <c:f>Sheet1!$A$1:$K$1</c:f>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strRef>
          </c:cat>
          <c:val>
            <c:numRef>
              <c:f>Sheet1!$A$4:$K$4</c:f>
              <c:numCache>
                <c:formatCode>General</c:formatCode>
                <c:ptCount val="11"/>
              </c:numCache>
            </c:numRef>
          </c:val>
          <c:smooth val="0"/>
          <c:extLst>
            <c:ext xmlns:c16="http://schemas.microsoft.com/office/drawing/2014/chart" uri="{C3380CC4-5D6E-409C-BE32-E72D297353CC}">
              <c16:uniqueId val="{00000002-DE02-4A8E-A3E8-9C80294A3DC4}"/>
            </c:ext>
          </c:extLst>
        </c:ser>
        <c:ser>
          <c:idx val="3"/>
          <c:order val="3"/>
          <c:spPr>
            <a:ln w="28575" cap="rnd">
              <a:solidFill>
                <a:schemeClr val="accent4"/>
              </a:solidFill>
              <a:round/>
            </a:ln>
            <a:effectLst/>
          </c:spPr>
          <c:marker>
            <c:symbol val="none"/>
          </c:marker>
          <c:cat>
            <c:strRef>
              <c:f>Sheet1!$A$1:$K$1</c:f>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strRef>
          </c:cat>
          <c:val>
            <c:numRef>
              <c:f>Sheet1!$A$5:$K$5</c:f>
              <c:numCache>
                <c:formatCode>General</c:formatCode>
                <c:ptCount val="11"/>
              </c:numCache>
            </c:numRef>
          </c:val>
          <c:smooth val="0"/>
          <c:extLst>
            <c:ext xmlns:c16="http://schemas.microsoft.com/office/drawing/2014/chart" uri="{C3380CC4-5D6E-409C-BE32-E72D297353CC}">
              <c16:uniqueId val="{00000003-DE02-4A8E-A3E8-9C80294A3DC4}"/>
            </c:ext>
          </c:extLst>
        </c:ser>
        <c:dLbls>
          <c:showLegendKey val="0"/>
          <c:showVal val="0"/>
          <c:showCatName val="0"/>
          <c:showSerName val="0"/>
          <c:showPercent val="0"/>
          <c:showBubbleSize val="0"/>
        </c:dLbls>
        <c:smooth val="0"/>
        <c:axId val="490087023"/>
        <c:axId val="490081199"/>
      </c:lineChart>
      <c:catAx>
        <c:axId val="4900870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90081199"/>
        <c:crosses val="autoZero"/>
        <c:auto val="1"/>
        <c:lblAlgn val="ctr"/>
        <c:lblOffset val="100"/>
        <c:noMultiLvlLbl val="0"/>
      </c:catAx>
      <c:valAx>
        <c:axId val="490081199"/>
        <c:scaling>
          <c:orientation val="minMax"/>
          <c:max val="6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9008702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50800" cap="rnd">
              <a:solidFill>
                <a:schemeClr val="accent1"/>
              </a:solidFill>
              <a:round/>
            </a:ln>
            <a:effectLst/>
          </c:spPr>
          <c:marker>
            <c:symbol val="none"/>
          </c:marker>
          <c:cat>
            <c:strRef>
              <c:f>Sheet1!$A$1:$K$1</c:f>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strRef>
          </c:cat>
          <c:val>
            <c:numRef>
              <c:f>Sheet1!$A$2:$K$2</c:f>
              <c:numCache>
                <c:formatCode>General</c:formatCode>
                <c:ptCount val="11"/>
                <c:pt idx="0">
                  <c:v>75</c:v>
                </c:pt>
                <c:pt idx="1">
                  <c:v>73</c:v>
                </c:pt>
                <c:pt idx="2">
                  <c:v>71</c:v>
                </c:pt>
                <c:pt idx="3">
                  <c:v>74</c:v>
                </c:pt>
                <c:pt idx="4">
                  <c:v>48</c:v>
                </c:pt>
                <c:pt idx="5">
                  <c:v>49</c:v>
                </c:pt>
                <c:pt idx="6">
                  <c:v>30</c:v>
                </c:pt>
                <c:pt idx="7">
                  <c:v>43</c:v>
                </c:pt>
                <c:pt idx="8">
                  <c:v>34</c:v>
                </c:pt>
                <c:pt idx="9">
                  <c:v>30</c:v>
                </c:pt>
                <c:pt idx="10">
                  <c:v>31</c:v>
                </c:pt>
              </c:numCache>
            </c:numRef>
          </c:val>
          <c:smooth val="0"/>
          <c:extLst>
            <c:ext xmlns:c16="http://schemas.microsoft.com/office/drawing/2014/chart" uri="{C3380CC4-5D6E-409C-BE32-E72D297353CC}">
              <c16:uniqueId val="{00000000-6707-4E1D-B6B1-5922B93F9078}"/>
            </c:ext>
          </c:extLst>
        </c:ser>
        <c:ser>
          <c:idx val="1"/>
          <c:order val="1"/>
          <c:spPr>
            <a:ln w="28575" cap="rnd">
              <a:solidFill>
                <a:schemeClr val="accent2"/>
              </a:solidFill>
              <a:round/>
            </a:ln>
            <a:effectLst/>
          </c:spPr>
          <c:marker>
            <c:symbol val="none"/>
          </c:marker>
          <c:cat>
            <c:strRef>
              <c:f>Sheet1!$A$1:$K$1</c:f>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strRef>
          </c:cat>
          <c:val>
            <c:numRef>
              <c:f>Sheet1!$A$3:$K$3</c:f>
              <c:numCache>
                <c:formatCode>General</c:formatCode>
                <c:ptCount val="11"/>
              </c:numCache>
            </c:numRef>
          </c:val>
          <c:smooth val="0"/>
          <c:extLst>
            <c:ext xmlns:c16="http://schemas.microsoft.com/office/drawing/2014/chart" uri="{C3380CC4-5D6E-409C-BE32-E72D297353CC}">
              <c16:uniqueId val="{00000001-6707-4E1D-B6B1-5922B93F9078}"/>
            </c:ext>
          </c:extLst>
        </c:ser>
        <c:ser>
          <c:idx val="2"/>
          <c:order val="2"/>
          <c:spPr>
            <a:ln w="28575" cap="rnd">
              <a:solidFill>
                <a:schemeClr val="accent3"/>
              </a:solidFill>
              <a:round/>
            </a:ln>
            <a:effectLst/>
          </c:spPr>
          <c:marker>
            <c:symbol val="none"/>
          </c:marker>
          <c:cat>
            <c:strRef>
              <c:f>Sheet1!$A$1:$K$1</c:f>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strRef>
          </c:cat>
          <c:val>
            <c:numRef>
              <c:f>Sheet1!$A$4:$K$4</c:f>
              <c:numCache>
                <c:formatCode>General</c:formatCode>
                <c:ptCount val="11"/>
              </c:numCache>
            </c:numRef>
          </c:val>
          <c:smooth val="0"/>
          <c:extLst>
            <c:ext xmlns:c16="http://schemas.microsoft.com/office/drawing/2014/chart" uri="{C3380CC4-5D6E-409C-BE32-E72D297353CC}">
              <c16:uniqueId val="{00000002-6707-4E1D-B6B1-5922B93F9078}"/>
            </c:ext>
          </c:extLst>
        </c:ser>
        <c:ser>
          <c:idx val="3"/>
          <c:order val="3"/>
          <c:spPr>
            <a:ln w="28575" cap="rnd">
              <a:solidFill>
                <a:schemeClr val="accent4"/>
              </a:solidFill>
              <a:round/>
            </a:ln>
            <a:effectLst/>
          </c:spPr>
          <c:marker>
            <c:symbol val="none"/>
          </c:marker>
          <c:cat>
            <c:strRef>
              <c:f>Sheet1!$A$1:$K$1</c:f>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strRef>
          </c:cat>
          <c:val>
            <c:numRef>
              <c:f>Sheet1!$A$5:$K$5</c:f>
              <c:numCache>
                <c:formatCode>General</c:formatCode>
                <c:ptCount val="11"/>
              </c:numCache>
            </c:numRef>
          </c:val>
          <c:smooth val="0"/>
          <c:extLst>
            <c:ext xmlns:c16="http://schemas.microsoft.com/office/drawing/2014/chart" uri="{C3380CC4-5D6E-409C-BE32-E72D297353CC}">
              <c16:uniqueId val="{00000003-6707-4E1D-B6B1-5922B93F9078}"/>
            </c:ext>
          </c:extLst>
        </c:ser>
        <c:dLbls>
          <c:showLegendKey val="0"/>
          <c:showVal val="0"/>
          <c:showCatName val="0"/>
          <c:showSerName val="0"/>
          <c:showPercent val="0"/>
          <c:showBubbleSize val="0"/>
        </c:dLbls>
        <c:smooth val="0"/>
        <c:axId val="817153487"/>
        <c:axId val="817165551"/>
      </c:lineChart>
      <c:catAx>
        <c:axId val="8171534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17165551"/>
        <c:crosses val="autoZero"/>
        <c:auto val="1"/>
        <c:lblAlgn val="ctr"/>
        <c:lblOffset val="100"/>
        <c:noMultiLvlLbl val="0"/>
      </c:catAx>
      <c:valAx>
        <c:axId val="817165551"/>
        <c:scaling>
          <c:orientation val="minMax"/>
          <c:min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1715348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763466042154567"/>
          <c:y val="7.9229122055674506E-2"/>
          <c:w val="0.46018735362997681"/>
          <c:h val="0.84154175588865099"/>
        </c:manualLayout>
      </c:layout>
      <c:pieChart>
        <c:varyColors val="1"/>
        <c:dLbls>
          <c:showLegendKey val="0"/>
          <c:showVal val="0"/>
          <c:showCatName val="0"/>
          <c:showSerName val="0"/>
          <c:showPercent val="0"/>
          <c:showBubbleSize val="0"/>
          <c:showLeaderLines val="0"/>
        </c:dLbls>
        <c:firstSliceAng val="0"/>
      </c:pieChart>
      <c:spPr>
        <a:noFill/>
        <a:ln w="25407">
          <a:noFill/>
        </a:ln>
      </c:spPr>
    </c:plotArea>
    <c:legend>
      <c:legendPos val="r"/>
      <c:layout>
        <c:manualLayout>
          <c:xMode val="edge"/>
          <c:yMode val="edge"/>
          <c:x val="0.72950823224327799"/>
          <c:y val="6.4239165226297875E-3"/>
          <c:w val="0.23791916010498759"/>
          <c:h val="0.33163892244118759"/>
        </c:manualLayout>
      </c:layout>
      <c:overlay val="0"/>
      <c:spPr>
        <a:noFill/>
        <a:ln w="2798">
          <a:solidFill>
            <a:schemeClr val="tx1"/>
          </a:solidFill>
          <a:prstDash val="solid"/>
        </a:ln>
      </c:spPr>
      <c:txPr>
        <a:bodyPr/>
        <a:lstStyle/>
        <a:p>
          <a:pPr>
            <a:defRPr sz="1457" b="1" i="0" u="none" strike="noStrike" baseline="0">
              <a:solidFill>
                <a:schemeClr val="tx1"/>
              </a:solidFill>
              <a:latin typeface="Times New Roman"/>
              <a:ea typeface="Times New Roman"/>
              <a:cs typeface="Times New Roman"/>
            </a:defRPr>
          </a:pPr>
          <a:endParaRPr lang="en-US"/>
        </a:p>
      </c:txPr>
    </c:legend>
    <c:plotVisOnly val="1"/>
    <c:dispBlanksAs val="zero"/>
    <c:showDLblsOverMax val="0"/>
  </c:chart>
  <c:spPr>
    <a:noFill/>
    <a:ln>
      <a:noFill/>
    </a:ln>
  </c:spPr>
  <c:txPr>
    <a:bodyPr/>
    <a:lstStyle/>
    <a:p>
      <a:pPr>
        <a:defRPr sz="1585" b="1"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1"/>
          <c:showCatName val="1"/>
          <c:showSerName val="0"/>
          <c:showPercent val="0"/>
          <c:showBubbleSize val="0"/>
          <c:showLeaderLines val="0"/>
        </c:dLbls>
        <c:firstSliceAng val="0"/>
      </c:pieChart>
    </c:plotArea>
    <c:plotVisOnly val="1"/>
    <c:dispBlanksAs val="gap"/>
    <c:showDLblsOverMax val="0"/>
  </c:chart>
  <c:spPr>
    <a:ln>
      <a:noFill/>
    </a:ln>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Lbls>
            <c:dLbl>
              <c:idx val="0"/>
              <c:layout>
                <c:manualLayout>
                  <c:x val="-0.2646059266710411"/>
                  <c:y val="-3.007973656893206E-2"/>
                </c:manualLayout>
              </c:layout>
              <c:tx>
                <c:rich>
                  <a:bodyPr/>
                  <a:lstStyle/>
                  <a:p>
                    <a:fld id="{719E8966-74FE-401A-8550-5871A8C41536}" type="CATEGORYNAME">
                      <a:rPr lang="en-US">
                        <a:solidFill>
                          <a:schemeClr val="tx1"/>
                        </a:solidFill>
                      </a:rPr>
                      <a:pPr/>
                      <a:t>[CATEGORY NAME]</a:t>
                    </a:fld>
                    <a:r>
                      <a:rPr lang="en-US" baseline="0" dirty="0">
                        <a:solidFill>
                          <a:schemeClr val="tx1"/>
                        </a:solidFill>
                      </a:rPr>
                      <a:t> </a:t>
                    </a:r>
                    <a:fld id="{F4DA4CD2-8724-4A53-A162-053E02C8D294}" type="VALUE">
                      <a:rPr lang="en-US" baseline="0">
                        <a:solidFill>
                          <a:schemeClr val="tx1"/>
                        </a:solidFill>
                      </a:rPr>
                      <a:pPr/>
                      <a:t>[VALUE]</a:t>
                    </a:fld>
                    <a:r>
                      <a:rPr lang="en-US" baseline="0" dirty="0">
                        <a:solidFill>
                          <a:schemeClr val="tx1"/>
                        </a:solidFill>
                      </a:rPr>
                      <a:t> </a:t>
                    </a:r>
                    <a:fld id="{88BD3B27-54A3-440D-8FAF-A367228AA32F}" type="PERCENTAGE">
                      <a:rPr lang="en-US" baseline="0">
                        <a:solidFill>
                          <a:schemeClr val="tx1"/>
                        </a:solidFill>
                      </a:rPr>
                      <a:pPr/>
                      <a:t>[PERCENTAGE]</a:t>
                    </a:fld>
                    <a:endParaRPr lang="en-US" baseline="0" dirty="0">
                      <a:solidFill>
                        <a:schemeClr val="tx1"/>
                      </a:solidFill>
                    </a:endParaRPr>
                  </a:p>
                </c:rich>
              </c:tx>
              <c:showLegendKey val="0"/>
              <c:showVal val="1"/>
              <c:showCatName val="1"/>
              <c:showSerName val="0"/>
              <c:showPercent val="1"/>
              <c:showBubbleSize val="0"/>
              <c:separator> </c:separator>
              <c:extLst>
                <c:ext xmlns:c15="http://schemas.microsoft.com/office/drawing/2012/chart" uri="{CE6537A1-D6FC-4f65-9D91-7224C49458BB}">
                  <c15:layout>
                    <c:manualLayout>
                      <c:w val="0.21938903197312062"/>
                      <c:h val="0.25029031411721314"/>
                    </c:manualLayout>
                  </c15:layout>
                  <c15:dlblFieldTable/>
                  <c15:showDataLabelsRange val="0"/>
                </c:ext>
                <c:ext xmlns:c16="http://schemas.microsoft.com/office/drawing/2014/chart" uri="{C3380CC4-5D6E-409C-BE32-E72D297353CC}">
                  <c16:uniqueId val="{00000000-3C00-4F9C-B8C4-536970016E17}"/>
                </c:ext>
              </c:extLst>
            </c:dLbl>
            <c:dLbl>
              <c:idx val="1"/>
              <c:layout>
                <c:manualLayout>
                  <c:x val="0.15272991004644854"/>
                  <c:y val="-0.13446201581042705"/>
                </c:manualLayout>
              </c:layout>
              <c:tx>
                <c:rich>
                  <a:bodyPr/>
                  <a:lstStyle/>
                  <a:p>
                    <a:fld id="{9678110E-FACD-449C-BE74-E5B5E8D9B6D2}" type="CATEGORYNAME">
                      <a:rPr lang="en-US">
                        <a:solidFill>
                          <a:schemeClr val="tx1"/>
                        </a:solidFill>
                      </a:rPr>
                      <a:pPr/>
                      <a:t>[CATEGORY NAME]</a:t>
                    </a:fld>
                    <a:r>
                      <a:rPr lang="en-US" baseline="0" dirty="0">
                        <a:solidFill>
                          <a:schemeClr val="tx1"/>
                        </a:solidFill>
                      </a:rPr>
                      <a:t> </a:t>
                    </a:r>
                    <a:fld id="{A8D5BC93-0BCA-4479-A71B-05025699F6A1}" type="VALUE">
                      <a:rPr lang="en-US" baseline="0">
                        <a:solidFill>
                          <a:schemeClr val="tx1"/>
                        </a:solidFill>
                      </a:rPr>
                      <a:pPr/>
                      <a:t>[VALUE]</a:t>
                    </a:fld>
                    <a:r>
                      <a:rPr lang="en-US" baseline="0" dirty="0">
                        <a:solidFill>
                          <a:schemeClr val="tx1"/>
                        </a:solidFill>
                      </a:rPr>
                      <a:t> </a:t>
                    </a:r>
                    <a:fld id="{F8A33A6D-F5B4-4550-8B5B-EA929E41EA4B}" type="PERCENTAGE">
                      <a:rPr lang="en-US" baseline="0">
                        <a:solidFill>
                          <a:schemeClr val="tx1"/>
                        </a:solidFill>
                      </a:rPr>
                      <a:pPr/>
                      <a:t>[PERCENTAGE]</a:t>
                    </a:fld>
                    <a:endParaRPr lang="en-US" baseline="0" dirty="0">
                      <a:solidFill>
                        <a:schemeClr val="tx1"/>
                      </a:solidFill>
                    </a:endParaRPr>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3C00-4F9C-B8C4-536970016E17}"/>
                </c:ext>
              </c:extLst>
            </c:dLbl>
            <c:dLbl>
              <c:idx val="2"/>
              <c:layout>
                <c:manualLayout>
                  <c:x val="0.22586021460573849"/>
                  <c:y val="0.18034894730237913"/>
                </c:manualLayout>
              </c:layout>
              <c:tx>
                <c:rich>
                  <a:bodyPr/>
                  <a:lstStyle/>
                  <a:p>
                    <a:fld id="{3470B929-599A-420D-BFE7-74C6A5544AEA}" type="CATEGORYNAME">
                      <a:rPr lang="en-US" dirty="0">
                        <a:solidFill>
                          <a:schemeClr val="tx1"/>
                        </a:solidFill>
                      </a:rPr>
                      <a:pPr/>
                      <a:t>[CATEGORY NAME]</a:t>
                    </a:fld>
                    <a:r>
                      <a:rPr lang="en-US" baseline="0" dirty="0">
                        <a:solidFill>
                          <a:schemeClr val="tx1"/>
                        </a:solidFill>
                      </a:rPr>
                      <a:t> </a:t>
                    </a:r>
                    <a:fld id="{3C74E600-F8CB-4EAD-B3B5-33B0FE0E9066}" type="VALUE">
                      <a:rPr lang="en-US" baseline="0" dirty="0">
                        <a:solidFill>
                          <a:schemeClr val="tx1"/>
                        </a:solidFill>
                      </a:rPr>
                      <a:pPr/>
                      <a:t>[VALUE]</a:t>
                    </a:fld>
                    <a:r>
                      <a:rPr lang="en-US" baseline="0" dirty="0">
                        <a:solidFill>
                          <a:schemeClr val="tx1"/>
                        </a:solidFill>
                      </a:rPr>
                      <a:t> </a:t>
                    </a:r>
                    <a:fld id="{D763DC89-7BAE-4BF8-9BF5-B217CEA8A789}" type="PERCENTAGE">
                      <a:rPr lang="en-US" baseline="0" dirty="0">
                        <a:solidFill>
                          <a:schemeClr val="tx1"/>
                        </a:solidFill>
                      </a:rPr>
                      <a:pPr/>
                      <a:t>[PERCENTAGE]</a:t>
                    </a:fld>
                    <a:endParaRPr lang="en-US" baseline="0" dirty="0">
                      <a:solidFill>
                        <a:schemeClr val="tx1"/>
                      </a:solidFill>
                    </a:endParaRPr>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2-3C00-4F9C-B8C4-536970016E17}"/>
                </c:ext>
              </c:extLst>
            </c:dLbl>
            <c:spPr>
              <a:noFill/>
              <a:ln>
                <a:noFill/>
              </a:ln>
              <a:effectLst/>
            </c:spPr>
            <c:txPr>
              <a:bodyPr/>
              <a:lstStyle/>
              <a:p>
                <a:pPr>
                  <a:defRPr sz="2150" b="1" baseline="0">
                    <a:solidFill>
                      <a:schemeClr val="tx1"/>
                    </a:solidFill>
                  </a:defRPr>
                </a:pPr>
                <a:endParaRPr lang="en-US"/>
              </a:p>
            </c:txPr>
            <c:showLegendKey val="0"/>
            <c:showVal val="1"/>
            <c:showCatName val="1"/>
            <c:showSerName val="0"/>
            <c:showPercent val="1"/>
            <c:showBubbleSize val="0"/>
            <c:showLeaderLines val="1"/>
            <c:extLst>
              <c:ext xmlns:c15="http://schemas.microsoft.com/office/drawing/2012/chart" uri="{CE6537A1-D6FC-4f65-9D91-7224C49458BB}"/>
            </c:extLst>
          </c:dLbls>
          <c:cat>
            <c:strRef>
              <c:f>Sheet1!$A$10:$A$12</c:f>
              <c:strCache>
                <c:ptCount val="3"/>
                <c:pt idx="0">
                  <c:v>Salary</c:v>
                </c:pt>
                <c:pt idx="1">
                  <c:v>Fringe Benefits</c:v>
                </c:pt>
                <c:pt idx="2">
                  <c:v>Operating &amp; Equipment</c:v>
                </c:pt>
              </c:strCache>
            </c:strRef>
          </c:cat>
          <c:val>
            <c:numRef>
              <c:f>Sheet1!$E$10:$E$12</c:f>
              <c:numCache>
                <c:formatCode>_("$"* #,##0_);_("$"* \(#,##0\);_("$"* "-"??_);_(@_)</c:formatCode>
                <c:ptCount val="3"/>
                <c:pt idx="0">
                  <c:v>105135149</c:v>
                </c:pt>
                <c:pt idx="1">
                  <c:v>32512481</c:v>
                </c:pt>
                <c:pt idx="2">
                  <c:v>69521592</c:v>
                </c:pt>
              </c:numCache>
            </c:numRef>
          </c:val>
          <c:extLst>
            <c:ext xmlns:c16="http://schemas.microsoft.com/office/drawing/2014/chart" uri="{C3380CC4-5D6E-409C-BE32-E72D297353CC}">
              <c16:uniqueId val="{00000003-3C00-4F9C-B8C4-536970016E17}"/>
            </c:ext>
          </c:extLst>
        </c:ser>
        <c:dLbls>
          <c:showLegendKey val="0"/>
          <c:showVal val="1"/>
          <c:showCatName val="1"/>
          <c:showSerName val="0"/>
          <c:showPercent val="0"/>
          <c:showBubbleSize val="0"/>
          <c:showLeaderLines val="1"/>
        </c:dLbls>
        <c:firstSliceAng val="0"/>
      </c:pieChart>
    </c:plotArea>
    <c:plotVisOnly val="1"/>
    <c:dispBlanksAs val="gap"/>
    <c:showDLblsOverMax val="0"/>
  </c:chart>
  <c:spPr>
    <a:ln>
      <a:noFill/>
    </a:ln>
  </c:sp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Percentile</c:v>
                </c:pt>
              </c:strCache>
            </c:strRef>
          </c:tx>
          <c:spPr>
            <a:ln w="76200" cap="rnd">
              <a:solidFill>
                <a:schemeClr val="accent1"/>
              </a:solidFill>
              <a:round/>
            </a:ln>
            <a:effectLst/>
          </c:spPr>
          <c:marker>
            <c:symbol val="none"/>
          </c:marker>
          <c:dPt>
            <c:idx val="1"/>
            <c:marker>
              <c:symbol val="none"/>
            </c:marker>
            <c:bubble3D val="0"/>
            <c:spPr>
              <a:ln w="76200" cap="rnd">
                <a:solidFill>
                  <a:schemeClr val="accent1"/>
                </a:solidFill>
                <a:round/>
              </a:ln>
              <a:effectLst/>
            </c:spPr>
            <c:extLst>
              <c:ext xmlns:c16="http://schemas.microsoft.com/office/drawing/2014/chart" uri="{C3380CC4-5D6E-409C-BE32-E72D297353CC}">
                <c16:uniqueId val="{00000005-0B29-4FA3-B137-C6EA134F39E0}"/>
              </c:ext>
            </c:extLst>
          </c:dPt>
          <c:dPt>
            <c:idx val="2"/>
            <c:marker>
              <c:symbol val="none"/>
            </c:marker>
            <c:bubble3D val="0"/>
            <c:spPr>
              <a:ln w="76200" cap="rnd">
                <a:solidFill>
                  <a:schemeClr val="accent1"/>
                </a:solidFill>
                <a:round/>
              </a:ln>
              <a:effectLst/>
            </c:spPr>
            <c:extLst>
              <c:ext xmlns:c16="http://schemas.microsoft.com/office/drawing/2014/chart" uri="{C3380CC4-5D6E-409C-BE32-E72D297353CC}">
                <c16:uniqueId val="{00000003-0B29-4FA3-B137-C6EA134F39E0}"/>
              </c:ext>
            </c:extLst>
          </c:dPt>
          <c:dPt>
            <c:idx val="3"/>
            <c:marker>
              <c:symbol val="none"/>
            </c:marker>
            <c:bubble3D val="0"/>
            <c:spPr>
              <a:ln w="76200" cap="rnd">
                <a:solidFill>
                  <a:schemeClr val="accent1"/>
                </a:solidFill>
                <a:round/>
              </a:ln>
              <a:effectLst/>
            </c:spPr>
            <c:extLst>
              <c:ext xmlns:c16="http://schemas.microsoft.com/office/drawing/2014/chart" uri="{C3380CC4-5D6E-409C-BE32-E72D297353CC}">
                <c16:uniqueId val="{00000004-0B29-4FA3-B137-C6EA134F39E0}"/>
              </c:ext>
            </c:extLst>
          </c:dPt>
          <c:dPt>
            <c:idx val="4"/>
            <c:marker>
              <c:symbol val="none"/>
            </c:marker>
            <c:bubble3D val="0"/>
            <c:spPr>
              <a:ln w="76200" cap="rnd">
                <a:solidFill>
                  <a:schemeClr val="accent1"/>
                </a:solidFill>
                <a:round/>
              </a:ln>
              <a:effectLst/>
            </c:spPr>
            <c:extLst>
              <c:ext xmlns:c16="http://schemas.microsoft.com/office/drawing/2014/chart" uri="{C3380CC4-5D6E-409C-BE32-E72D297353CC}">
                <c16:uniqueId val="{00000006-208F-4C27-A08B-8D605E75D73C}"/>
              </c:ext>
            </c:extLst>
          </c:dPt>
          <c:cat>
            <c:numRef>
              <c:f>Sheet1!$A$2:$A$9</c:f>
              <c:numCache>
                <c:formatCode>General</c:formatCode>
                <c:ptCount val="8"/>
                <c:pt idx="0">
                  <c:v>2013</c:v>
                </c:pt>
                <c:pt idx="1">
                  <c:v>2014</c:v>
                </c:pt>
                <c:pt idx="2">
                  <c:v>2015</c:v>
                </c:pt>
                <c:pt idx="3">
                  <c:v>2016</c:v>
                </c:pt>
                <c:pt idx="4">
                  <c:v>2017</c:v>
                </c:pt>
                <c:pt idx="5">
                  <c:v>2018</c:v>
                </c:pt>
                <c:pt idx="6">
                  <c:v>2019</c:v>
                </c:pt>
                <c:pt idx="7">
                  <c:v>2020</c:v>
                </c:pt>
              </c:numCache>
            </c:numRef>
          </c:cat>
          <c:val>
            <c:numRef>
              <c:f>Sheet1!$B$2:$B$9</c:f>
              <c:numCache>
                <c:formatCode>General</c:formatCode>
                <c:ptCount val="8"/>
                <c:pt idx="0">
                  <c:v>28</c:v>
                </c:pt>
                <c:pt idx="1">
                  <c:v>39</c:v>
                </c:pt>
                <c:pt idx="2">
                  <c:v>44</c:v>
                </c:pt>
                <c:pt idx="3">
                  <c:v>46</c:v>
                </c:pt>
                <c:pt idx="4">
                  <c:v>48</c:v>
                </c:pt>
                <c:pt idx="5">
                  <c:v>63</c:v>
                </c:pt>
                <c:pt idx="6">
                  <c:v>62</c:v>
                </c:pt>
                <c:pt idx="7">
                  <c:v>69</c:v>
                </c:pt>
              </c:numCache>
            </c:numRef>
          </c:val>
          <c:smooth val="0"/>
          <c:extLst>
            <c:ext xmlns:c16="http://schemas.microsoft.com/office/drawing/2014/chart" uri="{C3380CC4-5D6E-409C-BE32-E72D297353CC}">
              <c16:uniqueId val="{00000000-0B29-4FA3-B137-C6EA134F39E0}"/>
            </c:ext>
          </c:extLst>
        </c:ser>
        <c:dLbls>
          <c:showLegendKey val="0"/>
          <c:showVal val="0"/>
          <c:showCatName val="0"/>
          <c:showSerName val="0"/>
          <c:showPercent val="0"/>
          <c:showBubbleSize val="0"/>
        </c:dLbls>
        <c:smooth val="0"/>
        <c:axId val="268156208"/>
        <c:axId val="268153968"/>
      </c:lineChart>
      <c:catAx>
        <c:axId val="268156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68153968"/>
        <c:crosses val="autoZero"/>
        <c:auto val="1"/>
        <c:lblAlgn val="ctr"/>
        <c:lblOffset val="100"/>
        <c:noMultiLvlLbl val="0"/>
      </c:catAx>
      <c:valAx>
        <c:axId val="268153968"/>
        <c:scaling>
          <c:orientation val="minMax"/>
          <c:max val="70"/>
          <c:min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681562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0.38851</cdr:x>
      <cdr:y>0.80803</cdr:y>
    </cdr:from>
    <cdr:to>
      <cdr:x>0.4144</cdr:x>
      <cdr:y>0.88661</cdr:y>
    </cdr:to>
    <cdr:cxnSp macro="">
      <cdr:nvCxnSpPr>
        <cdr:cNvPr id="3" name="Straight Arrow Connector 2">
          <a:extLst xmlns:a="http://schemas.openxmlformats.org/drawingml/2006/main">
            <a:ext uri="{FF2B5EF4-FFF2-40B4-BE49-F238E27FC236}">
              <a16:creationId xmlns:a16="http://schemas.microsoft.com/office/drawing/2014/main" id="{D8E57964-BC09-438B-A9D9-BC5822DD741D}"/>
            </a:ext>
          </a:extLst>
        </cdr:cNvPr>
        <cdr:cNvCxnSpPr/>
      </cdr:nvCxnSpPr>
      <cdr:spPr>
        <a:xfrm xmlns:a="http://schemas.openxmlformats.org/drawingml/2006/main" flipV="1">
          <a:off x="2902527" y="4429991"/>
          <a:ext cx="193422" cy="430810"/>
        </a:xfrm>
        <a:prstGeom xmlns:a="http://schemas.openxmlformats.org/drawingml/2006/main" prst="straightConnector1">
          <a:avLst/>
        </a:prstGeom>
        <a:ln xmlns:a="http://schemas.openxmlformats.org/drawingml/2006/main" w="76200">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0.05166</cdr:x>
      <cdr:y>0.46282</cdr:y>
    </cdr:from>
    <cdr:to>
      <cdr:x>0.99205</cdr:x>
      <cdr:y>0.47037</cdr:y>
    </cdr:to>
    <cdr:cxnSp macro="">
      <cdr:nvCxnSpPr>
        <cdr:cNvPr id="2" name="Straight Connector 1">
          <a:extLst xmlns:a="http://schemas.openxmlformats.org/drawingml/2006/main">
            <a:ext uri="{FF2B5EF4-FFF2-40B4-BE49-F238E27FC236}">
              <a16:creationId xmlns:a16="http://schemas.microsoft.com/office/drawing/2014/main" id="{023F4542-E8DB-4ADD-9D18-CC227A006508}"/>
            </a:ext>
          </a:extLst>
        </cdr:cNvPr>
        <cdr:cNvCxnSpPr/>
      </cdr:nvCxnSpPr>
      <cdr:spPr>
        <a:xfrm xmlns:a="http://schemas.openxmlformats.org/drawingml/2006/main">
          <a:off x="543232" y="2013872"/>
          <a:ext cx="9888794" cy="32876"/>
        </a:xfrm>
        <a:prstGeom xmlns:a="http://schemas.openxmlformats.org/drawingml/2006/main" prst="line">
          <a:avLst/>
        </a:prstGeom>
        <a:ln xmlns:a="http://schemas.openxmlformats.org/drawingml/2006/main" w="38100">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r>
              <a:rPr lang="en-US" dirty="0"/>
              <a:t>Interim Higher Education Committee Meeting</a:t>
            </a:r>
          </a:p>
          <a:p>
            <a:r>
              <a:rPr lang="en-US" dirty="0"/>
              <a:t>Valley City State University</a:t>
            </a:r>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r>
              <a:rPr lang="en-US" dirty="0"/>
              <a:t>August 21, 2018</a:t>
            </a:r>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r>
              <a:rPr lang="en-US" dirty="0"/>
              <a:t>UND School of Medicine and Health Sciences</a:t>
            </a:r>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r>
              <a:rPr lang="en-US" dirty="0"/>
              <a:t>Grand Forks, ND</a:t>
            </a:r>
          </a:p>
        </p:txBody>
      </p:sp>
    </p:spTree>
    <p:extLst>
      <p:ext uri="{BB962C8B-B14F-4D97-AF65-F5344CB8AC3E}">
        <p14:creationId xmlns:p14="http://schemas.microsoft.com/office/powerpoint/2010/main" val="11078743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1A0F8CA-C69A-4F83-83FF-5EEC36622010}" type="datetimeFigureOut">
              <a:rPr lang="en-US" smtClean="0"/>
              <a:t>9/13/2020</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B65CFBB-717D-4FE3-ACE9-6D31702F8F23}" type="slidenum">
              <a:rPr lang="en-US" smtClean="0"/>
              <a:t>‹#›</a:t>
            </a:fld>
            <a:endParaRPr lang="en-US" dirty="0"/>
          </a:p>
        </p:txBody>
      </p:sp>
    </p:spTree>
    <p:extLst>
      <p:ext uri="{BB962C8B-B14F-4D97-AF65-F5344CB8AC3E}">
        <p14:creationId xmlns:p14="http://schemas.microsoft.com/office/powerpoint/2010/main" val="30835597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F789762-E5EE-4187-A09F-179055856A7B}" type="slidenum">
              <a:rPr lang="en-US" smtClean="0"/>
              <a:pPr>
                <a:defRPr/>
              </a:pPr>
              <a:t>5</a:t>
            </a:fld>
            <a:endParaRPr lang="en-US" dirty="0"/>
          </a:p>
        </p:txBody>
      </p:sp>
    </p:spTree>
    <p:extLst>
      <p:ext uri="{BB962C8B-B14F-4D97-AF65-F5344CB8AC3E}">
        <p14:creationId xmlns:p14="http://schemas.microsoft.com/office/powerpoint/2010/main" val="41158608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F789762-E5EE-4187-A09F-179055856A7B}" type="slidenum">
              <a:rPr lang="en-US" smtClean="0"/>
              <a:pPr>
                <a:defRPr/>
              </a:pPr>
              <a:t>18</a:t>
            </a:fld>
            <a:endParaRPr lang="en-US" dirty="0"/>
          </a:p>
        </p:txBody>
      </p:sp>
    </p:spTree>
    <p:extLst>
      <p:ext uri="{BB962C8B-B14F-4D97-AF65-F5344CB8AC3E}">
        <p14:creationId xmlns:p14="http://schemas.microsoft.com/office/powerpoint/2010/main" val="20154976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F789762-E5EE-4187-A09F-179055856A7B}" type="slidenum">
              <a:rPr lang="en-US" smtClean="0"/>
              <a:pPr>
                <a:defRPr/>
              </a:pPr>
              <a:t>19</a:t>
            </a:fld>
            <a:endParaRPr lang="en-US" dirty="0"/>
          </a:p>
        </p:txBody>
      </p:sp>
    </p:spTree>
    <p:extLst>
      <p:ext uri="{BB962C8B-B14F-4D97-AF65-F5344CB8AC3E}">
        <p14:creationId xmlns:p14="http://schemas.microsoft.com/office/powerpoint/2010/main" val="14052839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F789762-E5EE-4187-A09F-179055856A7B}" type="slidenum">
              <a:rPr lang="en-US" smtClean="0"/>
              <a:pPr>
                <a:defRPr/>
              </a:pPr>
              <a:t>20</a:t>
            </a:fld>
            <a:endParaRPr lang="en-US" dirty="0"/>
          </a:p>
        </p:txBody>
      </p:sp>
    </p:spTree>
    <p:extLst>
      <p:ext uri="{BB962C8B-B14F-4D97-AF65-F5344CB8AC3E}">
        <p14:creationId xmlns:p14="http://schemas.microsoft.com/office/powerpoint/2010/main" val="14147938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F789762-E5EE-4187-A09F-179055856A7B}" type="slidenum">
              <a:rPr lang="en-US" smtClean="0"/>
              <a:pPr>
                <a:defRPr/>
              </a:pPr>
              <a:t>21</a:t>
            </a:fld>
            <a:endParaRPr lang="en-US" dirty="0"/>
          </a:p>
        </p:txBody>
      </p:sp>
    </p:spTree>
    <p:extLst>
      <p:ext uri="{BB962C8B-B14F-4D97-AF65-F5344CB8AC3E}">
        <p14:creationId xmlns:p14="http://schemas.microsoft.com/office/powerpoint/2010/main" val="25395615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F789762-E5EE-4187-A09F-179055856A7B}" type="slidenum">
              <a:rPr lang="en-US" smtClean="0"/>
              <a:pPr>
                <a:defRPr/>
              </a:pPr>
              <a:t>22</a:t>
            </a:fld>
            <a:endParaRPr lang="en-US" dirty="0"/>
          </a:p>
        </p:txBody>
      </p:sp>
    </p:spTree>
    <p:extLst>
      <p:ext uri="{BB962C8B-B14F-4D97-AF65-F5344CB8AC3E}">
        <p14:creationId xmlns:p14="http://schemas.microsoft.com/office/powerpoint/2010/main" val="3206539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611CEC9E-D675-47F4-9747-C6D2212C0684}" type="slidenum">
              <a:rPr lang="en-US"/>
              <a:pPr/>
              <a:t>24</a:t>
            </a:fld>
            <a:endParaRPr lang="en-US" dirty="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8952751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F789762-E5EE-4187-A09F-179055856A7B}" type="slidenum">
              <a:rPr lang="en-US" smtClean="0"/>
              <a:pPr>
                <a:defRPr/>
              </a:pPr>
              <a:t>25</a:t>
            </a:fld>
            <a:endParaRPr lang="en-US" dirty="0"/>
          </a:p>
        </p:txBody>
      </p:sp>
    </p:spTree>
    <p:extLst>
      <p:ext uri="{BB962C8B-B14F-4D97-AF65-F5344CB8AC3E}">
        <p14:creationId xmlns:p14="http://schemas.microsoft.com/office/powerpoint/2010/main" val="16118390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F789762-E5EE-4187-A09F-179055856A7B}" type="slidenum">
              <a:rPr lang="en-US" smtClean="0"/>
              <a:pPr>
                <a:defRPr/>
              </a:pPr>
              <a:t>26</a:t>
            </a:fld>
            <a:endParaRPr lang="en-US" dirty="0"/>
          </a:p>
        </p:txBody>
      </p:sp>
    </p:spTree>
    <p:extLst>
      <p:ext uri="{BB962C8B-B14F-4D97-AF65-F5344CB8AC3E}">
        <p14:creationId xmlns:p14="http://schemas.microsoft.com/office/powerpoint/2010/main" val="24836096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1A199940-1E07-49BC-985E-AE39082599D3}" type="slidenum">
              <a:rPr lang="en-US"/>
              <a:pPr/>
              <a:t>45</a:t>
            </a:fld>
            <a:endParaRPr lang="en-US" dirty="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7089673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F789762-E5EE-4187-A09F-179055856A7B}" type="slidenum">
              <a:rPr lang="en-US" smtClean="0"/>
              <a:pPr>
                <a:defRPr/>
              </a:pPr>
              <a:t>48</a:t>
            </a:fld>
            <a:endParaRPr lang="en-US" dirty="0"/>
          </a:p>
        </p:txBody>
      </p:sp>
    </p:spTree>
    <p:extLst>
      <p:ext uri="{BB962C8B-B14F-4D97-AF65-F5344CB8AC3E}">
        <p14:creationId xmlns:p14="http://schemas.microsoft.com/office/powerpoint/2010/main" val="3735716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F789762-E5EE-4187-A09F-179055856A7B}" type="slidenum">
              <a:rPr lang="en-US" smtClean="0"/>
              <a:pPr>
                <a:defRPr/>
              </a:pPr>
              <a:t>7</a:t>
            </a:fld>
            <a:endParaRPr lang="en-US" dirty="0"/>
          </a:p>
        </p:txBody>
      </p:sp>
    </p:spTree>
    <p:extLst>
      <p:ext uri="{BB962C8B-B14F-4D97-AF65-F5344CB8AC3E}">
        <p14:creationId xmlns:p14="http://schemas.microsoft.com/office/powerpoint/2010/main" val="1042552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F789762-E5EE-4187-A09F-179055856A7B}" type="slidenum">
              <a:rPr lang="en-US" smtClean="0"/>
              <a:pPr>
                <a:defRPr/>
              </a:pPr>
              <a:t>49</a:t>
            </a:fld>
            <a:endParaRPr lang="en-US" dirty="0"/>
          </a:p>
        </p:txBody>
      </p:sp>
    </p:spTree>
    <p:extLst>
      <p:ext uri="{BB962C8B-B14F-4D97-AF65-F5344CB8AC3E}">
        <p14:creationId xmlns:p14="http://schemas.microsoft.com/office/powerpoint/2010/main" val="10715784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F789762-E5EE-4187-A09F-179055856A7B}" type="slidenum">
              <a:rPr lang="en-US" smtClean="0"/>
              <a:pPr>
                <a:defRPr/>
              </a:pPr>
              <a:t>50</a:t>
            </a:fld>
            <a:endParaRPr lang="en-US" dirty="0"/>
          </a:p>
        </p:txBody>
      </p:sp>
    </p:spTree>
    <p:extLst>
      <p:ext uri="{BB962C8B-B14F-4D97-AF65-F5344CB8AC3E}">
        <p14:creationId xmlns:p14="http://schemas.microsoft.com/office/powerpoint/2010/main" val="855174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F789762-E5EE-4187-A09F-179055856A7B}" type="slidenum">
              <a:rPr lang="en-US" smtClean="0"/>
              <a:pPr>
                <a:defRPr/>
              </a:pPr>
              <a:t>8</a:t>
            </a:fld>
            <a:endParaRPr lang="en-US" dirty="0"/>
          </a:p>
        </p:txBody>
      </p:sp>
    </p:spTree>
    <p:extLst>
      <p:ext uri="{BB962C8B-B14F-4D97-AF65-F5344CB8AC3E}">
        <p14:creationId xmlns:p14="http://schemas.microsoft.com/office/powerpoint/2010/main" val="2764185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F789762-E5EE-4187-A09F-179055856A7B}" type="slidenum">
              <a:rPr lang="en-US" smtClean="0"/>
              <a:pPr>
                <a:defRPr/>
              </a:pPr>
              <a:t>9</a:t>
            </a:fld>
            <a:endParaRPr lang="en-US" dirty="0"/>
          </a:p>
        </p:txBody>
      </p:sp>
    </p:spTree>
    <p:extLst>
      <p:ext uri="{BB962C8B-B14F-4D97-AF65-F5344CB8AC3E}">
        <p14:creationId xmlns:p14="http://schemas.microsoft.com/office/powerpoint/2010/main" val="3620651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F789762-E5EE-4187-A09F-179055856A7B}" type="slidenum">
              <a:rPr lang="en-US" smtClean="0"/>
              <a:pPr>
                <a:defRPr/>
              </a:pPr>
              <a:t>10</a:t>
            </a:fld>
            <a:endParaRPr lang="en-US" dirty="0"/>
          </a:p>
        </p:txBody>
      </p:sp>
    </p:spTree>
    <p:extLst>
      <p:ext uri="{BB962C8B-B14F-4D97-AF65-F5344CB8AC3E}">
        <p14:creationId xmlns:p14="http://schemas.microsoft.com/office/powerpoint/2010/main" val="7344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80EB260B-6194-4722-89DA-C648D6438B93}" type="slidenum">
              <a:rPr lang="en-US" smtClean="0"/>
              <a:pPr/>
              <a:t>11</a:t>
            </a:fld>
            <a:endParaRPr lang="en-US" dirty="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847688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80EB260B-6194-4722-89DA-C648D6438B93}" type="slidenum">
              <a:rPr lang="en-US" smtClean="0"/>
              <a:pPr/>
              <a:t>15</a:t>
            </a:fld>
            <a:endParaRPr lang="en-US" dirty="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324662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F789762-E5EE-4187-A09F-179055856A7B}" type="slidenum">
              <a:rPr lang="en-US" smtClean="0"/>
              <a:pPr>
                <a:defRPr/>
              </a:pPr>
              <a:t>16</a:t>
            </a:fld>
            <a:endParaRPr lang="en-US" dirty="0"/>
          </a:p>
        </p:txBody>
      </p:sp>
    </p:spTree>
    <p:extLst>
      <p:ext uri="{BB962C8B-B14F-4D97-AF65-F5344CB8AC3E}">
        <p14:creationId xmlns:p14="http://schemas.microsoft.com/office/powerpoint/2010/main" val="18310292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F789762-E5EE-4187-A09F-179055856A7B}" type="slidenum">
              <a:rPr lang="en-US" smtClean="0"/>
              <a:pPr>
                <a:defRPr/>
              </a:pPr>
              <a:t>17</a:t>
            </a:fld>
            <a:endParaRPr lang="en-US" dirty="0"/>
          </a:p>
        </p:txBody>
      </p:sp>
    </p:spTree>
    <p:extLst>
      <p:ext uri="{BB962C8B-B14F-4D97-AF65-F5344CB8AC3E}">
        <p14:creationId xmlns:p14="http://schemas.microsoft.com/office/powerpoint/2010/main" val="24917828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A6FB6FD-7626-421C-B7E3-C808AD2619D6}" type="datetimeFigureOut">
              <a:rPr lang="en-US" smtClean="0"/>
              <a:t>9/13/2020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33EAB9-2CD7-4BE9-975E-35E2019E5E26}" type="slidenum">
              <a:rPr lang="en-US" smtClean="0"/>
              <a:t>‹#›</a:t>
            </a:fld>
            <a:endParaRPr lang="en-US" dirty="0"/>
          </a:p>
        </p:txBody>
      </p:sp>
    </p:spTree>
    <p:extLst>
      <p:ext uri="{BB962C8B-B14F-4D97-AF65-F5344CB8AC3E}">
        <p14:creationId xmlns:p14="http://schemas.microsoft.com/office/powerpoint/2010/main" val="22781591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6FB6FD-7626-421C-B7E3-C808AD2619D6}" type="datetimeFigureOut">
              <a:rPr lang="en-US" smtClean="0"/>
              <a:t>9/13/2020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33EAB9-2CD7-4BE9-975E-35E2019E5E26}" type="slidenum">
              <a:rPr lang="en-US" smtClean="0"/>
              <a:t>‹#›</a:t>
            </a:fld>
            <a:endParaRPr lang="en-US" dirty="0"/>
          </a:p>
        </p:txBody>
      </p:sp>
    </p:spTree>
    <p:extLst>
      <p:ext uri="{BB962C8B-B14F-4D97-AF65-F5344CB8AC3E}">
        <p14:creationId xmlns:p14="http://schemas.microsoft.com/office/powerpoint/2010/main" val="1048927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6FB6FD-7626-421C-B7E3-C808AD2619D6}" type="datetimeFigureOut">
              <a:rPr lang="en-US" smtClean="0"/>
              <a:t>9/13/2020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33EAB9-2CD7-4BE9-975E-35E2019E5E26}" type="slidenum">
              <a:rPr lang="en-US" smtClean="0"/>
              <a:t>‹#›</a:t>
            </a:fld>
            <a:endParaRPr lang="en-US" dirty="0"/>
          </a:p>
        </p:txBody>
      </p:sp>
    </p:spTree>
    <p:extLst>
      <p:ext uri="{BB962C8B-B14F-4D97-AF65-F5344CB8AC3E}">
        <p14:creationId xmlns:p14="http://schemas.microsoft.com/office/powerpoint/2010/main" val="3467406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6FB6FD-7626-421C-B7E3-C808AD2619D6}" type="datetimeFigureOut">
              <a:rPr lang="en-US" smtClean="0"/>
              <a:t>9/13/2020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33EAB9-2CD7-4BE9-975E-35E2019E5E26}" type="slidenum">
              <a:rPr lang="en-US" smtClean="0"/>
              <a:t>‹#›</a:t>
            </a:fld>
            <a:endParaRPr lang="en-US" dirty="0"/>
          </a:p>
        </p:txBody>
      </p:sp>
    </p:spTree>
    <p:extLst>
      <p:ext uri="{BB962C8B-B14F-4D97-AF65-F5344CB8AC3E}">
        <p14:creationId xmlns:p14="http://schemas.microsoft.com/office/powerpoint/2010/main" val="1466520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6FB6FD-7626-421C-B7E3-C808AD2619D6}" type="datetimeFigureOut">
              <a:rPr lang="en-US" smtClean="0"/>
              <a:t>9/13/2020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33EAB9-2CD7-4BE9-975E-35E2019E5E26}" type="slidenum">
              <a:rPr lang="en-US" smtClean="0"/>
              <a:t>‹#›</a:t>
            </a:fld>
            <a:endParaRPr lang="en-US" dirty="0"/>
          </a:p>
        </p:txBody>
      </p:sp>
    </p:spTree>
    <p:extLst>
      <p:ext uri="{BB962C8B-B14F-4D97-AF65-F5344CB8AC3E}">
        <p14:creationId xmlns:p14="http://schemas.microsoft.com/office/powerpoint/2010/main" val="2975828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6FB6FD-7626-421C-B7E3-C808AD2619D6}" type="datetimeFigureOut">
              <a:rPr lang="en-US" smtClean="0"/>
              <a:t>9/13/2020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133EAB9-2CD7-4BE9-975E-35E2019E5E26}" type="slidenum">
              <a:rPr lang="en-US" smtClean="0"/>
              <a:t>‹#›</a:t>
            </a:fld>
            <a:endParaRPr lang="en-US" dirty="0"/>
          </a:p>
        </p:txBody>
      </p:sp>
    </p:spTree>
    <p:extLst>
      <p:ext uri="{BB962C8B-B14F-4D97-AF65-F5344CB8AC3E}">
        <p14:creationId xmlns:p14="http://schemas.microsoft.com/office/powerpoint/2010/main" val="3285705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6FB6FD-7626-421C-B7E3-C808AD2619D6}" type="datetimeFigureOut">
              <a:rPr lang="en-US" smtClean="0"/>
              <a:t>9/13/2020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133EAB9-2CD7-4BE9-975E-35E2019E5E26}" type="slidenum">
              <a:rPr lang="en-US" smtClean="0"/>
              <a:t>‹#›</a:t>
            </a:fld>
            <a:endParaRPr lang="en-US" dirty="0"/>
          </a:p>
        </p:txBody>
      </p:sp>
    </p:spTree>
    <p:extLst>
      <p:ext uri="{BB962C8B-B14F-4D97-AF65-F5344CB8AC3E}">
        <p14:creationId xmlns:p14="http://schemas.microsoft.com/office/powerpoint/2010/main" val="24497503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6FB6FD-7626-421C-B7E3-C808AD2619D6}" type="datetimeFigureOut">
              <a:rPr lang="en-US" smtClean="0"/>
              <a:t>9/13/2020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133EAB9-2CD7-4BE9-975E-35E2019E5E26}" type="slidenum">
              <a:rPr lang="en-US" smtClean="0"/>
              <a:t>‹#›</a:t>
            </a:fld>
            <a:endParaRPr lang="en-US" dirty="0"/>
          </a:p>
        </p:txBody>
      </p:sp>
    </p:spTree>
    <p:extLst>
      <p:ext uri="{BB962C8B-B14F-4D97-AF65-F5344CB8AC3E}">
        <p14:creationId xmlns:p14="http://schemas.microsoft.com/office/powerpoint/2010/main" val="2527593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6FB6FD-7626-421C-B7E3-C808AD2619D6}" type="datetimeFigureOut">
              <a:rPr lang="en-US" smtClean="0"/>
              <a:t>9/13/2020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133EAB9-2CD7-4BE9-975E-35E2019E5E26}" type="slidenum">
              <a:rPr lang="en-US" smtClean="0"/>
              <a:t>‹#›</a:t>
            </a:fld>
            <a:endParaRPr lang="en-US" dirty="0"/>
          </a:p>
        </p:txBody>
      </p:sp>
    </p:spTree>
    <p:extLst>
      <p:ext uri="{BB962C8B-B14F-4D97-AF65-F5344CB8AC3E}">
        <p14:creationId xmlns:p14="http://schemas.microsoft.com/office/powerpoint/2010/main" val="3339110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6FB6FD-7626-421C-B7E3-C808AD2619D6}" type="datetimeFigureOut">
              <a:rPr lang="en-US" smtClean="0"/>
              <a:t>9/13/2020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133EAB9-2CD7-4BE9-975E-35E2019E5E26}" type="slidenum">
              <a:rPr lang="en-US" smtClean="0"/>
              <a:t>‹#›</a:t>
            </a:fld>
            <a:endParaRPr lang="en-US" dirty="0"/>
          </a:p>
        </p:txBody>
      </p:sp>
    </p:spTree>
    <p:extLst>
      <p:ext uri="{BB962C8B-B14F-4D97-AF65-F5344CB8AC3E}">
        <p14:creationId xmlns:p14="http://schemas.microsoft.com/office/powerpoint/2010/main" val="4085025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6FB6FD-7626-421C-B7E3-C808AD2619D6}" type="datetimeFigureOut">
              <a:rPr lang="en-US" smtClean="0"/>
              <a:t>9/13/2020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133EAB9-2CD7-4BE9-975E-35E2019E5E26}" type="slidenum">
              <a:rPr lang="en-US" smtClean="0"/>
              <a:t>‹#›</a:t>
            </a:fld>
            <a:endParaRPr lang="en-US" dirty="0"/>
          </a:p>
        </p:txBody>
      </p:sp>
    </p:spTree>
    <p:extLst>
      <p:ext uri="{BB962C8B-B14F-4D97-AF65-F5344CB8AC3E}">
        <p14:creationId xmlns:p14="http://schemas.microsoft.com/office/powerpoint/2010/main" val="1246425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6FB6FD-7626-421C-B7E3-C808AD2619D6}" type="datetimeFigureOut">
              <a:rPr lang="en-US" smtClean="0"/>
              <a:t>9/13/2020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33EAB9-2CD7-4BE9-975E-35E2019E5E26}" type="slidenum">
              <a:rPr lang="en-US" smtClean="0"/>
              <a:t>‹#›</a:t>
            </a:fld>
            <a:endParaRPr lang="en-US" dirty="0"/>
          </a:p>
        </p:txBody>
      </p:sp>
    </p:spTree>
    <p:extLst>
      <p:ext uri="{BB962C8B-B14F-4D97-AF65-F5344CB8AC3E}">
        <p14:creationId xmlns:p14="http://schemas.microsoft.com/office/powerpoint/2010/main" val="3374679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chart" Target="../charts/chart8.xml"/><Relationship Id="rId4" Type="http://schemas.openxmlformats.org/officeDocument/2006/relationships/chart" Target="../charts/chart7.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eg"/><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4.jpeg"/></Relationships>
</file>

<file path=ppt/slides/_rels/slide5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a:extLst>
              <a:ext uri="{FF2B5EF4-FFF2-40B4-BE49-F238E27FC236}">
                <a16:creationId xmlns:a16="http://schemas.microsoft.com/office/drawing/2014/main" id="{D33E36A1-2EF7-467B-80EC-80A821C35EF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50051" y="5693886"/>
            <a:ext cx="3844925"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5">
            <a:extLst>
              <a:ext uri="{FF2B5EF4-FFF2-40B4-BE49-F238E27FC236}">
                <a16:creationId xmlns:a16="http://schemas.microsoft.com/office/drawing/2014/main" id="{128DEC16-06BD-4DAB-8173-6B772C2F570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9764" y="857250"/>
            <a:ext cx="4027487"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6">
            <a:extLst>
              <a:ext uri="{FF2B5EF4-FFF2-40B4-BE49-F238E27FC236}">
                <a16:creationId xmlns:a16="http://schemas.microsoft.com/office/drawing/2014/main" id="{44BFCD2C-E105-4545-83BB-A5A9F442B5BD}"/>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97225" y="5755799"/>
            <a:ext cx="3100388"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TextBox 7">
            <a:extLst>
              <a:ext uri="{FF2B5EF4-FFF2-40B4-BE49-F238E27FC236}">
                <a16:creationId xmlns:a16="http://schemas.microsoft.com/office/drawing/2014/main" id="{6FCEDFDE-60D0-49A2-8142-43A623DC1AE4}"/>
              </a:ext>
            </a:extLst>
          </p:cNvPr>
          <p:cNvSpPr txBox="1">
            <a:spLocks noChangeArrowheads="1"/>
          </p:cNvSpPr>
          <p:nvPr/>
        </p:nvSpPr>
        <p:spPr bwMode="auto">
          <a:xfrm>
            <a:off x="723901" y="2264790"/>
            <a:ext cx="10839450" cy="2885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en-US" altLang="en-US" sz="3750" b="1" dirty="0">
                <a:solidFill>
                  <a:srgbClr val="009A44"/>
                </a:solidFill>
                <a:latin typeface="Helvetica" panose="020B0604020202020204" pitchFamily="34" charset="0"/>
              </a:rPr>
              <a:t>Interim Higher Education Committee Meeting</a:t>
            </a:r>
          </a:p>
          <a:p>
            <a:pPr algn="ctr" eaLnBrk="1" hangingPunct="1">
              <a:lnSpc>
                <a:spcPct val="100000"/>
              </a:lnSpc>
              <a:spcBef>
                <a:spcPct val="0"/>
              </a:spcBef>
              <a:buFontTx/>
              <a:buNone/>
              <a:defRPr/>
            </a:pPr>
            <a:r>
              <a:rPr lang="en-US" altLang="en-US" sz="2400" b="1" dirty="0">
                <a:solidFill>
                  <a:srgbClr val="009A44"/>
                </a:solidFill>
                <a:latin typeface="Helvetica" panose="020B0604020202020204" pitchFamily="34" charset="0"/>
              </a:rPr>
              <a:t>September 14, 2020</a:t>
            </a:r>
          </a:p>
          <a:p>
            <a:pPr algn="ctr" eaLnBrk="1" hangingPunct="1">
              <a:lnSpc>
                <a:spcPct val="100000"/>
              </a:lnSpc>
              <a:spcBef>
                <a:spcPct val="0"/>
              </a:spcBef>
              <a:buFontTx/>
              <a:buNone/>
              <a:defRPr/>
            </a:pPr>
            <a:endParaRPr lang="en-US" altLang="en-US" sz="2400" b="1" dirty="0">
              <a:solidFill>
                <a:srgbClr val="009A44"/>
              </a:solidFill>
              <a:latin typeface="Helvetica" panose="020B0604020202020204" pitchFamily="34" charset="0"/>
            </a:endParaRPr>
          </a:p>
          <a:p>
            <a:pPr algn="ctr" eaLnBrk="1" hangingPunct="1">
              <a:lnSpc>
                <a:spcPct val="100000"/>
              </a:lnSpc>
              <a:spcBef>
                <a:spcPct val="0"/>
              </a:spcBef>
              <a:buFontTx/>
              <a:buNone/>
              <a:defRPr/>
            </a:pPr>
            <a:r>
              <a:rPr lang="en-US" altLang="en-US" sz="2400" b="1" dirty="0">
                <a:solidFill>
                  <a:srgbClr val="009A44"/>
                </a:solidFill>
                <a:latin typeface="Helvetica" panose="020B0604020202020204" pitchFamily="34" charset="0"/>
              </a:rPr>
              <a:t>Joshua Wynne, MD, MBA, MPH</a:t>
            </a:r>
          </a:p>
          <a:p>
            <a:pPr algn="ctr" eaLnBrk="1" hangingPunct="1">
              <a:lnSpc>
                <a:spcPct val="100000"/>
              </a:lnSpc>
              <a:spcBef>
                <a:spcPct val="0"/>
              </a:spcBef>
              <a:buFontTx/>
              <a:buNone/>
              <a:defRPr/>
            </a:pPr>
            <a:r>
              <a:rPr lang="en-US" altLang="en-US" sz="1800" b="1" dirty="0">
                <a:solidFill>
                  <a:srgbClr val="009A44"/>
                </a:solidFill>
                <a:latin typeface="Helvetica" panose="020B0604020202020204" pitchFamily="34" charset="0"/>
              </a:rPr>
              <a:t>Chief Health Strategist, State of North Dakota</a:t>
            </a:r>
          </a:p>
          <a:p>
            <a:pPr algn="ctr" eaLnBrk="1" hangingPunct="1">
              <a:lnSpc>
                <a:spcPct val="100000"/>
              </a:lnSpc>
              <a:spcBef>
                <a:spcPct val="0"/>
              </a:spcBef>
              <a:buFontTx/>
              <a:buNone/>
              <a:defRPr/>
            </a:pPr>
            <a:r>
              <a:rPr lang="en-US" altLang="en-US" sz="1800" b="1" dirty="0">
                <a:solidFill>
                  <a:srgbClr val="009A44"/>
                </a:solidFill>
                <a:latin typeface="Helvetica" panose="020B0604020202020204" pitchFamily="34" charset="0"/>
              </a:rPr>
              <a:t>Vice President for Health Affairs, UND</a:t>
            </a:r>
          </a:p>
          <a:p>
            <a:pPr algn="ctr" eaLnBrk="1" hangingPunct="1">
              <a:lnSpc>
                <a:spcPct val="100000"/>
              </a:lnSpc>
              <a:spcBef>
                <a:spcPct val="0"/>
              </a:spcBef>
              <a:buFontTx/>
              <a:buNone/>
              <a:defRPr/>
            </a:pPr>
            <a:r>
              <a:rPr lang="en-US" altLang="en-US" sz="1800" b="1" dirty="0">
                <a:solidFill>
                  <a:srgbClr val="009A44"/>
                </a:solidFill>
                <a:latin typeface="Helvetica" panose="020B0604020202020204" pitchFamily="34" charset="0"/>
              </a:rPr>
              <a:t>Dean, UND SMHS</a:t>
            </a:r>
          </a:p>
          <a:p>
            <a:pPr algn="ctr" eaLnBrk="1" hangingPunct="1">
              <a:lnSpc>
                <a:spcPct val="100000"/>
              </a:lnSpc>
              <a:spcBef>
                <a:spcPct val="0"/>
              </a:spcBef>
              <a:buFontTx/>
              <a:buNone/>
              <a:defRPr/>
            </a:pPr>
            <a:r>
              <a:rPr lang="en-US" altLang="en-US" sz="1800" b="1" dirty="0">
                <a:solidFill>
                  <a:srgbClr val="009A44"/>
                </a:solidFill>
                <a:latin typeface="Helvetica" panose="020B0604020202020204" pitchFamily="34" charset="0"/>
              </a:rPr>
              <a:t>Executive Secretary, UND SMHS Advisory Council</a:t>
            </a:r>
          </a:p>
        </p:txBody>
      </p:sp>
    </p:spTree>
    <p:extLst>
      <p:ext uri="{BB962C8B-B14F-4D97-AF65-F5344CB8AC3E}">
        <p14:creationId xmlns:p14="http://schemas.microsoft.com/office/powerpoint/2010/main" val="321607041"/>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2"/>
          <p:cNvSpPr>
            <a:spLocks noGrp="1" noChangeArrowheads="1"/>
          </p:cNvSpPr>
          <p:nvPr>
            <p:ph type="title"/>
          </p:nvPr>
        </p:nvSpPr>
        <p:spPr>
          <a:xfrm>
            <a:off x="2209800" y="206552"/>
            <a:ext cx="7772400" cy="1143000"/>
          </a:xfrm>
        </p:spPr>
        <p:txBody>
          <a:bodyPr/>
          <a:lstStyle/>
          <a:p>
            <a:pPr algn="ctr" eaLnBrk="1" hangingPunct="1"/>
            <a:r>
              <a:rPr lang="en-US" dirty="0"/>
              <a:t>COVID-19 Impact</a:t>
            </a:r>
          </a:p>
        </p:txBody>
      </p:sp>
      <p:sp>
        <p:nvSpPr>
          <p:cNvPr id="34820" name="Rectangle 3"/>
          <p:cNvSpPr>
            <a:spLocks noGrp="1" noChangeArrowheads="1"/>
          </p:cNvSpPr>
          <p:nvPr>
            <p:ph idx="1"/>
          </p:nvPr>
        </p:nvSpPr>
        <p:spPr>
          <a:xfrm>
            <a:off x="552450" y="1072215"/>
            <a:ext cx="11125200" cy="5170770"/>
          </a:xfrm>
          <a:ln>
            <a:solidFill>
              <a:srgbClr val="00B050"/>
            </a:solidFill>
          </a:ln>
        </p:spPr>
        <p:txBody>
          <a:bodyPr>
            <a:noAutofit/>
          </a:bodyPr>
          <a:lstStyle/>
          <a:p>
            <a:r>
              <a:rPr lang="en-US" dirty="0"/>
              <a:t>Since March, classroom education had been completely on-line</a:t>
            </a:r>
          </a:p>
          <a:p>
            <a:r>
              <a:rPr lang="en-US" dirty="0"/>
              <a:t>With the start of the fall semester, we have largely transitioned back to in-person classes, although many of our courses have used a hybrid approach with inclusion of on-line learning for quite some time</a:t>
            </a:r>
          </a:p>
          <a:p>
            <a:r>
              <a:rPr lang="en-US" dirty="0"/>
              <a:t>Almost all clinical experiences in hospitals and clinics have re-started (they all were temporarily suspended previously)</a:t>
            </a:r>
          </a:p>
          <a:p>
            <a:r>
              <a:rPr lang="en-US" dirty="0"/>
              <a:t>The financial impact on the UND SMHS was limited by the reduction in effort program, but we encountered real losses due to a temporary downturn in patient visits ( and thus revenue) at our Centers for Family Medicine in Bismarck and Minot. The losses total almost $500,000.</a:t>
            </a:r>
          </a:p>
          <a:p>
            <a:r>
              <a:rPr lang="en-US" dirty="0"/>
              <a:t>Fall student enrollment numbers at the SMHS are essentially as previously anticipated (slight reduction in international graduate students)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spTree>
    <p:extLst>
      <p:ext uri="{BB962C8B-B14F-4D97-AF65-F5344CB8AC3E}">
        <p14:creationId xmlns:p14="http://schemas.microsoft.com/office/powerpoint/2010/main" val="17661842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2057400" y="0"/>
            <a:ext cx="8255000" cy="1162050"/>
          </a:xfrm>
        </p:spPr>
        <p:txBody>
          <a:bodyPr/>
          <a:lstStyle/>
          <a:p>
            <a:pPr algn="ctr" eaLnBrk="1" hangingPunct="1"/>
            <a:br>
              <a:rPr lang="en-US" sz="1500" dirty="0"/>
            </a:br>
            <a:r>
              <a:rPr lang="en-US" dirty="0"/>
              <a:t>Sources of Revenue</a:t>
            </a:r>
          </a:p>
        </p:txBody>
      </p:sp>
      <p:graphicFrame>
        <p:nvGraphicFramePr>
          <p:cNvPr id="19" name="Object 3"/>
          <p:cNvGraphicFramePr>
            <a:graphicFrameLocks noGrp="1" noChangeAspect="1"/>
          </p:cNvGraphicFramePr>
          <p:nvPr>
            <p:ph idx="1"/>
          </p:nvPr>
        </p:nvGraphicFramePr>
        <p:xfrm>
          <a:off x="2057400" y="1066800"/>
          <a:ext cx="7620000" cy="4207362"/>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8626318" y="2311221"/>
            <a:ext cx="3028021" cy="1138773"/>
          </a:xfrm>
          <a:prstGeom prst="rect">
            <a:avLst/>
          </a:prstGeom>
          <a:noFill/>
          <a:ln>
            <a:solidFill>
              <a:srgbClr val="00B050"/>
            </a:solidFill>
          </a:ln>
        </p:spPr>
        <p:txBody>
          <a:bodyPr wrap="square" rtlCol="0">
            <a:spAutoFit/>
          </a:bodyPr>
          <a:lstStyle/>
          <a:p>
            <a:pPr algn="ctr"/>
            <a:r>
              <a:rPr lang="en-US" sz="2400" dirty="0"/>
              <a:t>FY19 &amp; FY20 Estimated </a:t>
            </a:r>
          </a:p>
          <a:p>
            <a:pPr algn="ctr"/>
            <a:r>
              <a:rPr lang="en-US" sz="2400" dirty="0"/>
              <a:t>Revenue $207,169,222</a:t>
            </a:r>
          </a:p>
          <a:p>
            <a:pPr algn="ctr"/>
            <a:endParaRPr lang="en-US" sz="2000" dirty="0">
              <a:solidFill>
                <a:srgbClr val="FF0000"/>
              </a:solidFill>
            </a:endParaRPr>
          </a:p>
        </p:txBody>
      </p:sp>
      <p:graphicFrame>
        <p:nvGraphicFramePr>
          <p:cNvPr id="22" name="Chart 21"/>
          <p:cNvGraphicFramePr>
            <a:graphicFrameLocks/>
          </p:cNvGraphicFramePr>
          <p:nvPr>
            <p:extLst>
              <p:ext uri="{D42A27DB-BD31-4B8C-83A1-F6EECF244321}">
                <p14:modId xmlns:p14="http://schemas.microsoft.com/office/powerpoint/2010/main" val="80074390"/>
              </p:ext>
            </p:extLst>
          </p:nvPr>
        </p:nvGraphicFramePr>
        <p:xfrm>
          <a:off x="2206459" y="844171"/>
          <a:ext cx="7470941" cy="5482447"/>
        </p:xfrm>
        <a:graphic>
          <a:graphicData uri="http://schemas.openxmlformats.org/drawingml/2006/chart">
            <c:chart xmlns:c="http://schemas.openxmlformats.org/drawingml/2006/chart" xmlns:r="http://schemas.openxmlformats.org/officeDocument/2006/relationships" r:id="rId4"/>
          </a:graphicData>
        </a:graphic>
      </p:graphicFrame>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spTree>
    <p:extLst>
      <p:ext uri="{BB962C8B-B14F-4D97-AF65-F5344CB8AC3E}">
        <p14:creationId xmlns:p14="http://schemas.microsoft.com/office/powerpoint/2010/main" val="4725368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209800" y="-152400"/>
            <a:ext cx="7772400" cy="1143000"/>
          </a:xfrm>
        </p:spPr>
        <p:txBody>
          <a:bodyPr/>
          <a:lstStyle/>
          <a:p>
            <a:pPr algn="ctr"/>
            <a:r>
              <a:rPr lang="en-US" dirty="0"/>
              <a:t>Tuition and Fee Comparison</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sp>
        <p:nvSpPr>
          <p:cNvPr id="2" name="Oval 1"/>
          <p:cNvSpPr/>
          <p:nvPr/>
        </p:nvSpPr>
        <p:spPr>
          <a:xfrm>
            <a:off x="10631696" y="3519948"/>
            <a:ext cx="802433" cy="14383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p:cNvGraphicFramePr>
            <a:graphicFrameLocks noGrp="1"/>
          </p:cNvGraphicFramePr>
          <p:nvPr>
            <p:extLst>
              <p:ext uri="{D42A27DB-BD31-4B8C-83A1-F6EECF244321}">
                <p14:modId xmlns:p14="http://schemas.microsoft.com/office/powerpoint/2010/main" val="653120361"/>
              </p:ext>
            </p:extLst>
          </p:nvPr>
        </p:nvGraphicFramePr>
        <p:xfrm>
          <a:off x="1198217" y="624835"/>
          <a:ext cx="9840847" cy="1734051"/>
        </p:xfrm>
        <a:graphic>
          <a:graphicData uri="http://schemas.openxmlformats.org/drawingml/2006/table">
            <a:tbl>
              <a:tblPr/>
              <a:tblGrid>
                <a:gridCol w="1663843">
                  <a:extLst>
                    <a:ext uri="{9D8B030D-6E8A-4147-A177-3AD203B41FA5}">
                      <a16:colId xmlns:a16="http://schemas.microsoft.com/office/drawing/2014/main" val="2010709357"/>
                    </a:ext>
                  </a:extLst>
                </a:gridCol>
                <a:gridCol w="1023903">
                  <a:extLst>
                    <a:ext uri="{9D8B030D-6E8A-4147-A177-3AD203B41FA5}">
                      <a16:colId xmlns:a16="http://schemas.microsoft.com/office/drawing/2014/main" val="2049611281"/>
                    </a:ext>
                  </a:extLst>
                </a:gridCol>
                <a:gridCol w="1038124">
                  <a:extLst>
                    <a:ext uri="{9D8B030D-6E8A-4147-A177-3AD203B41FA5}">
                      <a16:colId xmlns:a16="http://schemas.microsoft.com/office/drawing/2014/main" val="1547215713"/>
                    </a:ext>
                  </a:extLst>
                </a:gridCol>
                <a:gridCol w="1038124">
                  <a:extLst>
                    <a:ext uri="{9D8B030D-6E8A-4147-A177-3AD203B41FA5}">
                      <a16:colId xmlns:a16="http://schemas.microsoft.com/office/drawing/2014/main" val="2549288110"/>
                    </a:ext>
                  </a:extLst>
                </a:gridCol>
                <a:gridCol w="1038124">
                  <a:extLst>
                    <a:ext uri="{9D8B030D-6E8A-4147-A177-3AD203B41FA5}">
                      <a16:colId xmlns:a16="http://schemas.microsoft.com/office/drawing/2014/main" val="1126036599"/>
                    </a:ext>
                  </a:extLst>
                </a:gridCol>
                <a:gridCol w="1038124">
                  <a:extLst>
                    <a:ext uri="{9D8B030D-6E8A-4147-A177-3AD203B41FA5}">
                      <a16:colId xmlns:a16="http://schemas.microsoft.com/office/drawing/2014/main" val="2228152740"/>
                    </a:ext>
                  </a:extLst>
                </a:gridCol>
                <a:gridCol w="839032">
                  <a:extLst>
                    <a:ext uri="{9D8B030D-6E8A-4147-A177-3AD203B41FA5}">
                      <a16:colId xmlns:a16="http://schemas.microsoft.com/office/drawing/2014/main" val="2095393913"/>
                    </a:ext>
                  </a:extLst>
                </a:gridCol>
                <a:gridCol w="1009682">
                  <a:extLst>
                    <a:ext uri="{9D8B030D-6E8A-4147-A177-3AD203B41FA5}">
                      <a16:colId xmlns:a16="http://schemas.microsoft.com/office/drawing/2014/main" val="1399738264"/>
                    </a:ext>
                  </a:extLst>
                </a:gridCol>
                <a:gridCol w="1151891">
                  <a:extLst>
                    <a:ext uri="{9D8B030D-6E8A-4147-A177-3AD203B41FA5}">
                      <a16:colId xmlns:a16="http://schemas.microsoft.com/office/drawing/2014/main" val="1797457255"/>
                    </a:ext>
                  </a:extLst>
                </a:gridCol>
              </a:tblGrid>
              <a:tr h="624696">
                <a:tc>
                  <a:txBody>
                    <a:bodyPr/>
                    <a:lstStyle/>
                    <a:p>
                      <a:pPr algn="l" fontAlgn="b"/>
                      <a:r>
                        <a:rPr lang="en-US" sz="1200" b="0" i="0" u="none" strike="noStrike" dirty="0">
                          <a:effectLst/>
                          <a:latin typeface="Arial MT"/>
                        </a:rPr>
                        <a:t> </a:t>
                      </a:r>
                    </a:p>
                  </a:txBody>
                  <a:tcPr marL="6350" marR="6350" marT="6350" marB="0" anchor="b">
                    <a:lnL>
                      <a:noFill/>
                    </a:lnL>
                    <a:lnR>
                      <a:noFill/>
                    </a:lnR>
                    <a:lnT>
                      <a:noFill/>
                    </a:lnT>
                    <a:lnB>
                      <a:noFill/>
                    </a:lnB>
                    <a:solidFill>
                      <a:srgbClr val="EBF1DE"/>
                    </a:solidFill>
                  </a:tcPr>
                </a:tc>
                <a:tc>
                  <a:txBody>
                    <a:bodyPr/>
                    <a:lstStyle/>
                    <a:p>
                      <a:pPr algn="ctr" fontAlgn="b"/>
                      <a:r>
                        <a:rPr lang="en-US" sz="1200" b="0" i="0" u="none" strike="noStrike">
                          <a:effectLst/>
                          <a:latin typeface="Arial MT"/>
                        </a:rPr>
                        <a:t>2014-15</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200" b="0" i="0" u="none" strike="noStrike" dirty="0">
                          <a:effectLst/>
                          <a:latin typeface="Arial MT"/>
                        </a:rPr>
                        <a:t>2015-16</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200" b="0" i="0" u="none" strike="noStrike">
                          <a:effectLst/>
                          <a:latin typeface="Arial MT"/>
                        </a:rPr>
                        <a:t>2016-17</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200" b="0" i="0" u="none" strike="noStrike">
                          <a:effectLst/>
                          <a:latin typeface="Arial MT"/>
                        </a:rPr>
                        <a:t>2017-18</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200" b="0" i="0" u="none" strike="noStrike">
                          <a:effectLst/>
                          <a:latin typeface="Arial MT"/>
                        </a:rPr>
                        <a:t>2018-19</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200" b="0" i="0" u="none" strike="noStrike">
                          <a:effectLst/>
                          <a:latin typeface="Arial MT"/>
                        </a:rPr>
                        <a:t>2019-20</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200" b="0" i="0" u="none" strike="noStrike">
                          <a:effectLst/>
                          <a:latin typeface="Arial MT"/>
                        </a:rPr>
                        <a:t>FY20 Increase from FY19</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200" b="0" i="0" u="none" strike="noStrike">
                          <a:effectLst/>
                          <a:latin typeface="Arial MT"/>
                        </a:rPr>
                        <a:t>FY20 Increase from FY15</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2318366075"/>
                  </a:ext>
                </a:extLst>
              </a:tr>
              <a:tr h="221871">
                <a:tc>
                  <a:txBody>
                    <a:bodyPr/>
                    <a:lstStyle/>
                    <a:p>
                      <a:pPr algn="l" fontAlgn="b"/>
                      <a:r>
                        <a:rPr lang="en-US" sz="1200" b="0" i="0" u="none" strike="noStrike">
                          <a:effectLst/>
                          <a:latin typeface="Arial MT"/>
                        </a:rPr>
                        <a:t>Minnesota</a:t>
                      </a:r>
                    </a:p>
                  </a:txBody>
                  <a:tcPr marL="6350" marR="6350" marT="6350" marB="0" anchor="b">
                    <a:lnL>
                      <a:noFill/>
                    </a:lnL>
                    <a:lnR>
                      <a:noFill/>
                    </a:lnR>
                    <a:lnT>
                      <a:noFill/>
                    </a:lnT>
                    <a:lnB>
                      <a:noFill/>
                    </a:lnB>
                    <a:solidFill>
                      <a:srgbClr val="EBF1DE"/>
                    </a:solidFill>
                  </a:tcPr>
                </a:tc>
                <a:tc>
                  <a:txBody>
                    <a:bodyPr/>
                    <a:lstStyle/>
                    <a:p>
                      <a:pPr algn="l" fontAlgn="b"/>
                      <a:r>
                        <a:rPr lang="en-US" sz="1200" b="0" i="0" u="none" strike="noStrike">
                          <a:effectLst/>
                          <a:latin typeface="Arial MT"/>
                        </a:rPr>
                        <a:t> $     36,800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solidFill>
                      <a:srgbClr val="EBF1DE"/>
                    </a:solidFill>
                  </a:tcPr>
                </a:tc>
                <a:tc>
                  <a:txBody>
                    <a:bodyPr/>
                    <a:lstStyle/>
                    <a:p>
                      <a:pPr algn="l" fontAlgn="b"/>
                      <a:r>
                        <a:rPr lang="en-US" sz="1200" b="0" i="0" u="none" strike="noStrike">
                          <a:effectLst/>
                          <a:latin typeface="Arial MT"/>
                        </a:rPr>
                        <a:t> $     38,601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solidFill>
                      <a:srgbClr val="EBF1DE"/>
                    </a:solidFill>
                  </a:tcPr>
                </a:tc>
                <a:tc>
                  <a:txBody>
                    <a:bodyPr/>
                    <a:lstStyle/>
                    <a:p>
                      <a:pPr algn="l" fontAlgn="b"/>
                      <a:r>
                        <a:rPr lang="en-US" sz="1200" b="0" i="0" u="none" strike="noStrike">
                          <a:effectLst/>
                          <a:latin typeface="Arial MT"/>
                        </a:rPr>
                        <a:t> $     38,537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solidFill>
                      <a:srgbClr val="EBF1DE"/>
                    </a:solidFill>
                  </a:tcPr>
                </a:tc>
                <a:tc>
                  <a:txBody>
                    <a:bodyPr/>
                    <a:lstStyle/>
                    <a:p>
                      <a:pPr algn="l" fontAlgn="b"/>
                      <a:r>
                        <a:rPr lang="en-US" sz="1200" b="0" i="0" u="none" strike="noStrike">
                          <a:effectLst/>
                          <a:latin typeface="Arial MT"/>
                        </a:rPr>
                        <a:t> $ 38,518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solidFill>
                      <a:srgbClr val="EBF1DE"/>
                    </a:solidFill>
                  </a:tcPr>
                </a:tc>
                <a:tc>
                  <a:txBody>
                    <a:bodyPr/>
                    <a:lstStyle/>
                    <a:p>
                      <a:pPr algn="l" fontAlgn="b"/>
                      <a:r>
                        <a:rPr lang="en-US" sz="1200" b="0" i="0" u="none" strike="noStrike">
                          <a:effectLst/>
                          <a:latin typeface="Arial MT"/>
                        </a:rPr>
                        <a:t> $ 39,342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solidFill>
                      <a:srgbClr val="EBF1DE"/>
                    </a:solidFill>
                  </a:tcPr>
                </a:tc>
                <a:tc>
                  <a:txBody>
                    <a:bodyPr/>
                    <a:lstStyle/>
                    <a:p>
                      <a:pPr algn="l" fontAlgn="b"/>
                      <a:r>
                        <a:rPr lang="en-US" sz="1200" b="0" i="0" u="none" strike="noStrike">
                          <a:effectLst/>
                          <a:latin typeface="Arial MT"/>
                        </a:rPr>
                        <a:t> $ 40,231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solidFill>
                      <a:srgbClr val="EBF1DE"/>
                    </a:solidFill>
                  </a:tcPr>
                </a:tc>
                <a:tc>
                  <a:txBody>
                    <a:bodyPr/>
                    <a:lstStyle/>
                    <a:p>
                      <a:pPr algn="r" fontAlgn="b"/>
                      <a:r>
                        <a:rPr lang="en-US" sz="1200" b="0" i="0" u="none" strike="noStrike">
                          <a:effectLst/>
                          <a:latin typeface="Arial MT"/>
                        </a:rPr>
                        <a:t>2.2%</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solidFill>
                      <a:srgbClr val="EBF1DE"/>
                    </a:solidFill>
                  </a:tcPr>
                </a:tc>
                <a:tc>
                  <a:txBody>
                    <a:bodyPr/>
                    <a:lstStyle/>
                    <a:p>
                      <a:pPr algn="r" fontAlgn="b"/>
                      <a:r>
                        <a:rPr lang="en-US" sz="1200" b="0" i="0" u="none" strike="noStrike">
                          <a:effectLst/>
                          <a:latin typeface="Arial MT"/>
                        </a:rPr>
                        <a:t>8.5%</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solidFill>
                      <a:srgbClr val="EBF1DE"/>
                    </a:solidFill>
                  </a:tcPr>
                </a:tc>
                <a:extLst>
                  <a:ext uri="{0D108BD9-81ED-4DB2-BD59-A6C34878D82A}">
                    <a16:rowId xmlns:a16="http://schemas.microsoft.com/office/drawing/2014/main" val="1398544807"/>
                  </a:ext>
                </a:extLst>
              </a:tr>
              <a:tr h="221871">
                <a:tc>
                  <a:txBody>
                    <a:bodyPr/>
                    <a:lstStyle/>
                    <a:p>
                      <a:pPr algn="l" fontAlgn="b"/>
                      <a:r>
                        <a:rPr lang="en-US" sz="1200" b="0" i="0" u="none" strike="noStrike">
                          <a:effectLst/>
                          <a:latin typeface="Arial MT"/>
                        </a:rPr>
                        <a:t>AAMC Midwest Mean</a:t>
                      </a:r>
                    </a:p>
                  </a:txBody>
                  <a:tcPr marL="6350" marR="6350" marT="6350" marB="0" anchor="b">
                    <a:lnL>
                      <a:noFill/>
                    </a:lnL>
                    <a:lnR>
                      <a:noFill/>
                    </a:lnR>
                    <a:lnT>
                      <a:noFill/>
                    </a:lnT>
                    <a:lnB>
                      <a:noFill/>
                    </a:lnB>
                    <a:solidFill>
                      <a:srgbClr val="EBF1DE"/>
                    </a:solidFill>
                  </a:tcPr>
                </a:tc>
                <a:tc>
                  <a:txBody>
                    <a:bodyPr/>
                    <a:lstStyle/>
                    <a:p>
                      <a:pPr algn="l" fontAlgn="b"/>
                      <a:r>
                        <a:rPr lang="en-US" sz="1200" b="0" i="0" u="none" strike="noStrike">
                          <a:effectLst/>
                          <a:latin typeface="Arial MT"/>
                        </a:rPr>
                        <a:t> $     34,386 </a:t>
                      </a:r>
                    </a:p>
                  </a:txBody>
                  <a:tcPr marL="6350" marR="6350" marT="6350" marB="0" anchor="b">
                    <a:lnL>
                      <a:noFill/>
                    </a:lnL>
                    <a:lnR>
                      <a:noFill/>
                    </a:lnR>
                    <a:lnT>
                      <a:noFill/>
                    </a:lnT>
                    <a:lnB>
                      <a:noFill/>
                    </a:lnB>
                    <a:solidFill>
                      <a:srgbClr val="EBF1DE"/>
                    </a:solidFill>
                  </a:tcPr>
                </a:tc>
                <a:tc>
                  <a:txBody>
                    <a:bodyPr/>
                    <a:lstStyle/>
                    <a:p>
                      <a:pPr algn="l" fontAlgn="b"/>
                      <a:r>
                        <a:rPr lang="en-US" sz="1200" b="0" i="0" u="none" strike="noStrike">
                          <a:effectLst/>
                          <a:latin typeface="Arial MT"/>
                        </a:rPr>
                        <a:t> $     35,466 </a:t>
                      </a:r>
                    </a:p>
                  </a:txBody>
                  <a:tcPr marL="6350" marR="6350" marT="6350" marB="0" anchor="b">
                    <a:lnL>
                      <a:noFill/>
                    </a:lnL>
                    <a:lnR>
                      <a:noFill/>
                    </a:lnR>
                    <a:lnT>
                      <a:noFill/>
                    </a:lnT>
                    <a:lnB>
                      <a:noFill/>
                    </a:lnB>
                    <a:solidFill>
                      <a:srgbClr val="EBF1DE"/>
                    </a:solidFill>
                  </a:tcPr>
                </a:tc>
                <a:tc>
                  <a:txBody>
                    <a:bodyPr/>
                    <a:lstStyle/>
                    <a:p>
                      <a:pPr algn="l" fontAlgn="b"/>
                      <a:r>
                        <a:rPr lang="en-US" sz="1200" b="0" i="0" u="none" strike="noStrike">
                          <a:effectLst/>
                          <a:latin typeface="Arial MT"/>
                        </a:rPr>
                        <a:t> $     35,989 </a:t>
                      </a:r>
                    </a:p>
                  </a:txBody>
                  <a:tcPr marL="6350" marR="6350" marT="6350" marB="0" anchor="b">
                    <a:lnL>
                      <a:noFill/>
                    </a:lnL>
                    <a:lnR>
                      <a:noFill/>
                    </a:lnR>
                    <a:lnT>
                      <a:noFill/>
                    </a:lnT>
                    <a:lnB>
                      <a:noFill/>
                    </a:lnB>
                    <a:solidFill>
                      <a:srgbClr val="EBF1DE"/>
                    </a:solidFill>
                  </a:tcPr>
                </a:tc>
                <a:tc>
                  <a:txBody>
                    <a:bodyPr/>
                    <a:lstStyle/>
                    <a:p>
                      <a:pPr algn="l" fontAlgn="b"/>
                      <a:r>
                        <a:rPr lang="en-US" sz="1200" b="0" i="0" u="none" strike="noStrike">
                          <a:effectLst/>
                          <a:latin typeface="Arial MT"/>
                        </a:rPr>
                        <a:t> $ 36,640 </a:t>
                      </a:r>
                    </a:p>
                  </a:txBody>
                  <a:tcPr marL="6350" marR="6350" marT="6350" marB="0" anchor="b">
                    <a:lnL>
                      <a:noFill/>
                    </a:lnL>
                    <a:lnR>
                      <a:noFill/>
                    </a:lnR>
                    <a:lnT>
                      <a:noFill/>
                    </a:lnT>
                    <a:lnB>
                      <a:noFill/>
                    </a:lnB>
                    <a:solidFill>
                      <a:srgbClr val="EBF1DE"/>
                    </a:solidFill>
                  </a:tcPr>
                </a:tc>
                <a:tc>
                  <a:txBody>
                    <a:bodyPr/>
                    <a:lstStyle/>
                    <a:p>
                      <a:pPr algn="l" fontAlgn="b"/>
                      <a:r>
                        <a:rPr lang="en-US" sz="1200" b="0" i="0" u="none" strike="noStrike">
                          <a:effectLst/>
                          <a:latin typeface="Arial MT"/>
                        </a:rPr>
                        <a:t> $ 39,455 </a:t>
                      </a:r>
                    </a:p>
                  </a:txBody>
                  <a:tcPr marL="6350" marR="6350" marT="6350" marB="0" anchor="b">
                    <a:lnL>
                      <a:noFill/>
                    </a:lnL>
                    <a:lnR>
                      <a:noFill/>
                    </a:lnR>
                    <a:lnT>
                      <a:noFill/>
                    </a:lnT>
                    <a:lnB>
                      <a:noFill/>
                    </a:lnB>
                    <a:solidFill>
                      <a:srgbClr val="EBF1DE"/>
                    </a:solidFill>
                  </a:tcPr>
                </a:tc>
                <a:tc>
                  <a:txBody>
                    <a:bodyPr/>
                    <a:lstStyle/>
                    <a:p>
                      <a:pPr algn="l" fontAlgn="b"/>
                      <a:r>
                        <a:rPr lang="en-US" sz="1200" b="0" i="0" u="none" strike="noStrike">
                          <a:effectLst/>
                          <a:latin typeface="Arial MT"/>
                        </a:rPr>
                        <a:t> $ 40,134 </a:t>
                      </a:r>
                    </a:p>
                  </a:txBody>
                  <a:tcPr marL="6350" marR="6350" marT="6350" marB="0" anchor="b">
                    <a:lnL>
                      <a:noFill/>
                    </a:lnL>
                    <a:lnR>
                      <a:noFill/>
                    </a:lnR>
                    <a:lnT>
                      <a:noFill/>
                    </a:lnT>
                    <a:lnB>
                      <a:noFill/>
                    </a:lnB>
                    <a:solidFill>
                      <a:srgbClr val="EBF1DE"/>
                    </a:solidFill>
                  </a:tcPr>
                </a:tc>
                <a:tc>
                  <a:txBody>
                    <a:bodyPr/>
                    <a:lstStyle/>
                    <a:p>
                      <a:pPr algn="r" fontAlgn="b"/>
                      <a:r>
                        <a:rPr lang="en-US" sz="1200" b="0" i="0" u="none" strike="noStrike">
                          <a:effectLst/>
                          <a:latin typeface="Arial MT"/>
                        </a:rPr>
                        <a:t>1.7%</a:t>
                      </a:r>
                    </a:p>
                  </a:txBody>
                  <a:tcPr marL="6350" marR="6350" marT="6350" marB="0" anchor="b">
                    <a:lnL>
                      <a:noFill/>
                    </a:lnL>
                    <a:lnR>
                      <a:noFill/>
                    </a:lnR>
                    <a:lnT>
                      <a:noFill/>
                    </a:lnT>
                    <a:lnB>
                      <a:noFill/>
                    </a:lnB>
                    <a:solidFill>
                      <a:srgbClr val="EBF1DE"/>
                    </a:solidFill>
                  </a:tcPr>
                </a:tc>
                <a:tc>
                  <a:txBody>
                    <a:bodyPr/>
                    <a:lstStyle/>
                    <a:p>
                      <a:pPr algn="r" fontAlgn="b"/>
                      <a:r>
                        <a:rPr lang="en-US" sz="1200" b="0" i="0" u="none" strike="noStrike">
                          <a:effectLst/>
                          <a:latin typeface="Arial MT"/>
                        </a:rPr>
                        <a:t>14.3%</a:t>
                      </a:r>
                    </a:p>
                  </a:txBody>
                  <a:tcPr marL="6350" marR="6350" marT="6350" marB="0" anchor="b">
                    <a:lnL>
                      <a:noFill/>
                    </a:lnL>
                    <a:lnR>
                      <a:noFill/>
                    </a:lnR>
                    <a:lnT>
                      <a:noFill/>
                    </a:lnT>
                    <a:lnB>
                      <a:noFill/>
                    </a:lnB>
                    <a:solidFill>
                      <a:srgbClr val="EBF1DE"/>
                    </a:solidFill>
                  </a:tcPr>
                </a:tc>
                <a:extLst>
                  <a:ext uri="{0D108BD9-81ED-4DB2-BD59-A6C34878D82A}">
                    <a16:rowId xmlns:a16="http://schemas.microsoft.com/office/drawing/2014/main" val="3448903830"/>
                  </a:ext>
                </a:extLst>
              </a:tr>
              <a:tr h="221871">
                <a:tc>
                  <a:txBody>
                    <a:bodyPr/>
                    <a:lstStyle/>
                    <a:p>
                      <a:pPr algn="l" fontAlgn="b"/>
                      <a:r>
                        <a:rPr lang="en-US" sz="1200" b="0" i="0" u="none" strike="noStrike">
                          <a:effectLst/>
                          <a:latin typeface="Arial MT"/>
                        </a:rPr>
                        <a:t>South Dakota</a:t>
                      </a:r>
                    </a:p>
                  </a:txBody>
                  <a:tcPr marL="6350" marR="6350" marT="6350" marB="0" anchor="b">
                    <a:lnL>
                      <a:noFill/>
                    </a:lnL>
                    <a:lnR>
                      <a:noFill/>
                    </a:lnR>
                    <a:lnT>
                      <a:noFill/>
                    </a:lnT>
                    <a:lnB>
                      <a:noFill/>
                    </a:lnB>
                    <a:solidFill>
                      <a:srgbClr val="EBF1DE"/>
                    </a:solidFill>
                  </a:tcPr>
                </a:tc>
                <a:tc>
                  <a:txBody>
                    <a:bodyPr/>
                    <a:lstStyle/>
                    <a:p>
                      <a:pPr algn="l" fontAlgn="b"/>
                      <a:r>
                        <a:rPr lang="en-US" sz="1200" b="0" i="0" u="none" strike="noStrike">
                          <a:effectLst/>
                          <a:latin typeface="Arial MT"/>
                        </a:rPr>
                        <a:t> $     33,554 </a:t>
                      </a:r>
                    </a:p>
                  </a:txBody>
                  <a:tcPr marL="6350" marR="6350" marT="6350" marB="0" anchor="b">
                    <a:lnL>
                      <a:noFill/>
                    </a:lnL>
                    <a:lnR>
                      <a:noFill/>
                    </a:lnR>
                    <a:lnT>
                      <a:noFill/>
                    </a:lnT>
                    <a:lnB>
                      <a:noFill/>
                    </a:lnB>
                    <a:solidFill>
                      <a:srgbClr val="EBF1DE"/>
                    </a:solidFill>
                  </a:tcPr>
                </a:tc>
                <a:tc>
                  <a:txBody>
                    <a:bodyPr/>
                    <a:lstStyle/>
                    <a:p>
                      <a:pPr algn="l" fontAlgn="b"/>
                      <a:r>
                        <a:rPr lang="en-US" sz="1200" b="0" i="0" u="none" strike="noStrike">
                          <a:effectLst/>
                          <a:latin typeface="Arial MT"/>
                        </a:rPr>
                        <a:t> $     34,924 </a:t>
                      </a:r>
                    </a:p>
                  </a:txBody>
                  <a:tcPr marL="6350" marR="6350" marT="6350" marB="0" anchor="b">
                    <a:lnL>
                      <a:noFill/>
                    </a:lnL>
                    <a:lnR>
                      <a:noFill/>
                    </a:lnR>
                    <a:lnT>
                      <a:noFill/>
                    </a:lnT>
                    <a:lnB>
                      <a:noFill/>
                    </a:lnB>
                    <a:solidFill>
                      <a:srgbClr val="EBF1DE"/>
                    </a:solidFill>
                  </a:tcPr>
                </a:tc>
                <a:tc>
                  <a:txBody>
                    <a:bodyPr/>
                    <a:lstStyle/>
                    <a:p>
                      <a:pPr algn="l" fontAlgn="b"/>
                      <a:r>
                        <a:rPr lang="en-US" sz="1200" b="0" i="0" u="none" strike="noStrike">
                          <a:effectLst/>
                          <a:latin typeface="Arial MT"/>
                        </a:rPr>
                        <a:t> $     33,373 </a:t>
                      </a:r>
                    </a:p>
                  </a:txBody>
                  <a:tcPr marL="6350" marR="6350" marT="6350" marB="0" anchor="b">
                    <a:lnL>
                      <a:noFill/>
                    </a:lnL>
                    <a:lnR>
                      <a:noFill/>
                    </a:lnR>
                    <a:lnT>
                      <a:noFill/>
                    </a:lnT>
                    <a:lnB>
                      <a:noFill/>
                    </a:lnB>
                    <a:solidFill>
                      <a:srgbClr val="EBF1DE"/>
                    </a:solidFill>
                  </a:tcPr>
                </a:tc>
                <a:tc>
                  <a:txBody>
                    <a:bodyPr/>
                    <a:lstStyle/>
                    <a:p>
                      <a:pPr algn="l" fontAlgn="b"/>
                      <a:r>
                        <a:rPr lang="en-US" sz="1200" b="0" i="0" u="none" strike="noStrike">
                          <a:effectLst/>
                          <a:latin typeface="Arial MT"/>
                        </a:rPr>
                        <a:t> $ 33,946 </a:t>
                      </a:r>
                    </a:p>
                  </a:txBody>
                  <a:tcPr marL="6350" marR="6350" marT="6350" marB="0" anchor="b">
                    <a:lnL>
                      <a:noFill/>
                    </a:lnL>
                    <a:lnR>
                      <a:noFill/>
                    </a:lnR>
                    <a:lnT>
                      <a:noFill/>
                    </a:lnT>
                    <a:lnB>
                      <a:noFill/>
                    </a:lnB>
                    <a:solidFill>
                      <a:srgbClr val="EBF1DE"/>
                    </a:solidFill>
                  </a:tcPr>
                </a:tc>
                <a:tc>
                  <a:txBody>
                    <a:bodyPr/>
                    <a:lstStyle/>
                    <a:p>
                      <a:pPr algn="l" fontAlgn="b"/>
                      <a:r>
                        <a:rPr lang="en-US" sz="1200" b="0" i="0" u="none" strike="noStrike">
                          <a:effectLst/>
                          <a:latin typeface="Arial MT"/>
                        </a:rPr>
                        <a:t> $ 35,054 </a:t>
                      </a:r>
                    </a:p>
                  </a:txBody>
                  <a:tcPr marL="6350" marR="6350" marT="6350" marB="0" anchor="b">
                    <a:lnL>
                      <a:noFill/>
                    </a:lnL>
                    <a:lnR>
                      <a:noFill/>
                    </a:lnR>
                    <a:lnT>
                      <a:noFill/>
                    </a:lnT>
                    <a:lnB>
                      <a:noFill/>
                    </a:lnB>
                    <a:solidFill>
                      <a:srgbClr val="EBF1DE"/>
                    </a:solidFill>
                  </a:tcPr>
                </a:tc>
                <a:tc>
                  <a:txBody>
                    <a:bodyPr/>
                    <a:lstStyle/>
                    <a:p>
                      <a:pPr algn="l" fontAlgn="b"/>
                      <a:r>
                        <a:rPr lang="en-US" sz="1200" b="0" i="0" u="none" strike="noStrike">
                          <a:effectLst/>
                          <a:latin typeface="Arial MT"/>
                        </a:rPr>
                        <a:t> $ 36,204 </a:t>
                      </a:r>
                    </a:p>
                  </a:txBody>
                  <a:tcPr marL="6350" marR="6350" marT="6350" marB="0" anchor="b">
                    <a:lnL>
                      <a:noFill/>
                    </a:lnL>
                    <a:lnR>
                      <a:noFill/>
                    </a:lnR>
                    <a:lnT>
                      <a:noFill/>
                    </a:lnT>
                    <a:lnB>
                      <a:noFill/>
                    </a:lnB>
                    <a:solidFill>
                      <a:srgbClr val="EBF1DE"/>
                    </a:solidFill>
                  </a:tcPr>
                </a:tc>
                <a:tc>
                  <a:txBody>
                    <a:bodyPr/>
                    <a:lstStyle/>
                    <a:p>
                      <a:pPr algn="r" fontAlgn="b"/>
                      <a:r>
                        <a:rPr lang="en-US" sz="1200" b="0" i="0" u="none" strike="noStrike">
                          <a:effectLst/>
                          <a:latin typeface="Arial MT"/>
                        </a:rPr>
                        <a:t>3.2%</a:t>
                      </a:r>
                    </a:p>
                  </a:txBody>
                  <a:tcPr marL="6350" marR="6350" marT="6350" marB="0" anchor="b">
                    <a:lnL>
                      <a:noFill/>
                    </a:lnL>
                    <a:lnR>
                      <a:noFill/>
                    </a:lnR>
                    <a:lnT>
                      <a:noFill/>
                    </a:lnT>
                    <a:lnB>
                      <a:noFill/>
                    </a:lnB>
                    <a:solidFill>
                      <a:srgbClr val="EBF1DE"/>
                    </a:solidFill>
                  </a:tcPr>
                </a:tc>
                <a:tc>
                  <a:txBody>
                    <a:bodyPr/>
                    <a:lstStyle/>
                    <a:p>
                      <a:pPr algn="r" fontAlgn="b"/>
                      <a:r>
                        <a:rPr lang="en-US" sz="1200" b="0" i="0" u="none" strike="noStrike">
                          <a:effectLst/>
                          <a:latin typeface="Arial MT"/>
                        </a:rPr>
                        <a:t>7.3%</a:t>
                      </a:r>
                    </a:p>
                  </a:txBody>
                  <a:tcPr marL="6350" marR="6350" marT="6350" marB="0" anchor="b">
                    <a:lnL>
                      <a:noFill/>
                    </a:lnL>
                    <a:lnR>
                      <a:noFill/>
                    </a:lnR>
                    <a:lnT>
                      <a:noFill/>
                    </a:lnT>
                    <a:lnB>
                      <a:noFill/>
                    </a:lnB>
                    <a:solidFill>
                      <a:srgbClr val="EBF1DE"/>
                    </a:solidFill>
                  </a:tcPr>
                </a:tc>
                <a:extLst>
                  <a:ext uri="{0D108BD9-81ED-4DB2-BD59-A6C34878D82A}">
                    <a16:rowId xmlns:a16="http://schemas.microsoft.com/office/drawing/2014/main" val="2604441473"/>
                  </a:ext>
                </a:extLst>
              </a:tr>
              <a:tr h="221871">
                <a:tc>
                  <a:txBody>
                    <a:bodyPr/>
                    <a:lstStyle/>
                    <a:p>
                      <a:pPr algn="l" fontAlgn="b"/>
                      <a:r>
                        <a:rPr lang="en-US" sz="1200" b="0" i="0" u="none" strike="noStrike">
                          <a:effectLst/>
                          <a:latin typeface="Arial MT"/>
                        </a:rPr>
                        <a:t>Nebraska</a:t>
                      </a:r>
                    </a:p>
                  </a:txBody>
                  <a:tcPr marL="6350" marR="6350" marT="6350" marB="0" anchor="b">
                    <a:lnL>
                      <a:noFill/>
                    </a:lnL>
                    <a:lnR>
                      <a:noFill/>
                    </a:lnR>
                    <a:lnT>
                      <a:noFill/>
                    </a:lnT>
                    <a:lnB>
                      <a:noFill/>
                    </a:lnB>
                    <a:solidFill>
                      <a:srgbClr val="EBF1DE"/>
                    </a:solidFill>
                  </a:tcPr>
                </a:tc>
                <a:tc>
                  <a:txBody>
                    <a:bodyPr/>
                    <a:lstStyle/>
                    <a:p>
                      <a:pPr algn="l" fontAlgn="b"/>
                      <a:r>
                        <a:rPr lang="en-US" sz="1200" b="0" i="0" u="none" strike="noStrike">
                          <a:effectLst/>
                          <a:latin typeface="Arial MT"/>
                        </a:rPr>
                        <a:t> $     31,145 </a:t>
                      </a:r>
                    </a:p>
                  </a:txBody>
                  <a:tcPr marL="6350" marR="6350" marT="6350" marB="0" anchor="b">
                    <a:lnL>
                      <a:noFill/>
                    </a:lnL>
                    <a:lnR>
                      <a:noFill/>
                    </a:lnR>
                    <a:lnT>
                      <a:noFill/>
                    </a:lnT>
                    <a:lnB>
                      <a:noFill/>
                    </a:lnB>
                    <a:solidFill>
                      <a:srgbClr val="EBF1DE"/>
                    </a:solidFill>
                  </a:tcPr>
                </a:tc>
                <a:tc>
                  <a:txBody>
                    <a:bodyPr/>
                    <a:lstStyle/>
                    <a:p>
                      <a:pPr algn="l" fontAlgn="b"/>
                      <a:r>
                        <a:rPr lang="en-US" sz="1200" b="0" i="0" u="none" strike="noStrike">
                          <a:effectLst/>
                          <a:latin typeface="Arial MT"/>
                        </a:rPr>
                        <a:t> $     31,199 </a:t>
                      </a:r>
                    </a:p>
                  </a:txBody>
                  <a:tcPr marL="6350" marR="6350" marT="6350" marB="0" anchor="b">
                    <a:lnL>
                      <a:noFill/>
                    </a:lnL>
                    <a:lnR>
                      <a:noFill/>
                    </a:lnR>
                    <a:lnT>
                      <a:noFill/>
                    </a:lnT>
                    <a:lnB>
                      <a:noFill/>
                    </a:lnB>
                    <a:solidFill>
                      <a:srgbClr val="EBF1DE"/>
                    </a:solidFill>
                  </a:tcPr>
                </a:tc>
                <a:tc>
                  <a:txBody>
                    <a:bodyPr/>
                    <a:lstStyle/>
                    <a:p>
                      <a:pPr algn="l" fontAlgn="b"/>
                      <a:r>
                        <a:rPr lang="en-US" sz="1200" b="0" i="0" u="none" strike="noStrike">
                          <a:effectLst/>
                          <a:latin typeface="Arial MT"/>
                        </a:rPr>
                        <a:t> $     32,465 </a:t>
                      </a:r>
                    </a:p>
                  </a:txBody>
                  <a:tcPr marL="6350" marR="6350" marT="6350" marB="0" anchor="b">
                    <a:lnL>
                      <a:noFill/>
                    </a:lnL>
                    <a:lnR>
                      <a:noFill/>
                    </a:lnR>
                    <a:lnT>
                      <a:noFill/>
                    </a:lnT>
                    <a:lnB>
                      <a:noFill/>
                    </a:lnB>
                    <a:solidFill>
                      <a:srgbClr val="EBF1DE"/>
                    </a:solidFill>
                  </a:tcPr>
                </a:tc>
                <a:tc>
                  <a:txBody>
                    <a:bodyPr/>
                    <a:lstStyle/>
                    <a:p>
                      <a:pPr algn="l" fontAlgn="b"/>
                      <a:r>
                        <a:rPr lang="en-US" sz="1200" b="0" i="0" u="none" strike="noStrike">
                          <a:effectLst/>
                          <a:latin typeface="Arial MT"/>
                        </a:rPr>
                        <a:t> $ 34,302 </a:t>
                      </a:r>
                    </a:p>
                  </a:txBody>
                  <a:tcPr marL="6350" marR="6350" marT="6350" marB="0" anchor="b">
                    <a:lnL>
                      <a:noFill/>
                    </a:lnL>
                    <a:lnR>
                      <a:noFill/>
                    </a:lnR>
                    <a:lnT>
                      <a:noFill/>
                    </a:lnT>
                    <a:lnB>
                      <a:noFill/>
                    </a:lnB>
                    <a:solidFill>
                      <a:srgbClr val="EBF1DE"/>
                    </a:solidFill>
                  </a:tcPr>
                </a:tc>
                <a:tc>
                  <a:txBody>
                    <a:bodyPr/>
                    <a:lstStyle/>
                    <a:p>
                      <a:pPr algn="l" fontAlgn="b"/>
                      <a:r>
                        <a:rPr lang="en-US" sz="1200" b="0" i="0" u="none" strike="noStrike">
                          <a:effectLst/>
                          <a:latin typeface="Arial MT"/>
                        </a:rPr>
                        <a:t> $ 38,052 </a:t>
                      </a:r>
                    </a:p>
                  </a:txBody>
                  <a:tcPr marL="6350" marR="6350" marT="6350" marB="0" anchor="b">
                    <a:lnL>
                      <a:noFill/>
                    </a:lnL>
                    <a:lnR>
                      <a:noFill/>
                    </a:lnR>
                    <a:lnT>
                      <a:noFill/>
                    </a:lnT>
                    <a:lnB>
                      <a:noFill/>
                    </a:lnB>
                    <a:solidFill>
                      <a:srgbClr val="EBF1DE"/>
                    </a:solidFill>
                  </a:tcPr>
                </a:tc>
                <a:tc>
                  <a:txBody>
                    <a:bodyPr/>
                    <a:lstStyle/>
                    <a:p>
                      <a:pPr algn="l" fontAlgn="b"/>
                      <a:r>
                        <a:rPr lang="en-US" sz="1200" b="0" i="0" u="none" strike="noStrike">
                          <a:effectLst/>
                          <a:latin typeface="Arial MT"/>
                        </a:rPr>
                        <a:t> $ 39,427 </a:t>
                      </a:r>
                    </a:p>
                  </a:txBody>
                  <a:tcPr marL="6350" marR="6350" marT="6350" marB="0" anchor="b">
                    <a:lnL>
                      <a:noFill/>
                    </a:lnL>
                    <a:lnR>
                      <a:noFill/>
                    </a:lnR>
                    <a:lnT>
                      <a:noFill/>
                    </a:lnT>
                    <a:lnB>
                      <a:noFill/>
                    </a:lnB>
                    <a:solidFill>
                      <a:srgbClr val="EBF1DE"/>
                    </a:solidFill>
                  </a:tcPr>
                </a:tc>
                <a:tc>
                  <a:txBody>
                    <a:bodyPr/>
                    <a:lstStyle/>
                    <a:p>
                      <a:pPr algn="r" fontAlgn="b"/>
                      <a:r>
                        <a:rPr lang="en-US" sz="1200" b="0" i="0" u="none" strike="noStrike">
                          <a:effectLst/>
                          <a:latin typeface="Arial MT"/>
                        </a:rPr>
                        <a:t>3.5%</a:t>
                      </a:r>
                    </a:p>
                  </a:txBody>
                  <a:tcPr marL="6350" marR="6350" marT="6350" marB="0" anchor="b">
                    <a:lnL>
                      <a:noFill/>
                    </a:lnL>
                    <a:lnR>
                      <a:noFill/>
                    </a:lnR>
                    <a:lnT>
                      <a:noFill/>
                    </a:lnT>
                    <a:lnB>
                      <a:noFill/>
                    </a:lnB>
                    <a:solidFill>
                      <a:srgbClr val="EBF1DE"/>
                    </a:solidFill>
                  </a:tcPr>
                </a:tc>
                <a:tc>
                  <a:txBody>
                    <a:bodyPr/>
                    <a:lstStyle/>
                    <a:p>
                      <a:pPr algn="r" fontAlgn="b"/>
                      <a:r>
                        <a:rPr lang="en-US" sz="1200" b="0" i="0" u="none" strike="noStrike">
                          <a:effectLst/>
                          <a:latin typeface="Arial MT"/>
                        </a:rPr>
                        <a:t>21.0%</a:t>
                      </a:r>
                    </a:p>
                  </a:txBody>
                  <a:tcPr marL="6350" marR="6350" marT="6350" marB="0" anchor="b">
                    <a:lnL>
                      <a:noFill/>
                    </a:lnL>
                    <a:lnR>
                      <a:noFill/>
                    </a:lnR>
                    <a:lnT>
                      <a:noFill/>
                    </a:lnT>
                    <a:lnB>
                      <a:noFill/>
                    </a:lnB>
                    <a:solidFill>
                      <a:srgbClr val="EBF1DE"/>
                    </a:solidFill>
                  </a:tcPr>
                </a:tc>
                <a:extLst>
                  <a:ext uri="{0D108BD9-81ED-4DB2-BD59-A6C34878D82A}">
                    <a16:rowId xmlns:a16="http://schemas.microsoft.com/office/drawing/2014/main" val="3942217802"/>
                  </a:ext>
                </a:extLst>
              </a:tr>
              <a:tr h="221871">
                <a:tc>
                  <a:txBody>
                    <a:bodyPr/>
                    <a:lstStyle/>
                    <a:p>
                      <a:pPr algn="l" fontAlgn="b"/>
                      <a:r>
                        <a:rPr lang="en-US" sz="1200" b="0" i="0" u="none" strike="noStrike">
                          <a:effectLst/>
                          <a:latin typeface="Arial MT"/>
                        </a:rPr>
                        <a:t>North Dakota</a:t>
                      </a:r>
                    </a:p>
                  </a:txBody>
                  <a:tcPr marL="6350" marR="6350" marT="6350" marB="0" anchor="b">
                    <a:lnL>
                      <a:noFill/>
                    </a:lnL>
                    <a:lnR>
                      <a:noFill/>
                    </a:lnR>
                    <a:lnT>
                      <a:noFill/>
                    </a:lnT>
                    <a:lnB>
                      <a:noFill/>
                    </a:lnB>
                    <a:solidFill>
                      <a:srgbClr val="EBF1DE"/>
                    </a:solidFill>
                  </a:tcPr>
                </a:tc>
                <a:tc>
                  <a:txBody>
                    <a:bodyPr/>
                    <a:lstStyle/>
                    <a:p>
                      <a:pPr algn="l" fontAlgn="b"/>
                      <a:r>
                        <a:rPr lang="en-US" sz="1200" b="0" i="0" u="none" strike="noStrike" dirty="0">
                          <a:effectLst/>
                          <a:latin typeface="Arial MT"/>
                        </a:rPr>
                        <a:t> $     28,614 </a:t>
                      </a:r>
                    </a:p>
                  </a:txBody>
                  <a:tcPr marL="6350" marR="6350" marT="6350" marB="0" anchor="b">
                    <a:lnL>
                      <a:noFill/>
                    </a:lnL>
                    <a:lnR>
                      <a:noFill/>
                    </a:lnR>
                    <a:lnT>
                      <a:noFill/>
                    </a:lnT>
                    <a:lnB>
                      <a:noFill/>
                    </a:lnB>
                    <a:solidFill>
                      <a:srgbClr val="EBF1DE"/>
                    </a:solidFill>
                  </a:tcPr>
                </a:tc>
                <a:tc>
                  <a:txBody>
                    <a:bodyPr/>
                    <a:lstStyle/>
                    <a:p>
                      <a:pPr algn="l" fontAlgn="b"/>
                      <a:r>
                        <a:rPr lang="en-US" sz="1200" b="0" i="0" u="none" strike="noStrike">
                          <a:effectLst/>
                          <a:latin typeface="Arial MT"/>
                        </a:rPr>
                        <a:t> $     29,496 </a:t>
                      </a:r>
                    </a:p>
                  </a:txBody>
                  <a:tcPr marL="6350" marR="6350" marT="6350" marB="0" anchor="b">
                    <a:lnL>
                      <a:noFill/>
                    </a:lnL>
                    <a:lnR>
                      <a:noFill/>
                    </a:lnR>
                    <a:lnT>
                      <a:noFill/>
                    </a:lnT>
                    <a:lnB>
                      <a:noFill/>
                    </a:lnB>
                    <a:solidFill>
                      <a:srgbClr val="EBF1DE"/>
                    </a:solidFill>
                  </a:tcPr>
                </a:tc>
                <a:tc>
                  <a:txBody>
                    <a:bodyPr/>
                    <a:lstStyle/>
                    <a:p>
                      <a:pPr algn="l" fontAlgn="b"/>
                      <a:r>
                        <a:rPr lang="en-US" sz="1200" b="0" i="0" u="none" strike="noStrike">
                          <a:effectLst/>
                          <a:latin typeface="Arial MT"/>
                        </a:rPr>
                        <a:t> $     30,239 </a:t>
                      </a:r>
                    </a:p>
                  </a:txBody>
                  <a:tcPr marL="6350" marR="6350" marT="6350" marB="0" anchor="b">
                    <a:lnL>
                      <a:noFill/>
                    </a:lnL>
                    <a:lnR>
                      <a:noFill/>
                    </a:lnR>
                    <a:lnT>
                      <a:noFill/>
                    </a:lnT>
                    <a:lnB>
                      <a:noFill/>
                    </a:lnB>
                    <a:solidFill>
                      <a:srgbClr val="EBF1DE"/>
                    </a:solidFill>
                  </a:tcPr>
                </a:tc>
                <a:tc>
                  <a:txBody>
                    <a:bodyPr/>
                    <a:lstStyle/>
                    <a:p>
                      <a:pPr algn="l" fontAlgn="b"/>
                      <a:r>
                        <a:rPr lang="en-US" sz="1200" b="0" i="0" u="none" strike="noStrike">
                          <a:effectLst/>
                          <a:latin typeface="Arial MT"/>
                        </a:rPr>
                        <a:t> $ 31,433 </a:t>
                      </a:r>
                    </a:p>
                  </a:txBody>
                  <a:tcPr marL="6350" marR="6350" marT="6350" marB="0" anchor="b">
                    <a:lnL>
                      <a:noFill/>
                    </a:lnL>
                    <a:lnR>
                      <a:noFill/>
                    </a:lnR>
                    <a:lnT>
                      <a:noFill/>
                    </a:lnT>
                    <a:lnB>
                      <a:noFill/>
                    </a:lnB>
                    <a:solidFill>
                      <a:srgbClr val="EBF1DE"/>
                    </a:solidFill>
                  </a:tcPr>
                </a:tc>
                <a:tc>
                  <a:txBody>
                    <a:bodyPr/>
                    <a:lstStyle/>
                    <a:p>
                      <a:pPr algn="l" fontAlgn="b"/>
                      <a:r>
                        <a:rPr lang="en-US" sz="1200" b="0" i="0" u="none" strike="noStrike" dirty="0">
                          <a:effectLst/>
                          <a:latin typeface="Arial MT"/>
                        </a:rPr>
                        <a:t> $ 32,601 </a:t>
                      </a:r>
                    </a:p>
                  </a:txBody>
                  <a:tcPr marL="6350" marR="6350" marT="6350" marB="0" anchor="b">
                    <a:lnL>
                      <a:noFill/>
                    </a:lnL>
                    <a:lnR>
                      <a:noFill/>
                    </a:lnR>
                    <a:lnT>
                      <a:noFill/>
                    </a:lnT>
                    <a:lnB>
                      <a:noFill/>
                    </a:lnB>
                    <a:solidFill>
                      <a:srgbClr val="EBF1DE"/>
                    </a:solidFill>
                  </a:tcPr>
                </a:tc>
                <a:tc>
                  <a:txBody>
                    <a:bodyPr/>
                    <a:lstStyle/>
                    <a:p>
                      <a:pPr algn="l" fontAlgn="b"/>
                      <a:r>
                        <a:rPr lang="en-US" sz="1200" b="0" i="0" u="none" strike="noStrike">
                          <a:effectLst/>
                          <a:latin typeface="Arial MT"/>
                        </a:rPr>
                        <a:t> $ 33,588 </a:t>
                      </a:r>
                    </a:p>
                  </a:txBody>
                  <a:tcPr marL="6350" marR="6350" marT="6350" marB="0" anchor="b">
                    <a:lnL>
                      <a:noFill/>
                    </a:lnL>
                    <a:lnR>
                      <a:noFill/>
                    </a:lnR>
                    <a:lnT>
                      <a:noFill/>
                    </a:lnT>
                    <a:lnB>
                      <a:noFill/>
                    </a:lnB>
                    <a:solidFill>
                      <a:srgbClr val="EBF1DE"/>
                    </a:solidFill>
                  </a:tcPr>
                </a:tc>
                <a:tc>
                  <a:txBody>
                    <a:bodyPr/>
                    <a:lstStyle/>
                    <a:p>
                      <a:pPr algn="r" fontAlgn="b"/>
                      <a:r>
                        <a:rPr lang="en-US" sz="1200" b="0" i="0" u="none" strike="noStrike">
                          <a:effectLst/>
                          <a:latin typeface="Arial MT"/>
                        </a:rPr>
                        <a:t>2.9%</a:t>
                      </a:r>
                    </a:p>
                  </a:txBody>
                  <a:tcPr marL="6350" marR="6350" marT="6350" marB="0" anchor="b">
                    <a:lnL>
                      <a:noFill/>
                    </a:lnL>
                    <a:lnR>
                      <a:noFill/>
                    </a:lnR>
                    <a:lnT>
                      <a:noFill/>
                    </a:lnT>
                    <a:lnB>
                      <a:noFill/>
                    </a:lnB>
                    <a:solidFill>
                      <a:srgbClr val="EBF1DE"/>
                    </a:solidFill>
                  </a:tcPr>
                </a:tc>
                <a:tc>
                  <a:txBody>
                    <a:bodyPr/>
                    <a:lstStyle/>
                    <a:p>
                      <a:pPr algn="r" fontAlgn="b"/>
                      <a:r>
                        <a:rPr lang="en-US" sz="1200" b="0" i="0" u="none" strike="noStrike" dirty="0">
                          <a:effectLst/>
                          <a:latin typeface="Arial MT"/>
                        </a:rPr>
                        <a:t>14.8%</a:t>
                      </a:r>
                    </a:p>
                  </a:txBody>
                  <a:tcPr marL="6350" marR="6350" marT="6350" marB="0" anchor="b">
                    <a:lnL>
                      <a:noFill/>
                    </a:lnL>
                    <a:lnR>
                      <a:noFill/>
                    </a:lnR>
                    <a:lnT>
                      <a:noFill/>
                    </a:lnT>
                    <a:lnB>
                      <a:noFill/>
                    </a:lnB>
                    <a:solidFill>
                      <a:srgbClr val="EBF1DE"/>
                    </a:solidFill>
                  </a:tcPr>
                </a:tc>
                <a:extLst>
                  <a:ext uri="{0D108BD9-81ED-4DB2-BD59-A6C34878D82A}">
                    <a16:rowId xmlns:a16="http://schemas.microsoft.com/office/drawing/2014/main" val="732611820"/>
                  </a:ext>
                </a:extLst>
              </a:tr>
            </a:tbl>
          </a:graphicData>
        </a:graphic>
      </p:graphicFrame>
      <p:graphicFrame>
        <p:nvGraphicFramePr>
          <p:cNvPr id="9" name="Chart 8"/>
          <p:cNvGraphicFramePr>
            <a:graphicFrameLocks/>
          </p:cNvGraphicFramePr>
          <p:nvPr>
            <p:extLst>
              <p:ext uri="{D42A27DB-BD31-4B8C-83A1-F6EECF244321}">
                <p14:modId xmlns:p14="http://schemas.microsoft.com/office/powerpoint/2010/main" val="520779070"/>
              </p:ext>
            </p:extLst>
          </p:nvPr>
        </p:nvGraphicFramePr>
        <p:xfrm>
          <a:off x="675860" y="2177845"/>
          <a:ext cx="11444200" cy="458475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15803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UND SMHS Medical Student Cost to Attend</a:t>
            </a:r>
            <a:br>
              <a:rPr lang="en-US" dirty="0"/>
            </a:br>
            <a:r>
              <a:rPr lang="en-US" sz="3600" dirty="0"/>
              <a:t>(Percentile Comparison)</a:t>
            </a:r>
            <a:br>
              <a:rPr lang="en-US" sz="3600" dirty="0"/>
            </a:br>
            <a:r>
              <a:rPr lang="en-US" sz="3600" dirty="0"/>
              <a:t>(In-state rate)</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255263864"/>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p:cNvSpPr/>
          <p:nvPr/>
        </p:nvSpPr>
        <p:spPr>
          <a:xfrm>
            <a:off x="709266" y="6284249"/>
            <a:ext cx="8659165" cy="369332"/>
          </a:xfrm>
          <a:prstGeom prst="rect">
            <a:avLst/>
          </a:prstGeom>
        </p:spPr>
        <p:txBody>
          <a:bodyPr wrap="none">
            <a:spAutoFit/>
          </a:bodyPr>
          <a:lstStyle/>
          <a:p>
            <a:r>
              <a:rPr lang="en-US" dirty="0"/>
              <a:t>Source: Missions Management Tools 2010-2020, Association of American Medical Colleges</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pic>
        <p:nvPicPr>
          <p:cNvPr id="4" name="Picture 3"/>
          <p:cNvPicPr>
            <a:picLocks noChangeAspect="1"/>
          </p:cNvPicPr>
          <p:nvPr/>
        </p:nvPicPr>
        <p:blipFill>
          <a:blip r:embed="rId4"/>
          <a:stretch>
            <a:fillRect/>
          </a:stretch>
        </p:blipFill>
        <p:spPr>
          <a:xfrm>
            <a:off x="5096037" y="2838700"/>
            <a:ext cx="7053683" cy="1603387"/>
          </a:xfrm>
          <a:prstGeom prst="rect">
            <a:avLst/>
          </a:prstGeom>
        </p:spPr>
      </p:pic>
      <p:cxnSp>
        <p:nvCxnSpPr>
          <p:cNvPr id="5" name="Straight Connector 4"/>
          <p:cNvCxnSpPr/>
          <p:nvPr/>
        </p:nvCxnSpPr>
        <p:spPr>
          <a:xfrm>
            <a:off x="1376516" y="2630129"/>
            <a:ext cx="9891252" cy="98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0850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UND SMHS Medical Student Debt</a:t>
            </a:r>
            <a:br>
              <a:rPr lang="en-US" dirty="0"/>
            </a:br>
            <a:r>
              <a:rPr lang="en-US" sz="4000" dirty="0"/>
              <a:t>(Percentile Comparison)</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014671018"/>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sp>
        <p:nvSpPr>
          <p:cNvPr id="10" name="Rectangle 9"/>
          <p:cNvSpPr/>
          <p:nvPr/>
        </p:nvSpPr>
        <p:spPr>
          <a:xfrm>
            <a:off x="5899121" y="2066315"/>
            <a:ext cx="6096000" cy="1384995"/>
          </a:xfrm>
          <a:prstGeom prst="rect">
            <a:avLst/>
          </a:prstGeom>
        </p:spPr>
        <p:txBody>
          <a:bodyPr>
            <a:spAutoFit/>
          </a:bodyPr>
          <a:lstStyle/>
          <a:p>
            <a:pPr marL="285750" lvl="0" indent="-285750">
              <a:buFont typeface="Arial" panose="020B0604020202020204" pitchFamily="34" charset="0"/>
              <a:buChar char="•"/>
            </a:pPr>
            <a:r>
              <a:rPr lang="en-US" sz="2800" dirty="0">
                <a:solidFill>
                  <a:prstClr val="black"/>
                </a:solidFill>
              </a:rPr>
              <a:t>RuralMed Scholarship program</a:t>
            </a:r>
          </a:p>
          <a:p>
            <a:pPr marL="285750" lvl="0" indent="-285750">
              <a:buFont typeface="Arial" panose="020B0604020202020204" pitchFamily="34" charset="0"/>
              <a:buChar char="•"/>
            </a:pPr>
            <a:r>
              <a:rPr lang="en-US" sz="2800" dirty="0">
                <a:solidFill>
                  <a:prstClr val="black"/>
                </a:solidFill>
              </a:rPr>
              <a:t>Increased philanthropy directed at student debt</a:t>
            </a:r>
          </a:p>
        </p:txBody>
      </p:sp>
      <p:pic>
        <p:nvPicPr>
          <p:cNvPr id="3" name="Picture 2"/>
          <p:cNvPicPr>
            <a:picLocks noChangeAspect="1"/>
          </p:cNvPicPr>
          <p:nvPr/>
        </p:nvPicPr>
        <p:blipFill>
          <a:blip r:embed="rId4"/>
          <a:stretch>
            <a:fillRect/>
          </a:stretch>
        </p:blipFill>
        <p:spPr>
          <a:xfrm>
            <a:off x="577270" y="6264489"/>
            <a:ext cx="8687553" cy="493819"/>
          </a:xfrm>
          <a:prstGeom prst="rect">
            <a:avLst/>
          </a:prstGeom>
        </p:spPr>
      </p:pic>
    </p:spTree>
    <p:extLst>
      <p:ext uri="{BB962C8B-B14F-4D97-AF65-F5344CB8AC3E}">
        <p14:creationId xmlns:p14="http://schemas.microsoft.com/office/powerpoint/2010/main" val="2946515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2057400" y="0"/>
            <a:ext cx="8255000" cy="1162050"/>
          </a:xfrm>
        </p:spPr>
        <p:txBody>
          <a:bodyPr/>
          <a:lstStyle/>
          <a:p>
            <a:pPr algn="ctr" eaLnBrk="1" hangingPunct="1"/>
            <a:br>
              <a:rPr lang="en-US" sz="1500" dirty="0"/>
            </a:br>
            <a:r>
              <a:rPr lang="en-US" dirty="0"/>
              <a:t>Uses of Revenue</a:t>
            </a:r>
          </a:p>
        </p:txBody>
      </p:sp>
      <p:graphicFrame>
        <p:nvGraphicFramePr>
          <p:cNvPr id="19" name="Object 3"/>
          <p:cNvGraphicFramePr>
            <a:graphicFrameLocks noGrp="1" noChangeAspect="1"/>
          </p:cNvGraphicFramePr>
          <p:nvPr>
            <p:ph idx="1"/>
          </p:nvPr>
        </p:nvGraphicFramePr>
        <p:xfrm>
          <a:off x="2074817" y="1053734"/>
          <a:ext cx="7620000" cy="4207362"/>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8421317" y="2133600"/>
            <a:ext cx="2769973" cy="1569660"/>
          </a:xfrm>
          <a:prstGeom prst="rect">
            <a:avLst/>
          </a:prstGeom>
          <a:noFill/>
          <a:ln>
            <a:solidFill>
              <a:srgbClr val="00B050"/>
            </a:solidFill>
          </a:ln>
        </p:spPr>
        <p:txBody>
          <a:bodyPr wrap="square" rtlCol="0">
            <a:spAutoFit/>
          </a:bodyPr>
          <a:lstStyle/>
          <a:p>
            <a:pPr algn="ctr"/>
            <a:r>
              <a:rPr lang="en-US" sz="2400" dirty="0"/>
              <a:t>FY 19 &amp; 20 Estimated Expenditures $207,169,222</a:t>
            </a:r>
          </a:p>
        </p:txBody>
      </p:sp>
      <p:graphicFrame>
        <p:nvGraphicFramePr>
          <p:cNvPr id="7" name="Chart 6"/>
          <p:cNvGraphicFramePr>
            <a:graphicFrameLocks/>
          </p:cNvGraphicFramePr>
          <p:nvPr/>
        </p:nvGraphicFramePr>
        <p:xfrm>
          <a:off x="2438401" y="1066800"/>
          <a:ext cx="6191249" cy="510540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p:cNvGraphicFramePr>
            <a:graphicFrameLocks/>
          </p:cNvGraphicFramePr>
          <p:nvPr>
            <p:extLst>
              <p:ext uri="{D42A27DB-BD31-4B8C-83A1-F6EECF244321}">
                <p14:modId xmlns:p14="http://schemas.microsoft.com/office/powerpoint/2010/main" val="1731162456"/>
              </p:ext>
            </p:extLst>
          </p:nvPr>
        </p:nvGraphicFramePr>
        <p:xfrm>
          <a:off x="1600200" y="1066798"/>
          <a:ext cx="7440062" cy="5259820"/>
        </p:xfrm>
        <a:graphic>
          <a:graphicData uri="http://schemas.openxmlformats.org/drawingml/2006/chart">
            <c:chart xmlns:c="http://schemas.openxmlformats.org/drawingml/2006/chart" xmlns:r="http://schemas.openxmlformats.org/officeDocument/2006/relationships" r:id="rId5"/>
          </a:graphicData>
        </a:graphic>
      </p:graphicFrame>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spTree>
    <p:extLst>
      <p:ext uri="{BB962C8B-B14F-4D97-AF65-F5344CB8AC3E}">
        <p14:creationId xmlns:p14="http://schemas.microsoft.com/office/powerpoint/2010/main" val="38109399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a:xfrm>
            <a:off x="2209800" y="304800"/>
            <a:ext cx="7772400" cy="1143000"/>
          </a:xfrm>
        </p:spPr>
        <p:txBody>
          <a:bodyPr/>
          <a:lstStyle/>
          <a:p>
            <a:pPr algn="ctr" eaLnBrk="1" hangingPunct="1"/>
            <a:r>
              <a:rPr lang="en-US" dirty="0"/>
              <a:t>A School Without Walls</a:t>
            </a:r>
          </a:p>
        </p:txBody>
      </p:sp>
      <p:sp>
        <p:nvSpPr>
          <p:cNvPr id="19460" name="Rectangle 3"/>
          <p:cNvSpPr>
            <a:spLocks noGrp="1" noChangeArrowheads="1"/>
          </p:cNvSpPr>
          <p:nvPr>
            <p:ph idx="1"/>
          </p:nvPr>
        </p:nvSpPr>
        <p:spPr>
          <a:xfrm>
            <a:off x="1069848" y="1371600"/>
            <a:ext cx="9811512" cy="2907792"/>
          </a:xfrm>
          <a:ln>
            <a:solidFill>
              <a:srgbClr val="00B050"/>
            </a:solidFill>
          </a:ln>
        </p:spPr>
        <p:txBody>
          <a:bodyPr>
            <a:normAutofit lnSpcReduction="10000"/>
          </a:bodyPr>
          <a:lstStyle/>
          <a:p>
            <a:pPr eaLnBrk="1" hangingPunct="1"/>
            <a:r>
              <a:rPr lang="en-US" sz="2600" dirty="0"/>
              <a:t>The UND SMHS is one of 35 community-based medical schools (those that don’t own or operate a hospital) out of a total of 155 medical schools in the United States.</a:t>
            </a:r>
          </a:p>
          <a:p>
            <a:pPr eaLnBrk="1" hangingPunct="1"/>
            <a:r>
              <a:rPr lang="en-US" sz="2600" dirty="0"/>
              <a:t>We rely on over 1,300 part-time (voluntary) clinical faculty members in over 30 communities throughout the state to educate medical students and residents.  </a:t>
            </a:r>
          </a:p>
          <a:p>
            <a:pPr eaLnBrk="1" hangingPunct="1"/>
            <a:r>
              <a:rPr lang="en-US" sz="2600" dirty="0"/>
              <a:t>More than two out of three of all of the physicians in the state are voluntary members of our faculty</a:t>
            </a:r>
          </a:p>
          <a:p>
            <a:pPr eaLnBrk="1" hangingPunct="1"/>
            <a:endParaRPr lang="en-US" sz="26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938997">
            <a:off x="378554" y="4395650"/>
            <a:ext cx="3165632" cy="2025358"/>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97207">
            <a:off x="4073878" y="4472754"/>
            <a:ext cx="3423400" cy="1974339"/>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969963">
            <a:off x="7856991" y="4137310"/>
            <a:ext cx="3533497" cy="2014269"/>
          </a:xfrm>
          <a:prstGeom prst="rect">
            <a:avLst/>
          </a:prstGeom>
        </p:spPr>
      </p:pic>
    </p:spTree>
    <p:extLst>
      <p:ext uri="{BB962C8B-B14F-4D97-AF65-F5344CB8AC3E}">
        <p14:creationId xmlns:p14="http://schemas.microsoft.com/office/powerpoint/2010/main" val="41597507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a:xfrm>
            <a:off x="1206230" y="76200"/>
            <a:ext cx="9883302" cy="1371600"/>
          </a:xfrm>
        </p:spPr>
        <p:txBody>
          <a:bodyPr/>
          <a:lstStyle/>
          <a:p>
            <a:pPr algn="ctr" eaLnBrk="1" hangingPunct="1"/>
            <a:r>
              <a:rPr lang="en-US" dirty="0"/>
              <a:t>Small Group Patient-Centered Learning</a:t>
            </a:r>
          </a:p>
        </p:txBody>
      </p:sp>
      <p:pic>
        <p:nvPicPr>
          <p:cNvPr id="14340" name="Picture 3" descr="PCL Room 001"/>
          <p:cNvPicPr>
            <a:picLocks noChangeAspect="1" noChangeArrowheads="1"/>
          </p:cNvPicPr>
          <p:nvPr/>
        </p:nvPicPr>
        <p:blipFill>
          <a:blip r:embed="rId3" cstate="print"/>
          <a:srcRect/>
          <a:stretch>
            <a:fillRect/>
          </a:stretch>
        </p:blipFill>
        <p:spPr bwMode="auto">
          <a:xfrm>
            <a:off x="2590800" y="1447800"/>
            <a:ext cx="7200708" cy="4410108"/>
          </a:xfrm>
          <a:prstGeom prst="rect">
            <a:avLst/>
          </a:prstGeom>
          <a:noFill/>
          <a:ln w="9525">
            <a:solidFill>
              <a:srgbClr val="00B050"/>
            </a:solidFill>
            <a:miter lim="800000"/>
            <a:headEnd/>
            <a:tailEnd/>
          </a:ln>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2025" y="554736"/>
            <a:ext cx="11662756" cy="1143000"/>
          </a:xfrm>
        </p:spPr>
        <p:txBody>
          <a:bodyPr>
            <a:normAutofit fontScale="90000"/>
          </a:bodyPr>
          <a:lstStyle/>
          <a:p>
            <a:pPr algn="ctr"/>
            <a:r>
              <a:rPr lang="en-US" dirty="0"/>
              <a:t>UND SMHS Simulation Center</a:t>
            </a:r>
            <a:br>
              <a:rPr lang="en-US" dirty="0"/>
            </a:br>
            <a:r>
              <a:rPr lang="en-US" dirty="0"/>
              <a:t>SIM-ND - Four mobile vans that cover each quadrant of North Dakota</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927746" y="2194560"/>
            <a:ext cx="6140054" cy="4114800"/>
          </a:xfrm>
          <a:ln>
            <a:solidFill>
              <a:srgbClr val="00B050"/>
            </a:solidFill>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spTree>
    <p:extLst>
      <p:ext uri="{BB962C8B-B14F-4D97-AF65-F5344CB8AC3E}">
        <p14:creationId xmlns:p14="http://schemas.microsoft.com/office/powerpoint/2010/main" val="8027236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2"/>
          <p:cNvSpPr>
            <a:spLocks noGrp="1" noChangeArrowheads="1"/>
          </p:cNvSpPr>
          <p:nvPr>
            <p:ph type="title"/>
          </p:nvPr>
        </p:nvSpPr>
        <p:spPr>
          <a:xfrm>
            <a:off x="2209800" y="457200"/>
            <a:ext cx="7772400" cy="1143000"/>
          </a:xfrm>
        </p:spPr>
        <p:txBody>
          <a:bodyPr/>
          <a:lstStyle/>
          <a:p>
            <a:pPr algn="ctr" eaLnBrk="1" hangingPunct="1"/>
            <a:r>
              <a:rPr lang="en-US" dirty="0"/>
              <a:t>Interprofessional Health Care</a:t>
            </a:r>
          </a:p>
        </p:txBody>
      </p:sp>
      <p:sp>
        <p:nvSpPr>
          <p:cNvPr id="34820" name="Rectangle 3"/>
          <p:cNvSpPr>
            <a:spLocks noGrp="1" noChangeArrowheads="1"/>
          </p:cNvSpPr>
          <p:nvPr>
            <p:ph idx="1"/>
          </p:nvPr>
        </p:nvSpPr>
        <p:spPr>
          <a:xfrm>
            <a:off x="998807" y="1447800"/>
            <a:ext cx="10063088" cy="3222674"/>
          </a:xfrm>
          <a:ln>
            <a:solidFill>
              <a:srgbClr val="00B050"/>
            </a:solidFill>
          </a:ln>
        </p:spPr>
        <p:txBody>
          <a:bodyPr>
            <a:noAutofit/>
          </a:bodyPr>
          <a:lstStyle/>
          <a:p>
            <a:pPr eaLnBrk="1" hangingPunct="1"/>
            <a:r>
              <a:rPr lang="en-US" sz="3200" dirty="0"/>
              <a:t>Interprofessional education ensures that future healthcare professionals can better communicate and work as a team.</a:t>
            </a:r>
          </a:p>
          <a:p>
            <a:r>
              <a:rPr lang="en-US" sz="3200" dirty="0"/>
              <a:t>Involves students from the full spectrum of healthcare – medicine, nursing, physical therapy, social work, communication sciences, dietetics, occupational therapy, health sciences.</a:t>
            </a:r>
          </a:p>
        </p:txBody>
      </p:sp>
      <p:pic>
        <p:nvPicPr>
          <p:cNvPr id="34821" name="Picture 5" descr="Slide46"/>
          <p:cNvPicPr>
            <a:picLocks noChangeAspect="1" noChangeArrowheads="1"/>
          </p:cNvPicPr>
          <p:nvPr/>
        </p:nvPicPr>
        <p:blipFill>
          <a:blip r:embed="rId3" cstate="print"/>
          <a:srcRect l="48334" t="51111"/>
          <a:stretch>
            <a:fillRect/>
          </a:stretch>
        </p:blipFill>
        <p:spPr bwMode="auto">
          <a:xfrm>
            <a:off x="4556798" y="4760549"/>
            <a:ext cx="2834603" cy="2011685"/>
          </a:xfrm>
          <a:prstGeom prst="rect">
            <a:avLst/>
          </a:prstGeom>
          <a:noFill/>
          <a:ln w="9525">
            <a:solidFill>
              <a:srgbClr val="92D050"/>
            </a:solidFill>
            <a:miter lim="800000"/>
            <a:headEnd/>
            <a:tailEnd/>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Outline of This Afternoon’s UND SMHS Briefing</a:t>
            </a:r>
            <a:br>
              <a:rPr lang="en-US" dirty="0"/>
            </a:br>
            <a:r>
              <a:rPr lang="en-US" dirty="0"/>
              <a:t>Where We Are and Where We Hope to Go </a:t>
            </a:r>
          </a:p>
        </p:txBody>
      </p:sp>
      <p:sp>
        <p:nvSpPr>
          <p:cNvPr id="3" name="Content Placeholder 2"/>
          <p:cNvSpPr>
            <a:spLocks noGrp="1"/>
          </p:cNvSpPr>
          <p:nvPr>
            <p:ph idx="1"/>
          </p:nvPr>
        </p:nvSpPr>
        <p:spPr>
          <a:xfrm>
            <a:off x="266331" y="1825626"/>
            <a:ext cx="11588450" cy="4412717"/>
          </a:xfrm>
          <a:ln>
            <a:solidFill>
              <a:srgbClr val="92D050"/>
            </a:solidFill>
          </a:ln>
        </p:spPr>
        <p:txBody>
          <a:bodyPr>
            <a:normAutofit fontScale="92500" lnSpcReduction="10000"/>
          </a:bodyPr>
          <a:lstStyle/>
          <a:p>
            <a:r>
              <a:rPr lang="en-US" dirty="0"/>
              <a:t>Overview of duties of the UND SMHS Advisory Council</a:t>
            </a:r>
          </a:p>
          <a:p>
            <a:r>
              <a:rPr lang="en-US" dirty="0"/>
              <a:t>Overview of the UND School of Medicine &amp; Health Sciences</a:t>
            </a:r>
          </a:p>
          <a:p>
            <a:pPr lvl="1"/>
            <a:r>
              <a:rPr lang="en-US" sz="2600" dirty="0"/>
              <a:t>Mission/Purpose – What we do</a:t>
            </a:r>
          </a:p>
          <a:p>
            <a:pPr lvl="1"/>
            <a:r>
              <a:rPr lang="en-US" sz="2600" dirty="0"/>
              <a:t>Overview of our student classes</a:t>
            </a:r>
          </a:p>
          <a:p>
            <a:pPr lvl="1"/>
            <a:r>
              <a:rPr lang="en-US" sz="2600" dirty="0"/>
              <a:t>COVID-19 Impact</a:t>
            </a:r>
          </a:p>
          <a:p>
            <a:pPr lvl="1"/>
            <a:r>
              <a:rPr lang="en-US" sz="2600" dirty="0"/>
              <a:t>Financial status</a:t>
            </a:r>
          </a:p>
          <a:p>
            <a:pPr lvl="1"/>
            <a:r>
              <a:rPr lang="en-US" sz="2600" dirty="0"/>
              <a:t>Education</a:t>
            </a:r>
          </a:p>
          <a:p>
            <a:pPr lvl="1"/>
            <a:r>
              <a:rPr lang="en-US" sz="2600" dirty="0"/>
              <a:t>Discovery (research and scholarship)</a:t>
            </a:r>
          </a:p>
          <a:p>
            <a:pPr lvl="1"/>
            <a:r>
              <a:rPr lang="en-US" sz="2600" dirty="0"/>
              <a:t>Service – Mr. Molmen</a:t>
            </a:r>
          </a:p>
          <a:p>
            <a:pPr lvl="2"/>
            <a:r>
              <a:rPr lang="en-US" sz="2400" dirty="0"/>
              <a:t>Status of the Healthcare Workforce Initiative (HWI)</a:t>
            </a:r>
          </a:p>
          <a:p>
            <a:pPr lvl="2"/>
            <a:r>
              <a:rPr lang="en-US" sz="2400" dirty="0"/>
              <a:t>Preview of Sixth Biennial Report 2021 – Health Issues for the State of North Dakota </a:t>
            </a:r>
          </a:p>
          <a:p>
            <a:pPr lvl="1"/>
            <a:r>
              <a:rPr lang="en-US" sz="2600" dirty="0"/>
              <a:t>SMHS Agenda for the upcoming biennium and beyond </a:t>
            </a:r>
            <a:r>
              <a:rPr lang="en-US" sz="2600" dirty="0">
                <a:sym typeface="Wingdings" panose="05000000000000000000" pitchFamily="2" charset="2"/>
              </a:rPr>
              <a:t></a:t>
            </a:r>
            <a:r>
              <a:rPr lang="en-US" sz="2600" dirty="0"/>
              <a:t>Where we hope to go</a:t>
            </a:r>
          </a:p>
          <a:p>
            <a:pPr marL="0" indent="0">
              <a:buNone/>
            </a:pPr>
            <a:endParaRPr lang="en-US" dirty="0"/>
          </a:p>
          <a:p>
            <a:pPr marL="0" indent="0">
              <a:buNone/>
            </a:pP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spTree>
    <p:extLst>
      <p:ext uri="{BB962C8B-B14F-4D97-AF65-F5344CB8AC3E}">
        <p14:creationId xmlns:p14="http://schemas.microsoft.com/office/powerpoint/2010/main" val="253410513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a:spLocks noGrp="1" noChangeArrowheads="1"/>
          </p:cNvSpPr>
          <p:nvPr>
            <p:ph type="title"/>
          </p:nvPr>
        </p:nvSpPr>
        <p:spPr>
          <a:xfrm>
            <a:off x="2209800" y="457200"/>
            <a:ext cx="7772400" cy="1143000"/>
          </a:xfrm>
        </p:spPr>
        <p:txBody>
          <a:bodyPr>
            <a:normAutofit/>
          </a:bodyPr>
          <a:lstStyle/>
          <a:p>
            <a:pPr algn="ctr" eaLnBrk="1" hangingPunct="1"/>
            <a:r>
              <a:rPr lang="en-US" dirty="0"/>
              <a:t>Primary Care</a:t>
            </a:r>
          </a:p>
        </p:txBody>
      </p:sp>
      <p:sp>
        <p:nvSpPr>
          <p:cNvPr id="37892" name="Rectangle 3"/>
          <p:cNvSpPr>
            <a:spLocks noGrp="1" noChangeArrowheads="1"/>
          </p:cNvSpPr>
          <p:nvPr>
            <p:ph idx="1"/>
          </p:nvPr>
        </p:nvSpPr>
        <p:spPr>
          <a:xfrm>
            <a:off x="987552" y="1371600"/>
            <a:ext cx="10462326" cy="4846320"/>
          </a:xfrm>
          <a:ln>
            <a:solidFill>
              <a:srgbClr val="00B050"/>
            </a:solidFill>
          </a:ln>
        </p:spPr>
        <p:txBody>
          <a:bodyPr>
            <a:normAutofit/>
          </a:bodyPr>
          <a:lstStyle/>
          <a:p>
            <a:r>
              <a:rPr lang="en-US" sz="3200" dirty="0"/>
              <a:t>Focus on primary care education, especially for rural areas of North Dakota</a:t>
            </a:r>
          </a:p>
          <a:p>
            <a:pPr eaLnBrk="1" hangingPunct="1"/>
            <a:r>
              <a:rPr lang="en-US" sz="3200" dirty="0"/>
              <a:t>Educate medical and health sciences students in rural communities</a:t>
            </a:r>
          </a:p>
          <a:p>
            <a:pPr eaLnBrk="1" hangingPunct="1"/>
            <a:r>
              <a:rPr lang="en-US" sz="3200" dirty="0"/>
              <a:t>Nationally cited Rural                                                               Opportunities in                                                                      Medical Education                                                                        (ROME) program                                              </a:t>
            </a:r>
          </a:p>
        </p:txBody>
      </p:sp>
      <p:pic>
        <p:nvPicPr>
          <p:cNvPr id="37893" name="Picture 5" descr="Slide48"/>
          <p:cNvPicPr>
            <a:picLocks noChangeAspect="1" noChangeArrowheads="1"/>
          </p:cNvPicPr>
          <p:nvPr/>
        </p:nvPicPr>
        <p:blipFill>
          <a:blip r:embed="rId3" cstate="print"/>
          <a:srcRect l="35001" t="42223"/>
          <a:stretch>
            <a:fillRect/>
          </a:stretch>
        </p:blipFill>
        <p:spPr bwMode="auto">
          <a:xfrm>
            <a:off x="5671458" y="2927310"/>
            <a:ext cx="4724400" cy="3149600"/>
          </a:xfrm>
          <a:prstGeom prst="rect">
            <a:avLst/>
          </a:prstGeom>
          <a:noFill/>
          <a:ln w="9525">
            <a:solidFill>
              <a:srgbClr val="92D050"/>
            </a:solidFill>
            <a:miter lim="800000"/>
            <a:headEnd/>
            <a:tailEnd/>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spTree>
    <p:extLst>
      <p:ext uri="{BB962C8B-B14F-4D97-AF65-F5344CB8AC3E}">
        <p14:creationId xmlns:p14="http://schemas.microsoft.com/office/powerpoint/2010/main" val="11299572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ChangeArrowheads="1"/>
          </p:cNvSpPr>
          <p:nvPr>
            <p:ph type="title"/>
          </p:nvPr>
        </p:nvSpPr>
        <p:spPr>
          <a:xfrm>
            <a:off x="1828800" y="58812"/>
            <a:ext cx="8610600" cy="1143000"/>
          </a:xfrm>
        </p:spPr>
        <p:txBody>
          <a:bodyPr>
            <a:normAutofit fontScale="90000"/>
          </a:bodyPr>
          <a:lstStyle/>
          <a:p>
            <a:pPr algn="ctr" eaLnBrk="1" hangingPunct="1"/>
            <a:r>
              <a:rPr lang="en-US" dirty="0"/>
              <a:t>INMED (Indians into Medicine) Program</a:t>
            </a:r>
          </a:p>
        </p:txBody>
      </p:sp>
      <p:sp>
        <p:nvSpPr>
          <p:cNvPr id="27652" name="Rectangle 3"/>
          <p:cNvSpPr>
            <a:spLocks noGrp="1" noChangeArrowheads="1"/>
          </p:cNvSpPr>
          <p:nvPr>
            <p:ph idx="1"/>
          </p:nvPr>
        </p:nvSpPr>
        <p:spPr>
          <a:xfrm>
            <a:off x="1129275" y="1027989"/>
            <a:ext cx="9906000" cy="2924945"/>
          </a:xfrm>
          <a:ln>
            <a:solidFill>
              <a:srgbClr val="00B050"/>
            </a:solidFill>
          </a:ln>
        </p:spPr>
        <p:txBody>
          <a:bodyPr>
            <a:noAutofit/>
          </a:bodyPr>
          <a:lstStyle/>
          <a:p>
            <a:pPr eaLnBrk="1" hangingPunct="1"/>
            <a:r>
              <a:rPr lang="en-US" sz="3200" dirty="0"/>
              <a:t>Nearly twenty percent of all of the American Indian physicians practicing in the United States are graduates of the UND SMHS Indians into Medicine (INMED) program.</a:t>
            </a:r>
          </a:p>
          <a:p>
            <a:pPr eaLnBrk="1" hangingPunct="1"/>
            <a:r>
              <a:rPr lang="en-US" sz="3200" dirty="0"/>
              <a:t>Our school is at the 100</a:t>
            </a:r>
            <a:r>
              <a:rPr lang="en-US" sz="3200" baseline="30000" dirty="0"/>
              <a:t>th</a:t>
            </a:r>
            <a:r>
              <a:rPr lang="en-US" sz="3200" dirty="0"/>
              <a:t> percentile as to the fraction of our class that is American Indian – best in the country!</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87328" y="4142787"/>
            <a:ext cx="5431079" cy="2377440"/>
          </a:xfrm>
          <a:prstGeom prst="rect">
            <a:avLst/>
          </a:prstGeom>
        </p:spPr>
      </p:pic>
    </p:spTree>
    <p:extLst>
      <p:ext uri="{BB962C8B-B14F-4D97-AF65-F5344CB8AC3E}">
        <p14:creationId xmlns:p14="http://schemas.microsoft.com/office/powerpoint/2010/main" val="24065484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p:cNvSpPr>
            <a:spLocks noGrp="1" noChangeArrowheads="1"/>
          </p:cNvSpPr>
          <p:nvPr>
            <p:ph type="title"/>
          </p:nvPr>
        </p:nvSpPr>
        <p:spPr>
          <a:xfrm>
            <a:off x="2209800" y="228600"/>
            <a:ext cx="7772400" cy="1143000"/>
          </a:xfrm>
        </p:spPr>
        <p:txBody>
          <a:bodyPr>
            <a:normAutofit/>
          </a:bodyPr>
          <a:lstStyle/>
          <a:p>
            <a:pPr algn="ctr" eaLnBrk="1" hangingPunct="1"/>
            <a:r>
              <a:rPr lang="en-US" dirty="0"/>
              <a:t>Rural Health</a:t>
            </a:r>
          </a:p>
        </p:txBody>
      </p:sp>
      <p:sp>
        <p:nvSpPr>
          <p:cNvPr id="38916" name="Rectangle 3"/>
          <p:cNvSpPr>
            <a:spLocks noGrp="1" noChangeArrowheads="1"/>
          </p:cNvSpPr>
          <p:nvPr>
            <p:ph idx="1"/>
          </p:nvPr>
        </p:nvSpPr>
        <p:spPr>
          <a:xfrm>
            <a:off x="972589" y="1695795"/>
            <a:ext cx="6190211" cy="4480560"/>
          </a:xfrm>
          <a:ln>
            <a:solidFill>
              <a:srgbClr val="00B050"/>
            </a:solidFill>
          </a:ln>
        </p:spPr>
        <p:txBody>
          <a:bodyPr>
            <a:noAutofit/>
          </a:bodyPr>
          <a:lstStyle/>
          <a:p>
            <a:pPr eaLnBrk="1" hangingPunct="1"/>
            <a:r>
              <a:rPr lang="en-US" dirty="0"/>
              <a:t>Center for Rural Health is one of the nation’s best</a:t>
            </a:r>
          </a:p>
          <a:p>
            <a:pPr eaLnBrk="1" hangingPunct="1"/>
            <a:r>
              <a:rPr lang="en-US" dirty="0"/>
              <a:t>Home to the only national Rural Health Information Hub</a:t>
            </a:r>
          </a:p>
          <a:p>
            <a:pPr eaLnBrk="1" hangingPunct="1"/>
            <a:r>
              <a:rPr lang="en-US" dirty="0"/>
              <a:t>Improve health in rural communities through community medicine and prevention programs</a:t>
            </a:r>
          </a:p>
          <a:p>
            <a:pPr eaLnBrk="1" hangingPunct="1"/>
            <a:r>
              <a:rPr lang="en-US" dirty="0"/>
              <a:t>Extensive research on the healthcare needs of people in rural communities</a:t>
            </a:r>
          </a:p>
          <a:p>
            <a:pPr eaLnBrk="1" hangingPunct="1"/>
            <a:r>
              <a:rPr lang="en-US" dirty="0"/>
              <a:t>Promulgate rural health policy</a:t>
            </a:r>
          </a:p>
        </p:txBody>
      </p:sp>
      <p:pic>
        <p:nvPicPr>
          <p:cNvPr id="38917" name="Picture 6" descr="Slide49"/>
          <p:cNvPicPr>
            <a:picLocks noChangeAspect="1" noChangeArrowheads="1"/>
          </p:cNvPicPr>
          <p:nvPr/>
        </p:nvPicPr>
        <p:blipFill>
          <a:blip r:embed="rId3" cstate="print"/>
          <a:srcRect l="62500" t="18889"/>
          <a:stretch>
            <a:fillRect/>
          </a:stretch>
        </p:blipFill>
        <p:spPr bwMode="auto">
          <a:xfrm>
            <a:off x="7543801" y="1593980"/>
            <a:ext cx="2865329" cy="4648200"/>
          </a:xfrm>
          <a:prstGeom prst="rect">
            <a:avLst/>
          </a:prstGeom>
          <a:noFill/>
          <a:ln w="9525">
            <a:solidFill>
              <a:srgbClr val="92D050"/>
            </a:solidFill>
            <a:miter lim="800000"/>
            <a:headEnd/>
            <a:tailEnd/>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Service to the Community</a:t>
            </a:r>
          </a:p>
        </p:txBody>
      </p:sp>
      <p:sp>
        <p:nvSpPr>
          <p:cNvPr id="3" name="Content Placeholder 2"/>
          <p:cNvSpPr>
            <a:spLocks noGrp="1"/>
          </p:cNvSpPr>
          <p:nvPr>
            <p:ph idx="1"/>
          </p:nvPr>
        </p:nvSpPr>
        <p:spPr>
          <a:xfrm>
            <a:off x="838200" y="1550198"/>
            <a:ext cx="6669024" cy="4840353"/>
          </a:xfrm>
          <a:ln>
            <a:solidFill>
              <a:srgbClr val="92D050"/>
            </a:solidFill>
          </a:ln>
        </p:spPr>
        <p:txBody>
          <a:bodyPr>
            <a:normAutofit lnSpcReduction="10000"/>
          </a:bodyPr>
          <a:lstStyle/>
          <a:p>
            <a:r>
              <a:rPr lang="en-US" dirty="0"/>
              <a:t>RuralMed</a:t>
            </a:r>
          </a:p>
          <a:p>
            <a:r>
              <a:rPr lang="en-US" dirty="0"/>
              <a:t>Rural Opportunities In Medical Education (ROME)</a:t>
            </a:r>
          </a:p>
          <a:p>
            <a:r>
              <a:rPr lang="en-US" dirty="0"/>
              <a:t>Center for Rural Health</a:t>
            </a:r>
          </a:p>
          <a:p>
            <a:pPr lvl="1"/>
            <a:r>
              <a:rPr lang="en-US" dirty="0"/>
              <a:t>SCRUBS Academy and camps</a:t>
            </a:r>
          </a:p>
          <a:p>
            <a:r>
              <a:rPr lang="en-US" dirty="0"/>
              <a:t>Rural residencies</a:t>
            </a:r>
          </a:p>
          <a:p>
            <a:r>
              <a:rPr lang="en-US" dirty="0"/>
              <a:t>Rural Surgery Support Program</a:t>
            </a:r>
          </a:p>
          <a:p>
            <a:pPr lvl="1"/>
            <a:r>
              <a:rPr lang="en-US" dirty="0"/>
              <a:t>Provides temporary surgical support and coverage</a:t>
            </a:r>
          </a:p>
          <a:p>
            <a:r>
              <a:rPr lang="en-US" dirty="0"/>
              <a:t>SIM-ND</a:t>
            </a:r>
          </a:p>
          <a:p>
            <a:pPr lvl="1"/>
            <a:r>
              <a:rPr lang="en-US" dirty="0"/>
              <a:t>Provides simulator training in vans to each quadrant of the state</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5444" y="930239"/>
            <a:ext cx="2743358" cy="5623346"/>
          </a:xfrm>
          <a:prstGeom prst="rect">
            <a:avLst/>
          </a:prstGeom>
          <a:ln w="57150">
            <a:solidFill>
              <a:srgbClr val="92D050"/>
            </a:solidFill>
          </a:ln>
        </p:spPr>
      </p:pic>
      <p:cxnSp>
        <p:nvCxnSpPr>
          <p:cNvPr id="6" name="Straight Arrow Connector 5"/>
          <p:cNvCxnSpPr/>
          <p:nvPr/>
        </p:nvCxnSpPr>
        <p:spPr>
          <a:xfrm flipV="1">
            <a:off x="5841507" y="3364637"/>
            <a:ext cx="2237173" cy="96766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7178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ChangeArrowheads="1"/>
          </p:cNvSpPr>
          <p:nvPr>
            <p:ph type="title"/>
          </p:nvPr>
        </p:nvSpPr>
        <p:spPr>
          <a:xfrm>
            <a:off x="1905000" y="457200"/>
            <a:ext cx="8229600" cy="1143000"/>
          </a:xfrm>
        </p:spPr>
        <p:txBody>
          <a:bodyPr>
            <a:normAutofit fontScale="90000"/>
          </a:bodyPr>
          <a:lstStyle/>
          <a:p>
            <a:pPr algn="ctr" eaLnBrk="1" hangingPunct="1"/>
            <a:r>
              <a:rPr lang="en-US" dirty="0"/>
              <a:t>Research Programs</a:t>
            </a:r>
            <a:br>
              <a:rPr lang="en-US" dirty="0">
                <a:solidFill>
                  <a:srgbClr val="FF0000"/>
                </a:solidFill>
              </a:rPr>
            </a:br>
            <a:endParaRPr lang="en-US" dirty="0">
              <a:solidFill>
                <a:srgbClr val="FF0000"/>
              </a:solidFill>
            </a:endParaRPr>
          </a:p>
        </p:txBody>
      </p:sp>
      <p:sp>
        <p:nvSpPr>
          <p:cNvPr id="41988" name="Rectangle 3"/>
          <p:cNvSpPr>
            <a:spLocks noGrp="1" noChangeArrowheads="1"/>
          </p:cNvSpPr>
          <p:nvPr>
            <p:ph idx="1"/>
          </p:nvPr>
        </p:nvSpPr>
        <p:spPr>
          <a:xfrm>
            <a:off x="666835" y="1465742"/>
            <a:ext cx="5472344" cy="4211158"/>
          </a:xfrm>
          <a:ln>
            <a:solidFill>
              <a:srgbClr val="92D050"/>
            </a:solidFill>
          </a:ln>
        </p:spPr>
        <p:txBody>
          <a:bodyPr>
            <a:normAutofit lnSpcReduction="10000"/>
          </a:bodyPr>
          <a:lstStyle/>
          <a:p>
            <a:pPr>
              <a:lnSpc>
                <a:spcPct val="90000"/>
              </a:lnSpc>
            </a:pPr>
            <a:r>
              <a:rPr lang="en-US" dirty="0"/>
              <a:t>We focus on studying diseases of relevance to North Dakota</a:t>
            </a:r>
          </a:p>
          <a:p>
            <a:pPr lvl="1"/>
            <a:r>
              <a:rPr lang="en-US" dirty="0"/>
              <a:t>Alzheimer’s and other neurodegenerative diseases</a:t>
            </a:r>
          </a:p>
          <a:p>
            <a:pPr lvl="1"/>
            <a:r>
              <a:rPr lang="en-US" dirty="0"/>
              <a:t>Diseases of aging</a:t>
            </a:r>
          </a:p>
          <a:p>
            <a:pPr lvl="1"/>
            <a:r>
              <a:rPr lang="en-US" dirty="0"/>
              <a:t>Cancer</a:t>
            </a:r>
          </a:p>
          <a:p>
            <a:pPr lvl="1"/>
            <a:r>
              <a:rPr lang="en-US" dirty="0"/>
              <a:t>Infectious diseases</a:t>
            </a:r>
          </a:p>
          <a:p>
            <a:pPr lvl="1"/>
            <a:r>
              <a:rPr lang="en-US" dirty="0"/>
              <a:t>Opioid addiction</a:t>
            </a:r>
          </a:p>
          <a:p>
            <a:pPr lvl="1"/>
            <a:r>
              <a:rPr lang="en-US" dirty="0"/>
              <a:t>Epigenetics</a:t>
            </a:r>
          </a:p>
          <a:p>
            <a:r>
              <a:rPr lang="en-US" dirty="0"/>
              <a:t>New record of external funding for </a:t>
            </a:r>
          </a:p>
          <a:p>
            <a:pPr marL="0" indent="0">
              <a:buNone/>
            </a:pPr>
            <a:r>
              <a:rPr lang="en-US" dirty="0"/>
              <a:t>   research for FY20 – $30.8M</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pic>
        <p:nvPicPr>
          <p:cNvPr id="2" name="Picture 1"/>
          <p:cNvPicPr>
            <a:picLocks noChangeAspect="1"/>
          </p:cNvPicPr>
          <p:nvPr/>
        </p:nvPicPr>
        <p:blipFill>
          <a:blip r:embed="rId4"/>
          <a:stretch>
            <a:fillRect/>
          </a:stretch>
        </p:blipFill>
        <p:spPr>
          <a:xfrm>
            <a:off x="6331942" y="1713393"/>
            <a:ext cx="5646132" cy="3761654"/>
          </a:xfrm>
          <a:prstGeom prst="rect">
            <a:avLst/>
          </a:prstGeom>
        </p:spPr>
      </p:pic>
    </p:spTree>
    <p:extLst>
      <p:ext uri="{BB962C8B-B14F-4D97-AF65-F5344CB8AC3E}">
        <p14:creationId xmlns:p14="http://schemas.microsoft.com/office/powerpoint/2010/main" val="11821437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
          <p:cNvSpPr>
            <a:spLocks noGrp="1" noChangeArrowheads="1"/>
          </p:cNvSpPr>
          <p:nvPr>
            <p:ph type="title"/>
          </p:nvPr>
        </p:nvSpPr>
        <p:spPr/>
        <p:txBody>
          <a:bodyPr/>
          <a:lstStyle/>
          <a:p>
            <a:pPr algn="ctr" eaLnBrk="1" hangingPunct="1"/>
            <a:r>
              <a:rPr lang="en-US" dirty="0"/>
              <a:t>UND SMHS Research Opportunities</a:t>
            </a:r>
          </a:p>
        </p:txBody>
      </p:sp>
      <p:sp>
        <p:nvSpPr>
          <p:cNvPr id="49156" name="Rectangle 3"/>
          <p:cNvSpPr>
            <a:spLocks noGrp="1" noChangeArrowheads="1"/>
          </p:cNvSpPr>
          <p:nvPr>
            <p:ph idx="1"/>
          </p:nvPr>
        </p:nvSpPr>
        <p:spPr>
          <a:xfrm>
            <a:off x="838200" y="1797050"/>
            <a:ext cx="10515600" cy="4318000"/>
          </a:xfrm>
          <a:ln>
            <a:solidFill>
              <a:srgbClr val="92D050"/>
            </a:solidFill>
          </a:ln>
        </p:spPr>
        <p:txBody>
          <a:bodyPr>
            <a:normAutofit fontScale="92500" lnSpcReduction="10000"/>
          </a:bodyPr>
          <a:lstStyle/>
          <a:p>
            <a:pPr marL="0" indent="0">
              <a:buNone/>
            </a:pPr>
            <a:r>
              <a:rPr lang="en-US" sz="4400" dirty="0"/>
              <a:t>UND SMHS Grand Challenge</a:t>
            </a:r>
            <a:r>
              <a:rPr lang="en-US" sz="4400" dirty="0">
                <a:sym typeface="Wingdings" panose="05000000000000000000" pitchFamily="2" charset="2"/>
              </a:rPr>
              <a:t> Clinical and Translational Medicine – We have the opportunity to build on a $20M CTR grant from the federal government</a:t>
            </a:r>
          </a:p>
          <a:p>
            <a:pPr lvl="1"/>
            <a:r>
              <a:rPr lang="en-US" sz="4000" dirty="0"/>
              <a:t>Virtual care delivery</a:t>
            </a:r>
          </a:p>
          <a:p>
            <a:pPr lvl="1"/>
            <a:r>
              <a:rPr lang="en-US" sz="4000" dirty="0"/>
              <a:t>Artificial intelligence/machine learning analysis of health data – Electronic Health Record</a:t>
            </a:r>
          </a:p>
          <a:p>
            <a:pPr lvl="1"/>
            <a:r>
              <a:rPr lang="en-US" sz="4000" dirty="0"/>
              <a:t>Opioid/substance disorders and behavioral health</a:t>
            </a:r>
          </a:p>
          <a:p>
            <a:pPr marL="0" indent="0">
              <a:buNone/>
            </a:pPr>
            <a:endParaRPr lang="en-US" dirty="0"/>
          </a:p>
          <a:p>
            <a:pPr lvl="1"/>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spTree>
    <p:extLst>
      <p:ext uri="{BB962C8B-B14F-4D97-AF65-F5344CB8AC3E}">
        <p14:creationId xmlns:p14="http://schemas.microsoft.com/office/powerpoint/2010/main" val="14644070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304800"/>
            <a:ext cx="7772400" cy="1143000"/>
          </a:xfrm>
        </p:spPr>
        <p:txBody>
          <a:bodyPr/>
          <a:lstStyle/>
          <a:p>
            <a:pPr algn="ctr"/>
            <a:r>
              <a:rPr lang="en-US" dirty="0"/>
              <a:t>We Practice What We Preach!</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5600" y="1295401"/>
            <a:ext cx="6891680" cy="4612197"/>
          </a:xfrm>
          <a:prstGeom prst="rect">
            <a:avLst/>
          </a:prstGeom>
          <a:ln>
            <a:solidFill>
              <a:srgbClr val="00B050"/>
            </a:solidFill>
          </a:ln>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sp>
        <p:nvSpPr>
          <p:cNvPr id="5" name="TextBox 4"/>
          <p:cNvSpPr txBox="1"/>
          <p:nvPr/>
        </p:nvSpPr>
        <p:spPr>
          <a:xfrm>
            <a:off x="9558681" y="2551176"/>
            <a:ext cx="2474824" cy="923330"/>
          </a:xfrm>
          <a:prstGeom prst="rect">
            <a:avLst/>
          </a:prstGeom>
          <a:noFill/>
          <a:ln>
            <a:solidFill>
              <a:srgbClr val="92D050"/>
            </a:solidFill>
          </a:ln>
        </p:spPr>
        <p:txBody>
          <a:bodyPr wrap="square" rtlCol="0">
            <a:spAutoFit/>
          </a:bodyPr>
          <a:lstStyle/>
          <a:p>
            <a:r>
              <a:rPr lang="en-US" dirty="0"/>
              <a:t>The first ever virtual </a:t>
            </a:r>
            <a:r>
              <a:rPr lang="en-US" i="1" dirty="0"/>
              <a:t> </a:t>
            </a:r>
            <a:r>
              <a:rPr lang="en-US" b="1" i="1" dirty="0" err="1"/>
              <a:t>Joggin</a:t>
            </a:r>
            <a:r>
              <a:rPr lang="en-US" b="1" i="1" dirty="0"/>
              <a:t>’ with Josh</a:t>
            </a:r>
            <a:r>
              <a:rPr lang="en-US" dirty="0"/>
              <a:t> took place this past Saturday </a:t>
            </a:r>
          </a:p>
        </p:txBody>
      </p:sp>
    </p:spTree>
    <p:extLst>
      <p:ext uri="{BB962C8B-B14F-4D97-AF65-F5344CB8AC3E}">
        <p14:creationId xmlns:p14="http://schemas.microsoft.com/office/powerpoint/2010/main" val="333650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3922173"/>
            <a:ext cx="10515600" cy="3875756"/>
          </a:xfrm>
        </p:spPr>
        <p:txBody>
          <a:bodyPr>
            <a:normAutofit fontScale="90000"/>
          </a:bodyPr>
          <a:lstStyle/>
          <a:p>
            <a:pPr algn="ct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r>
              <a:rPr lang="en-US" dirty="0">
                <a:latin typeface="Helvetica" panose="020B0604020202020204" pitchFamily="34" charset="0"/>
                <a:cs typeface="Helvetica" panose="020B0604020202020204" pitchFamily="34" charset="0"/>
              </a:rPr>
              <a:t>Healthcare Workforce Initiative</a:t>
            </a:r>
            <a:br>
              <a:rPr lang="en-US" dirty="0">
                <a:latin typeface="Helvetica" panose="020B0604020202020204" pitchFamily="34" charset="0"/>
                <a:cs typeface="Helvetica" panose="020B0604020202020204" pitchFamily="34" charset="0"/>
              </a:rPr>
            </a:br>
            <a:r>
              <a:rPr lang="en-US" sz="3600" dirty="0">
                <a:latin typeface="Helvetica" panose="020B0604020202020204" pitchFamily="34" charset="0"/>
                <a:cs typeface="Helvetica" panose="020B0604020202020204" pitchFamily="34" charset="0"/>
              </a:rPr>
              <a:t>Dave Molmen, MPH</a:t>
            </a:r>
            <a:br>
              <a:rPr lang="en-US" sz="3600" dirty="0">
                <a:latin typeface="Helvetica" panose="020B0604020202020204" pitchFamily="34" charset="0"/>
                <a:cs typeface="Helvetica" panose="020B0604020202020204" pitchFamily="34" charset="0"/>
              </a:rPr>
            </a:br>
            <a:r>
              <a:rPr lang="en-US" sz="3600" dirty="0">
                <a:latin typeface="Helvetica" panose="020B0604020202020204" pitchFamily="34" charset="0"/>
                <a:cs typeface="Helvetica" panose="020B0604020202020204" pitchFamily="34" charset="0"/>
              </a:rPr>
              <a:t>Interim CEO, </a:t>
            </a:r>
            <a:r>
              <a:rPr lang="en-US" sz="3600" dirty="0" err="1">
                <a:latin typeface="Helvetica" panose="020B0604020202020204" pitchFamily="34" charset="0"/>
                <a:cs typeface="Helvetica" panose="020B0604020202020204" pitchFamily="34" charset="0"/>
              </a:rPr>
              <a:t>Altru</a:t>
            </a:r>
            <a:r>
              <a:rPr lang="en-US" sz="3600" dirty="0">
                <a:latin typeface="Helvetica" panose="020B0604020202020204" pitchFamily="34" charset="0"/>
                <a:cs typeface="Helvetica" panose="020B0604020202020204" pitchFamily="34" charset="0"/>
              </a:rPr>
              <a:t> Health System </a:t>
            </a:r>
            <a:br>
              <a:rPr lang="en-US" sz="3600" dirty="0">
                <a:latin typeface="Helvetica" panose="020B0604020202020204" pitchFamily="34" charset="0"/>
                <a:cs typeface="Helvetica" panose="020B0604020202020204" pitchFamily="34" charset="0"/>
              </a:rPr>
            </a:br>
            <a:r>
              <a:rPr lang="en-US" sz="3600" dirty="0">
                <a:latin typeface="Helvetica" panose="020B0604020202020204" pitchFamily="34" charset="0"/>
                <a:cs typeface="Helvetica" panose="020B0604020202020204" pitchFamily="34" charset="0"/>
              </a:rPr>
              <a:t>Chair, UND SMHS Advisory Council </a:t>
            </a:r>
            <a:br>
              <a:rPr lang="en-US" dirty="0">
                <a:latin typeface="Helvetica" panose="020B0604020202020204" pitchFamily="34" charset="0"/>
                <a:cs typeface="Helvetica" panose="020B0604020202020204" pitchFamily="34" charset="0"/>
              </a:rPr>
            </a:br>
            <a:br>
              <a:rPr lang="en-US" sz="2800" dirty="0"/>
            </a:br>
            <a:br>
              <a:rPr lang="en-US" sz="2800" dirty="0"/>
            </a:b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6189" y="391082"/>
            <a:ext cx="7479375" cy="3739688"/>
          </a:xfrm>
          <a:prstGeom prst="rect">
            <a:avLst/>
          </a:prstGeom>
        </p:spPr>
      </p:pic>
    </p:spTree>
    <p:extLst>
      <p:ext uri="{BB962C8B-B14F-4D97-AF65-F5344CB8AC3E}">
        <p14:creationId xmlns:p14="http://schemas.microsoft.com/office/powerpoint/2010/main" val="38923150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Healthcare Workforce Initiative</a:t>
            </a:r>
          </a:p>
        </p:txBody>
      </p:sp>
      <p:sp>
        <p:nvSpPr>
          <p:cNvPr id="3" name="Content Placeholder 2"/>
          <p:cNvSpPr>
            <a:spLocks noGrp="1"/>
          </p:cNvSpPr>
          <p:nvPr>
            <p:ph idx="1"/>
          </p:nvPr>
        </p:nvSpPr>
        <p:spPr>
          <a:xfrm>
            <a:off x="623173" y="1600204"/>
            <a:ext cx="10945654" cy="4613171"/>
          </a:xfrm>
          <a:ln>
            <a:solidFill>
              <a:srgbClr val="92D050"/>
            </a:solidFill>
          </a:ln>
        </p:spPr>
        <p:txBody>
          <a:bodyPr>
            <a:normAutofit/>
          </a:bodyPr>
          <a:lstStyle/>
          <a:p>
            <a:r>
              <a:rPr lang="en-US" sz="3200" dirty="0"/>
              <a:t>Reduce disease burden</a:t>
            </a:r>
          </a:p>
          <a:p>
            <a:pPr lvl="1"/>
            <a:r>
              <a:rPr lang="en-US" sz="2800" dirty="0"/>
              <a:t>Master and Doctorate of Public Health degree programs</a:t>
            </a:r>
          </a:p>
          <a:p>
            <a:pPr lvl="1"/>
            <a:r>
              <a:rPr lang="en-US" sz="2800" dirty="0"/>
              <a:t>Further programming approaches under study to address mental and behavioral health issues in the state </a:t>
            </a:r>
          </a:p>
          <a:p>
            <a:r>
              <a:rPr lang="en-US" sz="3200" dirty="0"/>
              <a:t>Retain more healthcare provider graduates for North Dakota</a:t>
            </a:r>
          </a:p>
          <a:p>
            <a:pPr lvl="1"/>
            <a:r>
              <a:rPr lang="en-US" sz="2800" i="1" dirty="0"/>
              <a:t>RuralMed </a:t>
            </a:r>
            <a:r>
              <a:rPr lang="en-US" sz="2800" dirty="0"/>
              <a:t>program (we are at the 99</a:t>
            </a:r>
            <a:r>
              <a:rPr lang="en-US" sz="2800" baseline="30000" dirty="0"/>
              <a:t>th</a:t>
            </a:r>
            <a:r>
              <a:rPr lang="en-US" sz="2800" dirty="0"/>
              <a:t> percentile for producing rural physicians)</a:t>
            </a:r>
          </a:p>
          <a:p>
            <a:pPr lvl="1"/>
            <a:r>
              <a:rPr lang="en-US" sz="2800" dirty="0"/>
              <a:t>UND SMHS recognized as one of the top schools in the nation for the percentage of its graduating class going into family medicine (99</a:t>
            </a:r>
            <a:r>
              <a:rPr lang="en-US" sz="2800" baseline="30000" dirty="0"/>
              <a:t>th</a:t>
            </a:r>
            <a:r>
              <a:rPr lang="en-US" sz="2800" dirty="0"/>
              <a:t> percentile)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spTree>
    <p:extLst>
      <p:ext uri="{BB962C8B-B14F-4D97-AF65-F5344CB8AC3E}">
        <p14:creationId xmlns:p14="http://schemas.microsoft.com/office/powerpoint/2010/main" val="11945050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UND SMHS Healthcare Workforce Initiative</a:t>
            </a:r>
          </a:p>
        </p:txBody>
      </p:sp>
      <p:sp>
        <p:nvSpPr>
          <p:cNvPr id="3" name="Content Placeholder 2"/>
          <p:cNvSpPr>
            <a:spLocks noGrp="1"/>
          </p:cNvSpPr>
          <p:nvPr>
            <p:ph idx="1"/>
          </p:nvPr>
        </p:nvSpPr>
        <p:spPr>
          <a:xfrm>
            <a:off x="623173" y="1600205"/>
            <a:ext cx="10945654" cy="4533895"/>
          </a:xfrm>
          <a:ln>
            <a:solidFill>
              <a:srgbClr val="92D050"/>
            </a:solidFill>
          </a:ln>
        </p:spPr>
        <p:txBody>
          <a:bodyPr>
            <a:normAutofit/>
          </a:bodyPr>
          <a:lstStyle/>
          <a:p>
            <a:r>
              <a:rPr lang="en-US" dirty="0"/>
              <a:t>Train more healthcare providers</a:t>
            </a:r>
          </a:p>
          <a:p>
            <a:pPr lvl="1"/>
            <a:r>
              <a:rPr lang="en-US" sz="2800" dirty="0"/>
              <a:t>Medical student class increased by 16/year </a:t>
            </a:r>
          </a:p>
          <a:p>
            <a:pPr lvl="1"/>
            <a:r>
              <a:rPr lang="en-US" sz="2800" dirty="0"/>
              <a:t>Health sciences students increased by 30/year</a:t>
            </a:r>
          </a:p>
          <a:p>
            <a:pPr lvl="1"/>
            <a:r>
              <a:rPr lang="en-US" sz="2800" dirty="0"/>
              <a:t>Increased resident slots</a:t>
            </a:r>
          </a:p>
          <a:p>
            <a:pPr lvl="2"/>
            <a:r>
              <a:rPr lang="en-US" sz="2400" dirty="0"/>
              <a:t>Approved additional slots in rural family medicine, rural general surgery, hospitalist, internal medicine</a:t>
            </a:r>
          </a:p>
          <a:p>
            <a:r>
              <a:rPr lang="en-US" dirty="0"/>
              <a:t>Improve efficiency of delivery system</a:t>
            </a:r>
          </a:p>
          <a:p>
            <a:pPr lvl="1"/>
            <a:r>
              <a:rPr lang="en-US" sz="2800" dirty="0"/>
              <a:t>Training in inter-professional healthcare teams</a:t>
            </a:r>
          </a:p>
          <a:p>
            <a:pPr lvl="1"/>
            <a:r>
              <a:rPr lang="en-US" sz="2800" dirty="0"/>
              <a:t>Use of “learning communities” in new building</a:t>
            </a:r>
          </a:p>
          <a:p>
            <a:pPr lvl="1"/>
            <a:r>
              <a:rPr lang="en-US" sz="2800" dirty="0"/>
              <a:t>Increased use of telehealth</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spTree>
    <p:extLst>
      <p:ext uri="{BB962C8B-B14F-4D97-AF65-F5344CB8AC3E}">
        <p14:creationId xmlns:p14="http://schemas.microsoft.com/office/powerpoint/2010/main" val="40091017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gn="ctr"/>
            <a:r>
              <a:rPr lang="en-US" b="1" dirty="0"/>
              <a:t>The Duties of the SMHS Advisory Council</a:t>
            </a:r>
            <a:br>
              <a:rPr lang="en-US" b="1" dirty="0"/>
            </a:br>
            <a:r>
              <a:rPr lang="en-US" sz="2800" b="1" dirty="0"/>
              <a:t>NDCC Section 15-52-04 </a:t>
            </a:r>
          </a:p>
        </p:txBody>
      </p:sp>
      <p:sp>
        <p:nvSpPr>
          <p:cNvPr id="5" name="Content Placeholder 4"/>
          <p:cNvSpPr>
            <a:spLocks noGrp="1"/>
          </p:cNvSpPr>
          <p:nvPr>
            <p:ph idx="1"/>
          </p:nvPr>
        </p:nvSpPr>
        <p:spPr>
          <a:xfrm>
            <a:off x="838200" y="1568870"/>
            <a:ext cx="10515600" cy="4493092"/>
          </a:xfrm>
          <a:ln>
            <a:solidFill>
              <a:srgbClr val="92D050"/>
            </a:solidFill>
          </a:ln>
        </p:spPr>
        <p:txBody>
          <a:bodyPr>
            <a:normAutofit lnSpcReduction="10000"/>
          </a:bodyPr>
          <a:lstStyle/>
          <a:p>
            <a:pPr marL="0" indent="0">
              <a:buNone/>
            </a:pPr>
            <a:r>
              <a:rPr lang="en-US" sz="4400" i="1" dirty="0"/>
              <a:t>The advisory council, in consultation with the school of medicine and health sciences and the other agencies, associations, and institutions represented on the advisory council, shall study and make recommendations regarding the strategic plan, programs, and facilities of the school of medicine and health sciences.</a:t>
            </a:r>
            <a:endParaRPr lang="en-US" sz="4400" dirty="0"/>
          </a:p>
          <a:p>
            <a:pPr marL="0" indent="0">
              <a:buNone/>
            </a:pPr>
            <a:endParaRPr lang="en-US" sz="3800"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63523" y="6193937"/>
            <a:ext cx="2038896" cy="441439"/>
          </a:xfrm>
          <a:prstGeom prst="rect">
            <a:avLst/>
          </a:prstGeom>
        </p:spPr>
      </p:pic>
    </p:spTree>
    <p:extLst>
      <p:ext uri="{BB962C8B-B14F-4D97-AF65-F5344CB8AC3E}">
        <p14:creationId xmlns:p14="http://schemas.microsoft.com/office/powerpoint/2010/main" val="34036173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5692E-0D1A-4360-AAAA-636CA89B64B7}"/>
              </a:ext>
            </a:extLst>
          </p:cNvPr>
          <p:cNvSpPr>
            <a:spLocks noGrp="1"/>
          </p:cNvSpPr>
          <p:nvPr>
            <p:ph type="title"/>
          </p:nvPr>
        </p:nvSpPr>
        <p:spPr/>
        <p:txBody>
          <a:bodyPr/>
          <a:lstStyle/>
          <a:p>
            <a:pPr algn="ctr"/>
            <a:r>
              <a:rPr lang="en-US"/>
              <a:t>Preview of </a:t>
            </a:r>
            <a:r>
              <a:rPr lang="en-US" i="1"/>
              <a:t>Sixth Biennial Report</a:t>
            </a:r>
            <a:br>
              <a:rPr lang="en-US" i="1"/>
            </a:br>
            <a:r>
              <a:rPr lang="en-US" i="1"/>
              <a:t>Health Issues for the State of North Dakota</a:t>
            </a:r>
            <a:endParaRPr lang="en-US" i="1" dirty="0"/>
          </a:p>
        </p:txBody>
      </p:sp>
      <p:sp>
        <p:nvSpPr>
          <p:cNvPr id="3" name="Content Placeholder 2">
            <a:extLst>
              <a:ext uri="{FF2B5EF4-FFF2-40B4-BE49-F238E27FC236}">
                <a16:creationId xmlns:a16="http://schemas.microsoft.com/office/drawing/2014/main" id="{9DA84225-3050-49DB-9D6C-8A2748ABB589}"/>
              </a:ext>
            </a:extLst>
          </p:cNvPr>
          <p:cNvSpPr>
            <a:spLocks noGrp="1"/>
          </p:cNvSpPr>
          <p:nvPr>
            <p:ph idx="1"/>
          </p:nvPr>
        </p:nvSpPr>
        <p:spPr>
          <a:xfrm>
            <a:off x="838199" y="1847849"/>
            <a:ext cx="10785339" cy="4347585"/>
          </a:xfrm>
          <a:ln>
            <a:solidFill>
              <a:srgbClr val="92D050"/>
            </a:solidFill>
          </a:ln>
        </p:spPr>
        <p:txBody>
          <a:bodyPr>
            <a:normAutofit fontScale="77500" lnSpcReduction="20000"/>
          </a:bodyPr>
          <a:lstStyle/>
          <a:p>
            <a:pPr marL="0" indent="0">
              <a:buNone/>
            </a:pPr>
            <a:r>
              <a:rPr lang="en-US" sz="3000" b="1" dirty="0"/>
              <a:t>Chapter 1 – The Population of North Dakota and the Attendant Health Needs</a:t>
            </a:r>
            <a:endParaRPr lang="en-US" sz="3000" dirty="0"/>
          </a:p>
          <a:p>
            <a:r>
              <a:rPr lang="en-US" dirty="0"/>
              <a:t>Population trends in the state have remained relatively stable in relation to total population, age, insurance status, and poverty rates.</a:t>
            </a:r>
            <a:endParaRPr lang="en-US" sz="3000" dirty="0"/>
          </a:p>
          <a:p>
            <a:pPr marL="0" indent="0">
              <a:buNone/>
            </a:pPr>
            <a:r>
              <a:rPr lang="en-US" sz="3000" b="1" dirty="0"/>
              <a:t>Chapter 2 – Social Determinants of Health in ND</a:t>
            </a:r>
          </a:p>
          <a:p>
            <a:pPr lvl="0"/>
            <a:r>
              <a:rPr lang="en-US" sz="3000" dirty="0"/>
              <a:t>New chapter</a:t>
            </a:r>
          </a:p>
          <a:p>
            <a:pPr lvl="0"/>
            <a:r>
              <a:rPr lang="en-US" sz="3000" dirty="0"/>
              <a:t>Have gathered data points specific to North Dakota around social determinants of health including:</a:t>
            </a:r>
          </a:p>
          <a:p>
            <a:pPr lvl="1"/>
            <a:r>
              <a:rPr lang="en-US" sz="3000" dirty="0"/>
              <a:t>The economy and employment</a:t>
            </a:r>
          </a:p>
          <a:p>
            <a:pPr lvl="1"/>
            <a:r>
              <a:rPr lang="en-US" sz="3000" dirty="0"/>
              <a:t>Education</a:t>
            </a:r>
          </a:p>
          <a:p>
            <a:pPr lvl="1"/>
            <a:r>
              <a:rPr lang="en-US" sz="3000" dirty="0"/>
              <a:t>Food access</a:t>
            </a:r>
          </a:p>
          <a:p>
            <a:pPr lvl="1"/>
            <a:r>
              <a:rPr lang="en-US" sz="3000" dirty="0"/>
              <a:t>Physical infrastructure</a:t>
            </a:r>
          </a:p>
          <a:p>
            <a:pPr lvl="1"/>
            <a:r>
              <a:rPr lang="en-US" sz="3000" dirty="0"/>
              <a:t>Social support and community context</a:t>
            </a:r>
          </a:p>
          <a:p>
            <a:pPr lvl="1"/>
            <a:r>
              <a:rPr lang="en-US" sz="3000" dirty="0"/>
              <a:t>Health and healthcare</a:t>
            </a:r>
          </a:p>
          <a:p>
            <a:endParaRPr lang="en-US" dirty="0">
              <a:solidFill>
                <a:srgbClr val="00B050"/>
              </a:solidFill>
            </a:endParaRPr>
          </a:p>
        </p:txBody>
      </p:sp>
      <p:pic>
        <p:nvPicPr>
          <p:cNvPr id="4" name="Picture 3">
            <a:extLst>
              <a:ext uri="{FF2B5EF4-FFF2-40B4-BE49-F238E27FC236}">
                <a16:creationId xmlns:a16="http://schemas.microsoft.com/office/drawing/2014/main" id="{15A6A219-B029-406A-AA44-41F61BC3A8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spTree>
    <p:extLst>
      <p:ext uri="{BB962C8B-B14F-4D97-AF65-F5344CB8AC3E}">
        <p14:creationId xmlns:p14="http://schemas.microsoft.com/office/powerpoint/2010/main" val="27079821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5692E-0D1A-4360-AAAA-636CA89B64B7}"/>
              </a:ext>
            </a:extLst>
          </p:cNvPr>
          <p:cNvSpPr>
            <a:spLocks noGrp="1"/>
          </p:cNvSpPr>
          <p:nvPr>
            <p:ph type="title"/>
          </p:nvPr>
        </p:nvSpPr>
        <p:spPr/>
        <p:txBody>
          <a:bodyPr>
            <a:normAutofit/>
          </a:bodyPr>
          <a:lstStyle/>
          <a:p>
            <a:pPr algn="ctr"/>
            <a:r>
              <a:rPr lang="en-US" dirty="0"/>
              <a:t>Preview of </a:t>
            </a:r>
            <a:r>
              <a:rPr lang="en-US" i="1" dirty="0"/>
              <a:t>Sixth Biennial Report</a:t>
            </a:r>
            <a:br>
              <a:rPr lang="en-US" i="1" dirty="0"/>
            </a:br>
            <a:r>
              <a:rPr lang="en-US" i="1" dirty="0"/>
              <a:t>Health Issues for the State of North Dakota</a:t>
            </a:r>
          </a:p>
        </p:txBody>
      </p:sp>
      <p:sp>
        <p:nvSpPr>
          <p:cNvPr id="3" name="Content Placeholder 2">
            <a:extLst>
              <a:ext uri="{FF2B5EF4-FFF2-40B4-BE49-F238E27FC236}">
                <a16:creationId xmlns:a16="http://schemas.microsoft.com/office/drawing/2014/main" id="{9DA84225-3050-49DB-9D6C-8A2748ABB589}"/>
              </a:ext>
            </a:extLst>
          </p:cNvPr>
          <p:cNvSpPr>
            <a:spLocks noGrp="1"/>
          </p:cNvSpPr>
          <p:nvPr>
            <p:ph idx="1"/>
          </p:nvPr>
        </p:nvSpPr>
        <p:spPr>
          <a:xfrm>
            <a:off x="787791" y="1825624"/>
            <a:ext cx="10566009" cy="4446149"/>
          </a:xfrm>
          <a:ln>
            <a:solidFill>
              <a:srgbClr val="92D050"/>
            </a:solidFill>
          </a:ln>
        </p:spPr>
        <p:txBody>
          <a:bodyPr>
            <a:normAutofit fontScale="77500" lnSpcReduction="20000"/>
          </a:bodyPr>
          <a:lstStyle/>
          <a:p>
            <a:pPr marL="0" indent="0">
              <a:lnSpc>
                <a:spcPct val="120000"/>
              </a:lnSpc>
              <a:spcBef>
                <a:spcPts val="0"/>
              </a:spcBef>
              <a:buNone/>
            </a:pPr>
            <a:r>
              <a:rPr lang="en-US" sz="3800" b="1" dirty="0"/>
              <a:t>Chapter 3 – The Health of North Dakota</a:t>
            </a:r>
          </a:p>
          <a:p>
            <a:pPr lvl="0">
              <a:lnSpc>
                <a:spcPct val="120000"/>
              </a:lnSpc>
              <a:spcBef>
                <a:spcPts val="0"/>
              </a:spcBef>
            </a:pPr>
            <a:r>
              <a:rPr lang="en-US" sz="3000" dirty="0"/>
              <a:t>The percentage of people reporting one or more days of poor health (in the last 30 days) decreased.</a:t>
            </a:r>
          </a:p>
          <a:p>
            <a:pPr lvl="0">
              <a:lnSpc>
                <a:spcPct val="120000"/>
              </a:lnSpc>
              <a:spcBef>
                <a:spcPts val="0"/>
              </a:spcBef>
            </a:pPr>
            <a:r>
              <a:rPr lang="en-US" sz="3000" dirty="0"/>
              <a:t>The percentage of adults who smoke, drink alcohol, binge drinks, or drink and drive has decreased.</a:t>
            </a:r>
          </a:p>
          <a:p>
            <a:pPr marL="0" indent="0">
              <a:lnSpc>
                <a:spcPct val="120000"/>
              </a:lnSpc>
              <a:spcBef>
                <a:spcPts val="0"/>
              </a:spcBef>
              <a:buNone/>
            </a:pPr>
            <a:r>
              <a:rPr lang="en-US" sz="3800" dirty="0"/>
              <a:t> </a:t>
            </a:r>
            <a:r>
              <a:rPr lang="en-US" sz="3800" b="1" dirty="0"/>
              <a:t>Chapter 4 – Physician Workforce in North Dakota</a:t>
            </a:r>
          </a:p>
          <a:p>
            <a:pPr lvl="0">
              <a:lnSpc>
                <a:spcPct val="120000"/>
              </a:lnSpc>
              <a:spcBef>
                <a:spcPts val="0"/>
              </a:spcBef>
            </a:pPr>
            <a:r>
              <a:rPr lang="en-US" sz="3000" dirty="0"/>
              <a:t>North Dakota continues to have less physicians per 10,000 people compared to the Midwest and the US</a:t>
            </a:r>
          </a:p>
          <a:p>
            <a:pPr lvl="0">
              <a:lnSpc>
                <a:spcPct val="120000"/>
              </a:lnSpc>
              <a:spcBef>
                <a:spcPts val="0"/>
              </a:spcBef>
            </a:pPr>
            <a:r>
              <a:rPr lang="en-US" sz="3000" dirty="0"/>
              <a:t>North Dakota has more female physicians per 10,000 than previous years.</a:t>
            </a:r>
          </a:p>
          <a:p>
            <a:pPr lvl="0">
              <a:lnSpc>
                <a:spcPct val="120000"/>
              </a:lnSpc>
              <a:spcBef>
                <a:spcPts val="0"/>
              </a:spcBef>
            </a:pPr>
            <a:r>
              <a:rPr lang="en-US" sz="3000" dirty="0"/>
              <a:t>The rate of IMGs and USMGs has increased in North Dakota and the United States, while the Midwest had a much larger increase in USMGs.</a:t>
            </a:r>
          </a:p>
        </p:txBody>
      </p:sp>
      <p:pic>
        <p:nvPicPr>
          <p:cNvPr id="4" name="Picture 3">
            <a:extLst>
              <a:ext uri="{FF2B5EF4-FFF2-40B4-BE49-F238E27FC236}">
                <a16:creationId xmlns:a16="http://schemas.microsoft.com/office/drawing/2014/main" id="{15A6A219-B029-406A-AA44-41F61BC3A8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spTree>
    <p:extLst>
      <p:ext uri="{BB962C8B-B14F-4D97-AF65-F5344CB8AC3E}">
        <p14:creationId xmlns:p14="http://schemas.microsoft.com/office/powerpoint/2010/main" val="32350284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5692E-0D1A-4360-AAAA-636CA89B64B7}"/>
              </a:ext>
            </a:extLst>
          </p:cNvPr>
          <p:cNvSpPr>
            <a:spLocks noGrp="1"/>
          </p:cNvSpPr>
          <p:nvPr>
            <p:ph type="title"/>
          </p:nvPr>
        </p:nvSpPr>
        <p:spPr/>
        <p:txBody>
          <a:bodyPr>
            <a:normAutofit/>
          </a:bodyPr>
          <a:lstStyle/>
          <a:p>
            <a:pPr algn="ctr"/>
            <a:r>
              <a:rPr lang="en-US" dirty="0"/>
              <a:t>Preview of </a:t>
            </a:r>
            <a:r>
              <a:rPr lang="en-US" i="1" dirty="0"/>
              <a:t>Sixth Biennial Report</a:t>
            </a:r>
            <a:br>
              <a:rPr lang="en-US" i="1" dirty="0"/>
            </a:br>
            <a:r>
              <a:rPr lang="en-US" i="1" dirty="0"/>
              <a:t>Health Issues for the State of North Dakota</a:t>
            </a:r>
          </a:p>
        </p:txBody>
      </p:sp>
      <p:sp>
        <p:nvSpPr>
          <p:cNvPr id="3" name="Content Placeholder 2">
            <a:extLst>
              <a:ext uri="{FF2B5EF4-FFF2-40B4-BE49-F238E27FC236}">
                <a16:creationId xmlns:a16="http://schemas.microsoft.com/office/drawing/2014/main" id="{9DA84225-3050-49DB-9D6C-8A2748ABB589}"/>
              </a:ext>
            </a:extLst>
          </p:cNvPr>
          <p:cNvSpPr>
            <a:spLocks noGrp="1"/>
          </p:cNvSpPr>
          <p:nvPr>
            <p:ph idx="1"/>
          </p:nvPr>
        </p:nvSpPr>
        <p:spPr>
          <a:xfrm>
            <a:off x="838200" y="1825624"/>
            <a:ext cx="10515600" cy="4446149"/>
          </a:xfrm>
          <a:ln>
            <a:solidFill>
              <a:srgbClr val="92D050"/>
            </a:solidFill>
          </a:ln>
        </p:spPr>
        <p:txBody>
          <a:bodyPr>
            <a:normAutofit fontScale="77500" lnSpcReduction="20000"/>
          </a:bodyPr>
          <a:lstStyle/>
          <a:p>
            <a:pPr marL="0" lvl="0" indent="0">
              <a:lnSpc>
                <a:spcPct val="120000"/>
              </a:lnSpc>
              <a:spcBef>
                <a:spcPts val="0"/>
              </a:spcBef>
              <a:buNone/>
            </a:pPr>
            <a:r>
              <a:rPr lang="en-US" sz="3000" dirty="0"/>
              <a:t> </a:t>
            </a:r>
            <a:r>
              <a:rPr lang="en-US" sz="3100" b="1" dirty="0"/>
              <a:t>Chapter 5 – Primary Care Providers and Specialty Physician Workforce in ND</a:t>
            </a:r>
            <a:endParaRPr lang="en-US" sz="3100" dirty="0"/>
          </a:p>
          <a:p>
            <a:pPr lvl="0">
              <a:lnSpc>
                <a:spcPct val="120000"/>
              </a:lnSpc>
              <a:spcBef>
                <a:spcPts val="0"/>
              </a:spcBef>
            </a:pPr>
            <a:r>
              <a:rPr lang="en-US" sz="3000" dirty="0"/>
              <a:t>North Dakota now has more office-based primary care physicians than previous years. North Dakota continues to have more hospital-based primary care providers than the upper Midwest and US.</a:t>
            </a:r>
          </a:p>
          <a:p>
            <a:pPr lvl="0">
              <a:lnSpc>
                <a:spcPct val="120000"/>
              </a:lnSpc>
              <a:spcBef>
                <a:spcPts val="0"/>
              </a:spcBef>
            </a:pPr>
            <a:r>
              <a:rPr lang="en-US" sz="3000" dirty="0"/>
              <a:t>Number of psychiatrists has increased.</a:t>
            </a:r>
          </a:p>
          <a:p>
            <a:pPr marL="0" lvl="0" indent="0">
              <a:lnSpc>
                <a:spcPct val="120000"/>
              </a:lnSpc>
              <a:spcBef>
                <a:spcPts val="0"/>
              </a:spcBef>
              <a:buNone/>
            </a:pPr>
            <a:r>
              <a:rPr lang="en-US" sz="3100" b="1" dirty="0"/>
              <a:t>Chapter 6 – Nursing Workforce in ND</a:t>
            </a:r>
            <a:endParaRPr lang="en-US" sz="3100" dirty="0"/>
          </a:p>
          <a:p>
            <a:pPr lvl="0">
              <a:lnSpc>
                <a:spcPct val="120000"/>
              </a:lnSpc>
              <a:spcBef>
                <a:spcPts val="0"/>
              </a:spcBef>
            </a:pPr>
            <a:r>
              <a:rPr lang="en-US" sz="3000" dirty="0"/>
              <a:t>Obtained new data from the Long Term Care Association</a:t>
            </a:r>
          </a:p>
          <a:p>
            <a:pPr lvl="0">
              <a:lnSpc>
                <a:spcPct val="120000"/>
              </a:lnSpc>
              <a:spcBef>
                <a:spcPts val="0"/>
              </a:spcBef>
            </a:pPr>
            <a:r>
              <a:rPr lang="en-US" sz="3000" dirty="0"/>
              <a:t>North Dakota has seen an increase in both RN and LPNs.</a:t>
            </a:r>
          </a:p>
          <a:p>
            <a:pPr lvl="0">
              <a:lnSpc>
                <a:spcPct val="120000"/>
              </a:lnSpc>
              <a:spcBef>
                <a:spcPts val="0"/>
              </a:spcBef>
            </a:pPr>
            <a:r>
              <a:rPr lang="en-US" sz="3000" dirty="0"/>
              <a:t>In 2019 North Dakota saw a slight increase in LPNs licensed in North Dakota who graduated from a nursing program in the state.</a:t>
            </a:r>
          </a:p>
          <a:p>
            <a:pPr lvl="0">
              <a:lnSpc>
                <a:spcPct val="120000"/>
              </a:lnSpc>
              <a:spcBef>
                <a:spcPts val="0"/>
              </a:spcBef>
            </a:pPr>
            <a:r>
              <a:rPr lang="en-US" sz="3000" dirty="0"/>
              <a:t>In 2019 North Dakota saw a slight increase in Nurse Practitioners licensed in North Dakota who graduated from a nursing program in the state.</a:t>
            </a:r>
          </a:p>
        </p:txBody>
      </p:sp>
      <p:pic>
        <p:nvPicPr>
          <p:cNvPr id="4" name="Picture 3">
            <a:extLst>
              <a:ext uri="{FF2B5EF4-FFF2-40B4-BE49-F238E27FC236}">
                <a16:creationId xmlns:a16="http://schemas.microsoft.com/office/drawing/2014/main" id="{15A6A219-B029-406A-AA44-41F61BC3A8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spTree>
    <p:extLst>
      <p:ext uri="{BB962C8B-B14F-4D97-AF65-F5344CB8AC3E}">
        <p14:creationId xmlns:p14="http://schemas.microsoft.com/office/powerpoint/2010/main" val="37124257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5692E-0D1A-4360-AAAA-636CA89B64B7}"/>
              </a:ext>
            </a:extLst>
          </p:cNvPr>
          <p:cNvSpPr>
            <a:spLocks noGrp="1"/>
          </p:cNvSpPr>
          <p:nvPr>
            <p:ph type="title"/>
          </p:nvPr>
        </p:nvSpPr>
        <p:spPr/>
        <p:txBody>
          <a:bodyPr/>
          <a:lstStyle/>
          <a:p>
            <a:pPr algn="ctr"/>
            <a:r>
              <a:rPr lang="en-US" dirty="0"/>
              <a:t>Preview of </a:t>
            </a:r>
            <a:r>
              <a:rPr lang="en-US" i="1" dirty="0"/>
              <a:t>Sixth Biennial Report</a:t>
            </a:r>
            <a:br>
              <a:rPr lang="en-US" i="1" dirty="0"/>
            </a:br>
            <a:r>
              <a:rPr lang="en-US" i="1" dirty="0"/>
              <a:t>Health Issues for the State of North Dakota</a:t>
            </a:r>
            <a:endParaRPr lang="en-US" b="1" i="1" dirty="0"/>
          </a:p>
        </p:txBody>
      </p:sp>
      <p:sp>
        <p:nvSpPr>
          <p:cNvPr id="3" name="Content Placeholder 2">
            <a:extLst>
              <a:ext uri="{FF2B5EF4-FFF2-40B4-BE49-F238E27FC236}">
                <a16:creationId xmlns:a16="http://schemas.microsoft.com/office/drawing/2014/main" id="{9DA84225-3050-49DB-9D6C-8A2748ABB589}"/>
              </a:ext>
            </a:extLst>
          </p:cNvPr>
          <p:cNvSpPr>
            <a:spLocks noGrp="1"/>
          </p:cNvSpPr>
          <p:nvPr>
            <p:ph idx="1"/>
          </p:nvPr>
        </p:nvSpPr>
        <p:spPr>
          <a:xfrm>
            <a:off x="838200" y="1790112"/>
            <a:ext cx="10515600" cy="4488767"/>
          </a:xfrm>
          <a:ln>
            <a:solidFill>
              <a:srgbClr val="92D050"/>
            </a:solidFill>
          </a:ln>
        </p:spPr>
        <p:txBody>
          <a:bodyPr>
            <a:normAutofit fontScale="25000" lnSpcReduction="20000"/>
          </a:bodyPr>
          <a:lstStyle/>
          <a:p>
            <a:pPr marL="0" indent="0">
              <a:lnSpc>
                <a:spcPct val="120000"/>
              </a:lnSpc>
              <a:spcBef>
                <a:spcPts val="0"/>
              </a:spcBef>
              <a:buNone/>
            </a:pPr>
            <a:r>
              <a:rPr lang="en-US" sz="10800" b="1" dirty="0"/>
              <a:t>Chapter 7 – Behavioral Health and Non-Physician Healthcare Workforce in ND</a:t>
            </a:r>
          </a:p>
          <a:p>
            <a:pPr>
              <a:lnSpc>
                <a:spcPct val="120000"/>
              </a:lnSpc>
              <a:spcBef>
                <a:spcPts val="0"/>
              </a:spcBef>
            </a:pPr>
            <a:r>
              <a:rPr lang="en-US" sz="10400" dirty="0"/>
              <a:t>New: Tiered system for defining behavioral health professionals and behavioral health paraprofessionals; Education and licensure requirements for behavioral health professional in ND; Behavioral health educational programs in ND</a:t>
            </a:r>
          </a:p>
          <a:p>
            <a:pPr marL="0" indent="0">
              <a:lnSpc>
                <a:spcPct val="120000"/>
              </a:lnSpc>
              <a:spcBef>
                <a:spcPts val="0"/>
              </a:spcBef>
              <a:buNone/>
            </a:pPr>
            <a:r>
              <a:rPr lang="en-US" sz="10800" b="1" dirty="0"/>
              <a:t>Chapter 8 – Healthcare Facility Workforce in North Dakota</a:t>
            </a:r>
          </a:p>
          <a:p>
            <a:pPr>
              <a:lnSpc>
                <a:spcPct val="120000"/>
              </a:lnSpc>
              <a:spcBef>
                <a:spcPts val="0"/>
              </a:spcBef>
            </a:pPr>
            <a:r>
              <a:rPr lang="en-US" sz="10400" dirty="0"/>
              <a:t>New: Behavioral health facility workforce survey</a:t>
            </a:r>
          </a:p>
          <a:p>
            <a:pPr>
              <a:lnSpc>
                <a:spcPct val="120000"/>
              </a:lnSpc>
              <a:spcBef>
                <a:spcPts val="0"/>
              </a:spcBef>
            </a:pPr>
            <a:r>
              <a:rPr lang="en-US" sz="10400" dirty="0"/>
              <a:t>The largest vacancies found among behavioral health facility staff were licensed professional counselors, licensed professional clinical counselors, physician assistants, and licensed clinical social workers.</a:t>
            </a:r>
          </a:p>
          <a:p>
            <a:pPr marL="0" indent="0">
              <a:buNone/>
            </a:pPr>
            <a:endParaRPr lang="en-US" sz="9600" b="1" dirty="0"/>
          </a:p>
          <a:p>
            <a:pPr marL="0" indent="0">
              <a:buNone/>
            </a:pPr>
            <a:r>
              <a:rPr lang="en-US" sz="9600" dirty="0"/>
              <a:t> </a:t>
            </a:r>
          </a:p>
        </p:txBody>
      </p:sp>
      <p:pic>
        <p:nvPicPr>
          <p:cNvPr id="4" name="Picture 3">
            <a:extLst>
              <a:ext uri="{FF2B5EF4-FFF2-40B4-BE49-F238E27FC236}">
                <a16:creationId xmlns:a16="http://schemas.microsoft.com/office/drawing/2014/main" id="{15A6A219-B029-406A-AA44-41F61BC3A8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spTree>
    <p:extLst>
      <p:ext uri="{BB962C8B-B14F-4D97-AF65-F5344CB8AC3E}">
        <p14:creationId xmlns:p14="http://schemas.microsoft.com/office/powerpoint/2010/main" val="36005906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5692E-0D1A-4360-AAAA-636CA89B64B7}"/>
              </a:ext>
            </a:extLst>
          </p:cNvPr>
          <p:cNvSpPr>
            <a:spLocks noGrp="1"/>
          </p:cNvSpPr>
          <p:nvPr>
            <p:ph type="title"/>
          </p:nvPr>
        </p:nvSpPr>
        <p:spPr/>
        <p:txBody>
          <a:bodyPr/>
          <a:lstStyle/>
          <a:p>
            <a:pPr algn="ctr"/>
            <a:r>
              <a:rPr lang="en-US" dirty="0"/>
              <a:t>Preview of </a:t>
            </a:r>
            <a:r>
              <a:rPr lang="en-US" i="1" dirty="0"/>
              <a:t>Sixth Biennial Report</a:t>
            </a:r>
            <a:br>
              <a:rPr lang="en-US" i="1" dirty="0"/>
            </a:br>
            <a:r>
              <a:rPr lang="en-US" i="1" dirty="0"/>
              <a:t>Health Issues for the State of North Dakota</a:t>
            </a:r>
            <a:endParaRPr lang="en-US" b="1" i="1" dirty="0"/>
          </a:p>
        </p:txBody>
      </p:sp>
      <p:sp>
        <p:nvSpPr>
          <p:cNvPr id="3" name="Content Placeholder 2">
            <a:extLst>
              <a:ext uri="{FF2B5EF4-FFF2-40B4-BE49-F238E27FC236}">
                <a16:creationId xmlns:a16="http://schemas.microsoft.com/office/drawing/2014/main" id="{9DA84225-3050-49DB-9D6C-8A2748ABB589}"/>
              </a:ext>
            </a:extLst>
          </p:cNvPr>
          <p:cNvSpPr>
            <a:spLocks noGrp="1"/>
          </p:cNvSpPr>
          <p:nvPr>
            <p:ph idx="1"/>
          </p:nvPr>
        </p:nvSpPr>
        <p:spPr>
          <a:xfrm>
            <a:off x="838200" y="1790113"/>
            <a:ext cx="10515600" cy="4335806"/>
          </a:xfrm>
          <a:ln>
            <a:solidFill>
              <a:srgbClr val="92D050"/>
            </a:solidFill>
          </a:ln>
        </p:spPr>
        <p:txBody>
          <a:bodyPr>
            <a:normAutofit fontScale="25000" lnSpcReduction="20000"/>
          </a:bodyPr>
          <a:lstStyle/>
          <a:p>
            <a:pPr marL="0" indent="0">
              <a:lnSpc>
                <a:spcPct val="120000"/>
              </a:lnSpc>
              <a:spcBef>
                <a:spcPts val="0"/>
              </a:spcBef>
              <a:buNone/>
            </a:pPr>
            <a:r>
              <a:rPr lang="en-US" sz="10400" dirty="0"/>
              <a:t> </a:t>
            </a:r>
            <a:r>
              <a:rPr lang="en-US" sz="11200" b="1" dirty="0"/>
              <a:t>Chapter 9 – Healthcare Organization and Infrastructure in ND Hospitals</a:t>
            </a:r>
          </a:p>
          <a:p>
            <a:pPr lvl="0">
              <a:lnSpc>
                <a:spcPct val="120000"/>
              </a:lnSpc>
              <a:spcBef>
                <a:spcPts val="0"/>
              </a:spcBef>
            </a:pPr>
            <a:r>
              <a:rPr lang="en-US" sz="10400" dirty="0"/>
              <a:t>Reconfigured chapter with an emphasis on telemedicine</a:t>
            </a:r>
          </a:p>
          <a:p>
            <a:pPr marL="0" indent="0">
              <a:lnSpc>
                <a:spcPct val="120000"/>
              </a:lnSpc>
              <a:spcBef>
                <a:spcPts val="0"/>
              </a:spcBef>
              <a:buNone/>
            </a:pPr>
            <a:r>
              <a:rPr lang="en-US" sz="11200" b="1" dirty="0"/>
              <a:t>Chapter 10 – Quality and Value of Healthcare</a:t>
            </a:r>
          </a:p>
          <a:p>
            <a:pPr lvl="0">
              <a:lnSpc>
                <a:spcPct val="120000"/>
              </a:lnSpc>
              <a:spcBef>
                <a:spcPts val="0"/>
              </a:spcBef>
            </a:pPr>
            <a:r>
              <a:rPr lang="en-US" sz="10400" dirty="0"/>
              <a:t>Summarized the impact of the 2019 legislative authorization of the Department of Human Services to create a Medicaid 1915(</a:t>
            </a:r>
            <a:r>
              <a:rPr lang="en-US" sz="10400" dirty="0" err="1"/>
              <a:t>i</a:t>
            </a:r>
            <a:r>
              <a:rPr lang="en-US" sz="10400" dirty="0"/>
              <a:t>) State Plan Amendment. </a:t>
            </a:r>
          </a:p>
          <a:p>
            <a:pPr lvl="0">
              <a:lnSpc>
                <a:spcPct val="120000"/>
              </a:lnSpc>
              <a:spcBef>
                <a:spcPts val="0"/>
              </a:spcBef>
            </a:pPr>
            <a:r>
              <a:rPr lang="en-US" sz="10400" dirty="0"/>
              <a:t>Summarized the impact of the 2019 legislative authorization to extend Medicaid expansion, thus increasing access and coverage for those who qualified under expansion criteria.</a:t>
            </a:r>
          </a:p>
          <a:p>
            <a:pPr marL="0" indent="0">
              <a:buNone/>
            </a:pPr>
            <a:endParaRPr lang="en-US" sz="9600" dirty="0"/>
          </a:p>
          <a:p>
            <a:pPr marL="0" indent="0">
              <a:buNone/>
            </a:pPr>
            <a:endParaRPr lang="en-US" sz="9600" b="1" dirty="0"/>
          </a:p>
          <a:p>
            <a:pPr marL="0" indent="0">
              <a:buNone/>
            </a:pPr>
            <a:r>
              <a:rPr lang="en-US" sz="9600" dirty="0"/>
              <a:t> </a:t>
            </a:r>
          </a:p>
        </p:txBody>
      </p:sp>
      <p:pic>
        <p:nvPicPr>
          <p:cNvPr id="4" name="Picture 3">
            <a:extLst>
              <a:ext uri="{FF2B5EF4-FFF2-40B4-BE49-F238E27FC236}">
                <a16:creationId xmlns:a16="http://schemas.microsoft.com/office/drawing/2014/main" id="{15A6A219-B029-406A-AA44-41F61BC3A8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spTree>
    <p:extLst>
      <p:ext uri="{BB962C8B-B14F-4D97-AF65-F5344CB8AC3E}">
        <p14:creationId xmlns:p14="http://schemas.microsoft.com/office/powerpoint/2010/main" val="15367680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5692E-0D1A-4360-AAAA-636CA89B64B7}"/>
              </a:ext>
            </a:extLst>
          </p:cNvPr>
          <p:cNvSpPr>
            <a:spLocks noGrp="1"/>
          </p:cNvSpPr>
          <p:nvPr>
            <p:ph type="title"/>
          </p:nvPr>
        </p:nvSpPr>
        <p:spPr/>
        <p:txBody>
          <a:bodyPr/>
          <a:lstStyle/>
          <a:p>
            <a:pPr algn="ctr"/>
            <a:r>
              <a:rPr lang="en-US" dirty="0"/>
              <a:t>Preview of </a:t>
            </a:r>
            <a:r>
              <a:rPr lang="en-US" i="1" dirty="0"/>
              <a:t>Sixth Biennial Report</a:t>
            </a:r>
            <a:br>
              <a:rPr lang="en-US" i="1" dirty="0"/>
            </a:br>
            <a:r>
              <a:rPr lang="en-US" i="1" dirty="0"/>
              <a:t>Health Issues for the State of North Dakota</a:t>
            </a:r>
            <a:endParaRPr lang="en-US" b="1" i="1" dirty="0"/>
          </a:p>
        </p:txBody>
      </p:sp>
      <p:sp>
        <p:nvSpPr>
          <p:cNvPr id="3" name="Content Placeholder 2">
            <a:extLst>
              <a:ext uri="{FF2B5EF4-FFF2-40B4-BE49-F238E27FC236}">
                <a16:creationId xmlns:a16="http://schemas.microsoft.com/office/drawing/2014/main" id="{9DA84225-3050-49DB-9D6C-8A2748ABB589}"/>
              </a:ext>
            </a:extLst>
          </p:cNvPr>
          <p:cNvSpPr>
            <a:spLocks noGrp="1"/>
          </p:cNvSpPr>
          <p:nvPr>
            <p:ph idx="1"/>
          </p:nvPr>
        </p:nvSpPr>
        <p:spPr>
          <a:xfrm>
            <a:off x="838200" y="1790113"/>
            <a:ext cx="10515600" cy="4335806"/>
          </a:xfrm>
          <a:ln>
            <a:solidFill>
              <a:srgbClr val="92D050"/>
            </a:solidFill>
          </a:ln>
        </p:spPr>
        <p:txBody>
          <a:bodyPr>
            <a:normAutofit fontScale="25000" lnSpcReduction="20000"/>
          </a:bodyPr>
          <a:lstStyle/>
          <a:p>
            <a:pPr marL="0" indent="0">
              <a:lnSpc>
                <a:spcPct val="120000"/>
              </a:lnSpc>
              <a:spcBef>
                <a:spcPts val="0"/>
              </a:spcBef>
              <a:buNone/>
            </a:pPr>
            <a:r>
              <a:rPr lang="en-US" sz="13600" dirty="0"/>
              <a:t> </a:t>
            </a:r>
            <a:r>
              <a:rPr lang="en-US" sz="13600" b="1" dirty="0"/>
              <a:t>Chapter 11 – Conclusion</a:t>
            </a:r>
          </a:p>
          <a:p>
            <a:pPr lvl="0">
              <a:lnSpc>
                <a:spcPct val="120000"/>
              </a:lnSpc>
              <a:spcBef>
                <a:spcPts val="0"/>
              </a:spcBef>
            </a:pPr>
            <a:r>
              <a:rPr lang="en-US" sz="8800" dirty="0"/>
              <a:t>Content has been updated </a:t>
            </a:r>
            <a:endParaRPr lang="en-US" sz="8800" b="1" dirty="0"/>
          </a:p>
          <a:p>
            <a:pPr marL="0" indent="0">
              <a:buNone/>
            </a:pPr>
            <a:r>
              <a:rPr lang="en-US" sz="13600" b="1" dirty="0"/>
              <a:t>Chapter 12 – Healthcare Workforce Development</a:t>
            </a:r>
          </a:p>
          <a:p>
            <a:pPr lvl="0"/>
            <a:r>
              <a:rPr lang="en-US" sz="8800" dirty="0"/>
              <a:t>Content has been updated </a:t>
            </a:r>
            <a:endParaRPr lang="en-US" sz="8800" b="1" dirty="0"/>
          </a:p>
          <a:p>
            <a:pPr marL="0" indent="0">
              <a:buNone/>
            </a:pPr>
            <a:r>
              <a:rPr lang="en-US" sz="13600" b="1" dirty="0"/>
              <a:t>Chapter 13 – Recommendations: Healthcare Planning for North Dakota</a:t>
            </a:r>
          </a:p>
          <a:p>
            <a:pPr lvl="0"/>
            <a:r>
              <a:rPr lang="en-US" sz="8800" dirty="0"/>
              <a:t>Content has been updated </a:t>
            </a:r>
          </a:p>
          <a:p>
            <a:pPr marL="0" indent="0">
              <a:buNone/>
            </a:pPr>
            <a:r>
              <a:rPr lang="en-US" sz="13600" b="1" dirty="0"/>
              <a:t>Appendices</a:t>
            </a:r>
          </a:p>
          <a:p>
            <a:pPr lvl="0"/>
            <a:r>
              <a:rPr lang="en-US" sz="8800" dirty="0"/>
              <a:t>Center for Rural Health has generated an updated appendix section of what has been done on the community development side</a:t>
            </a:r>
            <a:endParaRPr lang="en-US" sz="8800" b="1" dirty="0"/>
          </a:p>
          <a:p>
            <a:pPr marL="0" indent="0">
              <a:buNone/>
            </a:pPr>
            <a:r>
              <a:rPr lang="en-US" sz="9600" dirty="0"/>
              <a:t> </a:t>
            </a:r>
          </a:p>
          <a:p>
            <a:pPr marL="0" indent="0">
              <a:buNone/>
            </a:pPr>
            <a:endParaRPr lang="en-US" sz="9600" dirty="0"/>
          </a:p>
          <a:p>
            <a:pPr marL="0" indent="0">
              <a:buNone/>
            </a:pPr>
            <a:endParaRPr lang="en-US" sz="9600" b="1" dirty="0"/>
          </a:p>
          <a:p>
            <a:pPr marL="0" indent="0">
              <a:buNone/>
            </a:pPr>
            <a:r>
              <a:rPr lang="en-US" sz="9600" dirty="0"/>
              <a:t> </a:t>
            </a:r>
          </a:p>
        </p:txBody>
      </p:sp>
      <p:pic>
        <p:nvPicPr>
          <p:cNvPr id="4" name="Picture 3">
            <a:extLst>
              <a:ext uri="{FF2B5EF4-FFF2-40B4-BE49-F238E27FC236}">
                <a16:creationId xmlns:a16="http://schemas.microsoft.com/office/drawing/2014/main" id="{15A6A219-B029-406A-AA44-41F61BC3A8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spTree>
    <p:extLst>
      <p:ext uri="{BB962C8B-B14F-4D97-AF65-F5344CB8AC3E}">
        <p14:creationId xmlns:p14="http://schemas.microsoft.com/office/powerpoint/2010/main" val="13348150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26372" y="232229"/>
            <a:ext cx="9961582" cy="533368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2305" y="520127"/>
            <a:ext cx="7329714" cy="4757886"/>
          </a:xfrm>
          <a:prstGeom prst="rect">
            <a:avLst/>
          </a:prstGeom>
        </p:spPr>
      </p:pic>
      <p:sp>
        <p:nvSpPr>
          <p:cNvPr id="3" name="Text Box 18"/>
          <p:cNvSpPr txBox="1"/>
          <p:nvPr/>
        </p:nvSpPr>
        <p:spPr>
          <a:xfrm>
            <a:off x="1226372" y="5544683"/>
            <a:ext cx="9961581" cy="1030287"/>
          </a:xfrm>
          <a:prstGeom prst="rect">
            <a:avLst/>
          </a:prstGeom>
          <a:solidFill>
            <a:schemeClr val="accent4">
              <a:lumMod val="20000"/>
              <a:lumOff val="80000"/>
            </a:schemeClr>
          </a:solidFill>
          <a:ln w="1270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0"/>
              </a:spcAft>
            </a:pPr>
            <a:r>
              <a:rPr lang="en-US" sz="1400" b="1" i="1" dirty="0">
                <a:latin typeface="Arial" panose="020B0604020202020204" pitchFamily="34" charset="0"/>
                <a:ea typeface="Arial" panose="020B0604020202020204" pitchFamily="34" charset="0"/>
                <a:cs typeface="Arial" panose="020B0604020202020204" pitchFamily="34" charset="0"/>
              </a:rPr>
              <a:t>		</a:t>
            </a:r>
            <a:r>
              <a:rPr lang="en-US" sz="1400" b="1" dirty="0">
                <a:effectLst/>
                <a:latin typeface="Arial" panose="020B0604020202020204" pitchFamily="34" charset="0"/>
                <a:ea typeface="Arial" panose="020B0604020202020204" pitchFamily="34" charset="0"/>
                <a:cs typeface="Arial" panose="020B0604020202020204" pitchFamily="34" charset="0"/>
              </a:rPr>
              <a:t>Percentage change in county population from 2000 to 2017</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pPr>
            <a:r>
              <a:rPr lang="en-US" sz="1400" dirty="0">
                <a:effectLst/>
                <a:latin typeface="Arial" panose="020B0604020202020204" pitchFamily="34" charset="0"/>
                <a:ea typeface="Arial" panose="020B0604020202020204" pitchFamily="34" charset="0"/>
                <a:cs typeface="Arial" panose="020B0604020202020204" pitchFamily="34" charset="0"/>
              </a:rPr>
              <a:t>Nine counties have increased their population by an average of 10% or more from 2000 to 2017. </a:t>
            </a:r>
            <a:r>
              <a:rPr lang="en-US" sz="1400" dirty="0">
                <a:latin typeface="Arial" panose="020B0604020202020204" pitchFamily="34" charset="0"/>
                <a:ea typeface="Arial" panose="020B0604020202020204" pitchFamily="34" charset="0"/>
                <a:cs typeface="Arial" panose="020B0604020202020204" pitchFamily="34" charset="0"/>
              </a:rPr>
              <a:t>The largest gains were in McKenzie, Williams, and Mountrail counties.</a:t>
            </a:r>
            <a:r>
              <a:rPr lang="en-US" sz="1400" dirty="0">
                <a:latin typeface="Calibri" panose="020F0502020204030204" pitchFamily="34" charset="0"/>
                <a:ea typeface="Arial" panose="020B0604020202020204" pitchFamily="34" charset="0"/>
                <a:cs typeface="Arial" panose="020B0604020202020204" pitchFamily="34" charset="0"/>
              </a:rPr>
              <a:t> </a:t>
            </a:r>
            <a:r>
              <a:rPr lang="en-US" sz="1400" dirty="0">
                <a:effectLst/>
                <a:latin typeface="Arial" panose="020B0604020202020204" pitchFamily="34" charset="0"/>
                <a:ea typeface="Arial" panose="020B0604020202020204" pitchFamily="34" charset="0"/>
                <a:cs typeface="Arial" panose="020B0604020202020204" pitchFamily="34" charset="0"/>
              </a:rPr>
              <a:t>Seven counties had population gains of less than 10%. 37 counties have lost population. </a:t>
            </a: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B7C82544-E11F-4CEF-8F1B-0A01503C9A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spTree>
    <p:extLst>
      <p:ext uri="{BB962C8B-B14F-4D97-AF65-F5344CB8AC3E}">
        <p14:creationId xmlns:p14="http://schemas.microsoft.com/office/powerpoint/2010/main" val="14156495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9444" y="129397"/>
            <a:ext cx="9215399" cy="6583680"/>
          </a:xfrm>
          <a:prstGeom prst="rect">
            <a:avLst/>
          </a:prstGeom>
        </p:spPr>
      </p:pic>
      <p:pic>
        <p:nvPicPr>
          <p:cNvPr id="3" name="Picture 2">
            <a:extLst>
              <a:ext uri="{FF2B5EF4-FFF2-40B4-BE49-F238E27FC236}">
                <a16:creationId xmlns:a16="http://schemas.microsoft.com/office/drawing/2014/main" id="{B7C82544-E11F-4CEF-8F1B-0A01503C9A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16639" y="6343871"/>
            <a:ext cx="2196935" cy="435982"/>
          </a:xfrm>
          <a:prstGeom prst="rect">
            <a:avLst/>
          </a:prstGeom>
        </p:spPr>
      </p:pic>
    </p:spTree>
    <p:extLst>
      <p:ext uri="{BB962C8B-B14F-4D97-AF65-F5344CB8AC3E}">
        <p14:creationId xmlns:p14="http://schemas.microsoft.com/office/powerpoint/2010/main" val="7124651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6944" y="161062"/>
            <a:ext cx="8960331" cy="6400800"/>
          </a:xfrm>
          <a:prstGeom prst="rect">
            <a:avLst/>
          </a:prstGeom>
        </p:spPr>
      </p:pic>
      <p:pic>
        <p:nvPicPr>
          <p:cNvPr id="2" name="Picture 1">
            <a:extLst>
              <a:ext uri="{FF2B5EF4-FFF2-40B4-BE49-F238E27FC236}">
                <a16:creationId xmlns:a16="http://schemas.microsoft.com/office/drawing/2014/main" id="{B7C82544-E11F-4CEF-8F1B-0A01503C9A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16639" y="6343871"/>
            <a:ext cx="2196935" cy="435982"/>
          </a:xfrm>
          <a:prstGeom prst="rect">
            <a:avLst/>
          </a:prstGeom>
        </p:spPr>
      </p:pic>
    </p:spTree>
    <p:extLst>
      <p:ext uri="{BB962C8B-B14F-4D97-AF65-F5344CB8AC3E}">
        <p14:creationId xmlns:p14="http://schemas.microsoft.com/office/powerpoint/2010/main" val="17906509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26372" y="232229"/>
            <a:ext cx="9961582" cy="533368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Box 18"/>
          <p:cNvSpPr txBox="1"/>
          <p:nvPr/>
        </p:nvSpPr>
        <p:spPr>
          <a:xfrm>
            <a:off x="1226372" y="5544683"/>
            <a:ext cx="9961581" cy="1030287"/>
          </a:xfrm>
          <a:prstGeom prst="rect">
            <a:avLst/>
          </a:prstGeom>
          <a:solidFill>
            <a:schemeClr val="accent4">
              <a:lumMod val="20000"/>
              <a:lumOff val="80000"/>
            </a:schemeClr>
          </a:solidFill>
          <a:ln w="1270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0"/>
              </a:spcAft>
            </a:pPr>
            <a:r>
              <a:rPr lang="en-US" sz="1400" b="1" i="1" dirty="0">
                <a:latin typeface="Arial" panose="020B0604020202020204" pitchFamily="34" charset="0"/>
                <a:ea typeface="Arial" panose="020B0604020202020204" pitchFamily="34" charset="0"/>
                <a:cs typeface="Arial" panose="020B0604020202020204" pitchFamily="34" charset="0"/>
              </a:rPr>
              <a:t>		</a:t>
            </a:r>
            <a:r>
              <a:rPr lang="en-US" sz="1400" b="1" dirty="0">
                <a:latin typeface="Arial" panose="020B0604020202020204" pitchFamily="34" charset="0"/>
                <a:ea typeface="Arial" panose="020B0604020202020204" pitchFamily="34" charset="0"/>
                <a:cs typeface="Arial" panose="020B0604020202020204" pitchFamily="34" charset="0"/>
              </a:rPr>
              <a:t>Number of p</a:t>
            </a:r>
            <a:r>
              <a:rPr lang="en-US" sz="1400" b="1" dirty="0">
                <a:effectLst/>
                <a:latin typeface="Arial" panose="020B0604020202020204" pitchFamily="34" charset="0"/>
                <a:ea typeface="Arial" panose="020B0604020202020204" pitchFamily="34" charset="0"/>
                <a:cs typeface="Arial" panose="020B0604020202020204" pitchFamily="34" charset="0"/>
              </a:rPr>
              <a:t>rimary care physicians per 10,000 residents in each North Dakota county</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400" dirty="0">
                <a:latin typeface="Arial" panose="020B0604020202020204" pitchFamily="34" charset="0"/>
                <a:ea typeface="Arial" panose="020B0604020202020204" pitchFamily="34" charset="0"/>
                <a:cs typeface="Arial" panose="020B0604020202020204" pitchFamily="34" charset="0"/>
              </a:rPr>
              <a:t>The following specialties were used to determine primary care physicians: </a:t>
            </a:r>
            <a:r>
              <a:rPr lang="en-US" sz="1400" dirty="0">
                <a:effectLst/>
                <a:latin typeface="Arial" panose="020B0604020202020204" pitchFamily="34" charset="0"/>
                <a:ea typeface="Arial" panose="020B0604020202020204" pitchFamily="34" charset="0"/>
                <a:cs typeface="Arial" panose="020B0604020202020204" pitchFamily="34" charset="0"/>
              </a:rPr>
              <a:t>Family medicine/Preventive Medicine, Family Practice, Family Practice Geriatric Medicine, General Practice, Internal Medicine – Family Practice, and Pediatrics. Sixteen counties do not have any primary care physicians working within the county.</a:t>
            </a: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B7C82544-E11F-4CEF-8F1B-0A01503C9A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04781" y="347229"/>
            <a:ext cx="6604762" cy="5103681"/>
          </a:xfrm>
          <a:prstGeom prst="rect">
            <a:avLst/>
          </a:prstGeom>
        </p:spPr>
      </p:pic>
    </p:spTree>
    <p:extLst>
      <p:ext uri="{BB962C8B-B14F-4D97-AF65-F5344CB8AC3E}">
        <p14:creationId xmlns:p14="http://schemas.microsoft.com/office/powerpoint/2010/main" val="20398293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48094" y="83582"/>
            <a:ext cx="2206776" cy="477787"/>
          </a:xfrm>
          <a:prstGeom prst="rect">
            <a:avLst/>
          </a:prstGeom>
          <a:solidFill>
            <a:schemeClr val="bg1">
              <a:lumMod val="75000"/>
            </a:schemeClr>
          </a:solidFill>
        </p:spPr>
      </p:pic>
      <p:graphicFrame>
        <p:nvGraphicFramePr>
          <p:cNvPr id="13" name="Table 12"/>
          <p:cNvGraphicFramePr>
            <a:graphicFrameLocks noGrp="1"/>
          </p:cNvGraphicFramePr>
          <p:nvPr>
            <p:extLst>
              <p:ext uri="{D42A27DB-BD31-4B8C-83A1-F6EECF244321}">
                <p14:modId xmlns:p14="http://schemas.microsoft.com/office/powerpoint/2010/main" val="4008826090"/>
              </p:ext>
            </p:extLst>
          </p:nvPr>
        </p:nvGraphicFramePr>
        <p:xfrm>
          <a:off x="1290182" y="548640"/>
          <a:ext cx="9522600" cy="6210600"/>
        </p:xfrm>
        <a:graphic>
          <a:graphicData uri="http://schemas.openxmlformats.org/drawingml/2006/table">
            <a:tbl>
              <a:tblPr/>
              <a:tblGrid>
                <a:gridCol w="4341571">
                  <a:extLst>
                    <a:ext uri="{9D8B030D-6E8A-4147-A177-3AD203B41FA5}">
                      <a16:colId xmlns:a16="http://schemas.microsoft.com/office/drawing/2014/main" val="20000"/>
                    </a:ext>
                  </a:extLst>
                </a:gridCol>
                <a:gridCol w="419729">
                  <a:extLst>
                    <a:ext uri="{9D8B030D-6E8A-4147-A177-3AD203B41FA5}">
                      <a16:colId xmlns:a16="http://schemas.microsoft.com/office/drawing/2014/main" val="20001"/>
                    </a:ext>
                  </a:extLst>
                </a:gridCol>
                <a:gridCol w="419729">
                  <a:extLst>
                    <a:ext uri="{9D8B030D-6E8A-4147-A177-3AD203B41FA5}">
                      <a16:colId xmlns:a16="http://schemas.microsoft.com/office/drawing/2014/main" val="4068992819"/>
                    </a:ext>
                  </a:extLst>
                </a:gridCol>
                <a:gridCol w="4341571">
                  <a:extLst>
                    <a:ext uri="{9D8B030D-6E8A-4147-A177-3AD203B41FA5}">
                      <a16:colId xmlns:a16="http://schemas.microsoft.com/office/drawing/2014/main" val="20002"/>
                    </a:ext>
                  </a:extLst>
                </a:gridCol>
              </a:tblGrid>
              <a:tr h="343272">
                <a:tc>
                  <a:txBody>
                    <a:bodyPr/>
                    <a:lstStyle/>
                    <a:p>
                      <a:pPr algn="ctr" rtl="0" fontAlgn="ctr"/>
                      <a:r>
                        <a:rPr lang="en-US" sz="1400" b="1" i="0" u="none" strike="noStrike" dirty="0">
                          <a:solidFill>
                            <a:srgbClr val="FFFFFF"/>
                          </a:solidFill>
                          <a:effectLst/>
                          <a:latin typeface="Calibri"/>
                        </a:rPr>
                        <a:t>Legislators</a:t>
                      </a:r>
                    </a:p>
                  </a:txBody>
                  <a:tcPr marL="8179" marR="8179" marT="8179" marB="0" anchor="ctr">
                    <a:lnL>
                      <a:noFill/>
                    </a:lnL>
                    <a:lnR>
                      <a:noFill/>
                    </a:lnR>
                    <a:lnT>
                      <a:noFill/>
                    </a:lnT>
                    <a:lnB>
                      <a:noFill/>
                    </a:lnB>
                    <a:solidFill>
                      <a:srgbClr val="31869B"/>
                    </a:solidFill>
                  </a:tcPr>
                </a:tc>
                <a:tc gridSpan="2">
                  <a:txBody>
                    <a:bodyPr/>
                    <a:lstStyle/>
                    <a:p>
                      <a:pPr algn="l" fontAlgn="b"/>
                      <a:endParaRPr lang="en-US" sz="1400" b="0" i="0" u="none" strike="noStrike" dirty="0">
                        <a:solidFill>
                          <a:srgbClr val="000000"/>
                        </a:solidFill>
                        <a:effectLst/>
                        <a:latin typeface="Calibri"/>
                      </a:endParaRPr>
                    </a:p>
                  </a:txBody>
                  <a:tcPr marL="8179" marR="8179" marT="8179" marB="0" anchor="b">
                    <a:lnL>
                      <a:noFill/>
                    </a:lnL>
                    <a:lnR>
                      <a:noFill/>
                    </a:lnR>
                    <a:lnT>
                      <a:noFill/>
                    </a:lnT>
                    <a:lnB>
                      <a:noFill/>
                    </a:lnB>
                  </a:tcPr>
                </a:tc>
                <a:tc hMerge="1">
                  <a:txBody>
                    <a:bodyPr/>
                    <a:lstStyle/>
                    <a:p>
                      <a:endParaRPr lang="en-US"/>
                    </a:p>
                  </a:txBody>
                  <a:tcPr/>
                </a:tc>
                <a:tc>
                  <a:txBody>
                    <a:bodyPr/>
                    <a:lstStyle/>
                    <a:p>
                      <a:pPr algn="ctr" rtl="0" fontAlgn="ctr"/>
                      <a:r>
                        <a:rPr lang="en-US" sz="1400" b="1" i="0" u="none" strike="noStrike" dirty="0">
                          <a:solidFill>
                            <a:srgbClr val="FFFFFF"/>
                          </a:solidFill>
                          <a:effectLst/>
                          <a:latin typeface="Calibri"/>
                        </a:rPr>
                        <a:t>State Board of Higher Education</a:t>
                      </a:r>
                    </a:p>
                  </a:txBody>
                  <a:tcPr marL="8179" marR="8179" marT="8179" marB="0" anchor="ctr">
                    <a:lnL>
                      <a:noFill/>
                    </a:lnL>
                    <a:lnR>
                      <a:noFill/>
                    </a:lnR>
                    <a:lnT>
                      <a:noFill/>
                    </a:lnT>
                    <a:lnB>
                      <a:noFill/>
                    </a:lnB>
                    <a:solidFill>
                      <a:srgbClr val="494529"/>
                    </a:solidFill>
                  </a:tcPr>
                </a:tc>
                <a:extLst>
                  <a:ext uri="{0D108BD9-81ED-4DB2-BD59-A6C34878D82A}">
                    <a16:rowId xmlns:a16="http://schemas.microsoft.com/office/drawing/2014/main" val="10000"/>
                  </a:ext>
                </a:extLst>
              </a:tr>
              <a:tr h="309841">
                <a:tc>
                  <a:txBody>
                    <a:bodyPr/>
                    <a:lstStyle/>
                    <a:p>
                      <a:pPr marL="285750" indent="-285750" algn="l" rtl="0" fontAlgn="ctr">
                        <a:buClr>
                          <a:srgbClr val="000000"/>
                        </a:buClr>
                        <a:buSzPts val="1600"/>
                        <a:buFont typeface="Wingdings" panose="05000000000000000000" pitchFamily="2" charset="2"/>
                        <a:buChar char="§"/>
                      </a:pPr>
                      <a:r>
                        <a:rPr lang="en-US" sz="1400" b="0" i="0" u="none" strike="noStrike" dirty="0">
                          <a:solidFill>
                            <a:srgbClr val="000000"/>
                          </a:solidFill>
                          <a:effectLst/>
                          <a:latin typeface="Calibri"/>
                        </a:rPr>
                        <a:t>Sen. Robert Erbele, </a:t>
                      </a:r>
                      <a:r>
                        <a:rPr lang="en-US" sz="1400" b="0" i="1" u="none" strike="noStrike" dirty="0">
                          <a:solidFill>
                            <a:srgbClr val="000000"/>
                          </a:solidFill>
                          <a:effectLst/>
                          <a:latin typeface="Calibri"/>
                        </a:rPr>
                        <a:t>Lehr</a:t>
                      </a:r>
                      <a:endParaRPr lang="en-US" sz="1400" b="0" i="0" u="none" strike="noStrike" dirty="0">
                        <a:solidFill>
                          <a:srgbClr val="000000"/>
                        </a:solidFill>
                        <a:effectLst/>
                        <a:latin typeface="Calibri"/>
                      </a:endParaRPr>
                    </a:p>
                  </a:txBody>
                  <a:tcPr marL="8179" marR="8179" marT="8179" marB="0" anchor="ctr">
                    <a:lnL>
                      <a:noFill/>
                    </a:lnL>
                    <a:lnR>
                      <a:noFill/>
                    </a:lnR>
                    <a:lnT>
                      <a:noFill/>
                    </a:lnT>
                    <a:lnB>
                      <a:noFill/>
                    </a:lnB>
                    <a:solidFill>
                      <a:srgbClr val="B7DEE8"/>
                    </a:solidFill>
                  </a:tcPr>
                </a:tc>
                <a:tc gridSpan="2">
                  <a:txBody>
                    <a:bodyPr/>
                    <a:lstStyle/>
                    <a:p>
                      <a:pPr algn="l" fontAlgn="b"/>
                      <a:endParaRPr lang="en-US" sz="1400" b="0" i="0" u="none" strike="noStrike" dirty="0">
                        <a:solidFill>
                          <a:srgbClr val="000000"/>
                        </a:solidFill>
                        <a:effectLst/>
                        <a:latin typeface="Calibri"/>
                      </a:endParaRPr>
                    </a:p>
                  </a:txBody>
                  <a:tcPr marL="8179" marR="8179" marT="8179" marB="0" anchor="b">
                    <a:lnL>
                      <a:noFill/>
                    </a:lnL>
                    <a:lnR>
                      <a:noFill/>
                    </a:lnR>
                    <a:lnT>
                      <a:noFill/>
                    </a:lnT>
                    <a:lnB>
                      <a:noFill/>
                    </a:lnB>
                  </a:tcPr>
                </a:tc>
                <a:tc hMerge="1">
                  <a:txBody>
                    <a:bodyPr/>
                    <a:lstStyle/>
                    <a:p>
                      <a:endParaRPr lang="en-US"/>
                    </a:p>
                  </a:txBody>
                  <a:tcPr/>
                </a:tc>
                <a:tc>
                  <a:txBody>
                    <a:bodyPr/>
                    <a:lstStyle/>
                    <a:p>
                      <a:pPr marL="285750" indent="-285750" algn="l" defTabSz="914400" rtl="0" eaLnBrk="1" fontAlgn="ctr" latinLnBrk="0" hangingPunct="1">
                        <a:buClr>
                          <a:srgbClr val="000000"/>
                        </a:buClr>
                        <a:buSzPts val="1600"/>
                        <a:buFont typeface="Wingdings" panose="05000000000000000000" pitchFamily="2" charset="2"/>
                        <a:buChar char="§"/>
                      </a:pPr>
                      <a:r>
                        <a:rPr lang="en-US" sz="1400" b="0" i="0" u="none" strike="noStrike" kern="1200" dirty="0">
                          <a:solidFill>
                            <a:srgbClr val="000000"/>
                          </a:solidFill>
                          <a:effectLst/>
                          <a:latin typeface="Calibri"/>
                          <a:ea typeface="+mn-ea"/>
                          <a:cs typeface="+mn-cs"/>
                        </a:rPr>
                        <a:t>Dr. Casey Ryan, </a:t>
                      </a:r>
                      <a:r>
                        <a:rPr lang="en-US" sz="1400" b="0" i="1" u="none" strike="noStrike" kern="1200" dirty="0">
                          <a:solidFill>
                            <a:srgbClr val="000000"/>
                          </a:solidFill>
                          <a:effectLst/>
                          <a:latin typeface="Calibri"/>
                          <a:ea typeface="+mn-ea"/>
                          <a:cs typeface="+mn-cs"/>
                        </a:rPr>
                        <a:t>Grand Forks </a:t>
                      </a:r>
                    </a:p>
                  </a:txBody>
                  <a:tcPr marL="8179" marR="8179" marT="8179" marB="0" anchor="ctr">
                    <a:lnL>
                      <a:noFill/>
                    </a:lnL>
                    <a:lnR>
                      <a:noFill/>
                    </a:lnR>
                    <a:lnT>
                      <a:noFill/>
                    </a:lnT>
                    <a:lnB>
                      <a:noFill/>
                    </a:lnB>
                    <a:solidFill>
                      <a:srgbClr val="C4BD97"/>
                    </a:solidFill>
                  </a:tcPr>
                </a:tc>
                <a:extLst>
                  <a:ext uri="{0D108BD9-81ED-4DB2-BD59-A6C34878D82A}">
                    <a16:rowId xmlns:a16="http://schemas.microsoft.com/office/drawing/2014/main" val="10001"/>
                  </a:ext>
                </a:extLst>
              </a:tr>
              <a:tr h="309841">
                <a:tc>
                  <a:txBody>
                    <a:bodyPr/>
                    <a:lstStyle/>
                    <a:p>
                      <a:pPr marL="285750" indent="-285750" algn="l" rtl="0" fontAlgn="ctr">
                        <a:buClr>
                          <a:srgbClr val="000000"/>
                        </a:buClr>
                        <a:buSzPts val="1600"/>
                        <a:buFont typeface="Wingdings" panose="05000000000000000000" pitchFamily="2" charset="2"/>
                        <a:buChar char="§"/>
                      </a:pPr>
                      <a:r>
                        <a:rPr lang="en-US" sz="1400" b="0" i="0" u="none" strike="noStrike" dirty="0">
                          <a:solidFill>
                            <a:srgbClr val="000000"/>
                          </a:solidFill>
                          <a:effectLst/>
                          <a:latin typeface="Calibri"/>
                        </a:rPr>
                        <a:t>Sen. Tim Mathern, </a:t>
                      </a:r>
                      <a:r>
                        <a:rPr lang="en-US" sz="1400" b="0" i="1" u="none" strike="noStrike" dirty="0">
                          <a:solidFill>
                            <a:srgbClr val="000000"/>
                          </a:solidFill>
                          <a:effectLst/>
                          <a:latin typeface="Calibri"/>
                        </a:rPr>
                        <a:t>Fargo</a:t>
                      </a:r>
                      <a:endParaRPr lang="en-US" sz="1400" b="0" i="0" u="none" strike="noStrike" dirty="0">
                        <a:solidFill>
                          <a:srgbClr val="000000"/>
                        </a:solidFill>
                        <a:effectLst/>
                        <a:latin typeface="Calibri"/>
                      </a:endParaRPr>
                    </a:p>
                  </a:txBody>
                  <a:tcPr marL="8179" marR="8179" marT="8179" marB="0" anchor="ctr">
                    <a:lnL>
                      <a:noFill/>
                    </a:lnL>
                    <a:lnR>
                      <a:noFill/>
                    </a:lnR>
                    <a:lnT>
                      <a:noFill/>
                    </a:lnT>
                    <a:lnB>
                      <a:noFill/>
                    </a:lnB>
                    <a:solidFill>
                      <a:srgbClr val="B7DEE8"/>
                    </a:solidFill>
                  </a:tcPr>
                </a:tc>
                <a:tc gridSpan="2">
                  <a:txBody>
                    <a:bodyPr/>
                    <a:lstStyle/>
                    <a:p>
                      <a:pPr algn="l" fontAlgn="b"/>
                      <a:endParaRPr lang="en-US" sz="1400" b="0" i="0" u="none" strike="noStrike" dirty="0">
                        <a:solidFill>
                          <a:srgbClr val="000000"/>
                        </a:solidFill>
                        <a:effectLst/>
                        <a:latin typeface="Calibri"/>
                      </a:endParaRPr>
                    </a:p>
                  </a:txBody>
                  <a:tcPr marL="8179" marR="8179" marT="8179" marB="0" anchor="b">
                    <a:lnL>
                      <a:noFill/>
                    </a:lnL>
                    <a:lnR>
                      <a:noFill/>
                    </a:lnR>
                    <a:lnT>
                      <a:noFill/>
                    </a:lnT>
                    <a:lnB>
                      <a:noFill/>
                    </a:lnB>
                  </a:tcPr>
                </a:tc>
                <a:tc hMerge="1">
                  <a:txBody>
                    <a:bodyPr/>
                    <a:lstStyle/>
                    <a:p>
                      <a:endParaRPr lang="en-US"/>
                    </a:p>
                  </a:txBody>
                  <a:tcPr/>
                </a:tc>
                <a:tc>
                  <a:txBody>
                    <a:bodyPr/>
                    <a:lstStyle/>
                    <a:p>
                      <a:pPr algn="l" rtl="0" fontAlgn="ctr"/>
                      <a:endParaRPr lang="en-US" sz="1400" b="0" i="0" u="none" strike="noStrike" dirty="0">
                        <a:solidFill>
                          <a:srgbClr val="000000"/>
                        </a:solidFill>
                        <a:effectLst/>
                        <a:latin typeface="Calibri"/>
                      </a:endParaRPr>
                    </a:p>
                  </a:txBody>
                  <a:tcPr marL="8179" marR="8179" marT="8179" marB="0" anchor="ctr">
                    <a:lnL>
                      <a:noFill/>
                    </a:lnL>
                    <a:lnR>
                      <a:noFill/>
                    </a:lnR>
                    <a:lnT>
                      <a:noFill/>
                    </a:lnT>
                    <a:lnB>
                      <a:noFill/>
                    </a:lnB>
                  </a:tcPr>
                </a:tc>
                <a:extLst>
                  <a:ext uri="{0D108BD9-81ED-4DB2-BD59-A6C34878D82A}">
                    <a16:rowId xmlns:a16="http://schemas.microsoft.com/office/drawing/2014/main" val="10002"/>
                  </a:ext>
                </a:extLst>
              </a:tr>
              <a:tr h="309841">
                <a:tc>
                  <a:txBody>
                    <a:bodyPr/>
                    <a:lstStyle/>
                    <a:p>
                      <a:pPr marL="285750" indent="-285750" algn="l" rtl="0" fontAlgn="ctr">
                        <a:buClr>
                          <a:srgbClr val="000000"/>
                        </a:buClr>
                        <a:buSzPts val="1600"/>
                        <a:buFont typeface="Wingdings" panose="05000000000000000000" pitchFamily="2" charset="2"/>
                        <a:buChar char="§"/>
                      </a:pPr>
                      <a:r>
                        <a:rPr lang="en-US" sz="1400" b="0" i="0" u="none" strike="noStrike" dirty="0">
                          <a:solidFill>
                            <a:srgbClr val="000000"/>
                          </a:solidFill>
                          <a:effectLst/>
                          <a:latin typeface="Calibri"/>
                        </a:rPr>
                        <a:t>Rep. Gretchen Dobervich, </a:t>
                      </a:r>
                      <a:r>
                        <a:rPr lang="en-US" sz="1400" b="0" i="1" u="none" strike="noStrike" dirty="0">
                          <a:solidFill>
                            <a:srgbClr val="000000"/>
                          </a:solidFill>
                          <a:effectLst/>
                          <a:latin typeface="Calibri"/>
                        </a:rPr>
                        <a:t>Fargo</a:t>
                      </a:r>
                      <a:endParaRPr lang="en-US" sz="1400" b="0" i="0" u="none" strike="noStrike" dirty="0">
                        <a:solidFill>
                          <a:srgbClr val="000000"/>
                        </a:solidFill>
                        <a:effectLst/>
                        <a:latin typeface="Calibri"/>
                      </a:endParaRPr>
                    </a:p>
                  </a:txBody>
                  <a:tcPr marL="8179" marR="8179" marT="8179" marB="0" anchor="ctr">
                    <a:lnL>
                      <a:noFill/>
                    </a:lnL>
                    <a:lnR>
                      <a:noFill/>
                    </a:lnR>
                    <a:lnT>
                      <a:noFill/>
                    </a:lnT>
                    <a:lnB>
                      <a:noFill/>
                    </a:lnB>
                    <a:solidFill>
                      <a:srgbClr val="B7DEE8"/>
                    </a:solidFill>
                  </a:tcPr>
                </a:tc>
                <a:tc gridSpan="2">
                  <a:txBody>
                    <a:bodyPr/>
                    <a:lstStyle/>
                    <a:p>
                      <a:pPr algn="l" fontAlgn="b"/>
                      <a:endParaRPr lang="en-US" sz="1400" b="0" i="0" u="none" strike="noStrike" dirty="0">
                        <a:solidFill>
                          <a:srgbClr val="000000"/>
                        </a:solidFill>
                        <a:effectLst/>
                        <a:latin typeface="Calibri"/>
                      </a:endParaRPr>
                    </a:p>
                  </a:txBody>
                  <a:tcPr marL="8179" marR="8179" marT="8179" marB="0" anchor="b">
                    <a:lnL>
                      <a:noFill/>
                    </a:lnL>
                    <a:lnR>
                      <a:noFill/>
                    </a:lnR>
                    <a:lnT>
                      <a:noFill/>
                    </a:lnT>
                    <a:lnB>
                      <a:noFill/>
                    </a:lnB>
                  </a:tcPr>
                </a:tc>
                <a:tc hMerge="1">
                  <a:txBody>
                    <a:bodyPr/>
                    <a:lstStyle/>
                    <a:p>
                      <a:endParaRPr lang="en-US"/>
                    </a:p>
                  </a:txBody>
                  <a:tcPr/>
                </a:tc>
                <a:tc>
                  <a:txBody>
                    <a:bodyPr/>
                    <a:lstStyle/>
                    <a:p>
                      <a:pPr algn="ctr" rtl="0" fontAlgn="ctr"/>
                      <a:r>
                        <a:rPr lang="en-US" sz="1400" b="1" i="0" u="none" strike="noStrike" dirty="0">
                          <a:solidFill>
                            <a:srgbClr val="FFFFFF"/>
                          </a:solidFill>
                          <a:effectLst/>
                          <a:latin typeface="Calibri"/>
                        </a:rPr>
                        <a:t>Veterans Administration</a:t>
                      </a:r>
                    </a:p>
                  </a:txBody>
                  <a:tcPr marL="8179" marR="8179" marT="8179" marB="0" anchor="ctr">
                    <a:lnL>
                      <a:noFill/>
                    </a:lnL>
                    <a:lnR>
                      <a:noFill/>
                    </a:lnR>
                    <a:lnT>
                      <a:noFill/>
                    </a:lnT>
                    <a:lnB>
                      <a:noFill/>
                    </a:lnB>
                    <a:solidFill>
                      <a:srgbClr val="4F6228"/>
                    </a:solidFill>
                  </a:tcPr>
                </a:tc>
                <a:extLst>
                  <a:ext uri="{0D108BD9-81ED-4DB2-BD59-A6C34878D82A}">
                    <a16:rowId xmlns:a16="http://schemas.microsoft.com/office/drawing/2014/main" val="10003"/>
                  </a:ext>
                </a:extLst>
              </a:tr>
              <a:tr h="309841">
                <a:tc>
                  <a:txBody>
                    <a:bodyPr/>
                    <a:lstStyle/>
                    <a:p>
                      <a:pPr marL="285750" indent="-285750" algn="l" rtl="0" fontAlgn="ctr">
                        <a:buClr>
                          <a:srgbClr val="000000"/>
                        </a:buClr>
                        <a:buSzPts val="1600"/>
                        <a:buFont typeface="Wingdings" panose="05000000000000000000" pitchFamily="2" charset="2"/>
                        <a:buChar char="§"/>
                      </a:pPr>
                      <a:r>
                        <a:rPr lang="en-US" sz="1400" b="0" i="0" u="none" strike="noStrike" dirty="0">
                          <a:solidFill>
                            <a:srgbClr val="000000"/>
                          </a:solidFill>
                          <a:effectLst/>
                          <a:latin typeface="Calibri"/>
                        </a:rPr>
                        <a:t>Rep. Jon Nelson, </a:t>
                      </a:r>
                      <a:r>
                        <a:rPr lang="en-US" sz="1400" b="0" i="1" u="none" strike="noStrike" dirty="0">
                          <a:solidFill>
                            <a:srgbClr val="000000"/>
                          </a:solidFill>
                          <a:effectLst/>
                          <a:latin typeface="Calibri"/>
                        </a:rPr>
                        <a:t>Rugby</a:t>
                      </a:r>
                      <a:endParaRPr lang="en-US" sz="1400" b="0" i="0" u="none" strike="noStrike" dirty="0">
                        <a:solidFill>
                          <a:srgbClr val="000000"/>
                        </a:solidFill>
                        <a:effectLst/>
                        <a:latin typeface="Calibri"/>
                      </a:endParaRPr>
                    </a:p>
                  </a:txBody>
                  <a:tcPr marL="8179" marR="8179" marT="8179" marB="0" anchor="ctr">
                    <a:lnL>
                      <a:noFill/>
                    </a:lnL>
                    <a:lnR>
                      <a:noFill/>
                    </a:lnR>
                    <a:lnT>
                      <a:noFill/>
                    </a:lnT>
                    <a:lnB>
                      <a:noFill/>
                    </a:lnB>
                    <a:solidFill>
                      <a:srgbClr val="B7DEE8"/>
                    </a:solidFill>
                  </a:tcPr>
                </a:tc>
                <a:tc>
                  <a:txBody>
                    <a:bodyPr/>
                    <a:lstStyle/>
                    <a:p>
                      <a:pPr algn="l" fontAlgn="b"/>
                      <a:endParaRPr lang="en-US" sz="1400" b="0" i="0" u="none" strike="noStrike" dirty="0">
                        <a:solidFill>
                          <a:srgbClr val="000000"/>
                        </a:solidFill>
                        <a:effectLst/>
                        <a:latin typeface="Calibri"/>
                      </a:endParaRPr>
                    </a:p>
                  </a:txBody>
                  <a:tcPr marL="8179" marR="8179" marT="8179" marB="0" anchor="b">
                    <a:lnL>
                      <a:noFill/>
                    </a:lnL>
                    <a:lnR>
                      <a:noFill/>
                    </a:lnR>
                    <a:lnT>
                      <a:noFill/>
                    </a:lnT>
                    <a:lnB>
                      <a:noFill/>
                    </a:lnB>
                  </a:tcPr>
                </a:tc>
                <a:tc>
                  <a:txBody>
                    <a:bodyPr/>
                    <a:lstStyle/>
                    <a:p>
                      <a:pPr algn="l" fontAlgn="b"/>
                      <a:endParaRPr lang="en-US" sz="1400" b="0" i="0" u="none" strike="noStrike" dirty="0">
                        <a:solidFill>
                          <a:srgbClr val="000000"/>
                        </a:solidFill>
                        <a:effectLst/>
                        <a:latin typeface="Calibri"/>
                      </a:endParaRPr>
                    </a:p>
                  </a:txBody>
                  <a:tcPr marL="8179" marR="8179" marT="8179" marB="0" anchor="b">
                    <a:lnL>
                      <a:noFill/>
                    </a:lnL>
                    <a:lnR>
                      <a:noFill/>
                    </a:lnR>
                    <a:lnT>
                      <a:noFill/>
                    </a:lnT>
                    <a:lnB>
                      <a:noFill/>
                    </a:lnB>
                  </a:tcPr>
                </a:tc>
                <a:tc>
                  <a:txBody>
                    <a:bodyPr/>
                    <a:lstStyle/>
                    <a:p>
                      <a:pPr marL="285750" indent="-285750" algn="l" defTabSz="914400" rtl="0" eaLnBrk="1" fontAlgn="ctr" latinLnBrk="0" hangingPunct="1">
                        <a:buClr>
                          <a:srgbClr val="000000"/>
                        </a:buClr>
                        <a:buSzPts val="1600"/>
                        <a:buFont typeface="Wingdings" panose="05000000000000000000" pitchFamily="2" charset="2"/>
                        <a:buChar char="§"/>
                      </a:pPr>
                      <a:r>
                        <a:rPr lang="en-US" sz="1400" b="0" i="0" u="none" strike="noStrike" kern="1200" dirty="0">
                          <a:solidFill>
                            <a:srgbClr val="000000"/>
                          </a:solidFill>
                          <a:effectLst/>
                          <a:latin typeface="Calibri"/>
                          <a:ea typeface="+mn-ea"/>
                          <a:cs typeface="+mn-cs"/>
                        </a:rPr>
                        <a:t>Dr. Breton Weintraub, </a:t>
                      </a:r>
                      <a:r>
                        <a:rPr lang="en-US" sz="1400" b="0" i="1" u="none" strike="noStrike" kern="1200" dirty="0">
                          <a:solidFill>
                            <a:srgbClr val="000000"/>
                          </a:solidFill>
                          <a:effectLst/>
                          <a:latin typeface="Calibri"/>
                          <a:ea typeface="+mn-ea"/>
                          <a:cs typeface="+mn-cs"/>
                        </a:rPr>
                        <a:t>Fargo</a:t>
                      </a:r>
                    </a:p>
                  </a:txBody>
                  <a:tcPr marL="8179" marR="8179" marT="8179" marB="0" anchor="ctr">
                    <a:lnL>
                      <a:noFill/>
                    </a:lnL>
                    <a:lnR>
                      <a:noFill/>
                    </a:lnR>
                    <a:lnT>
                      <a:noFill/>
                    </a:lnT>
                    <a:lnB>
                      <a:noFill/>
                    </a:lnB>
                    <a:solidFill>
                      <a:srgbClr val="C4D79B"/>
                    </a:solidFill>
                  </a:tcPr>
                </a:tc>
                <a:extLst>
                  <a:ext uri="{0D108BD9-81ED-4DB2-BD59-A6C34878D82A}">
                    <a16:rowId xmlns:a16="http://schemas.microsoft.com/office/drawing/2014/main" val="10004"/>
                  </a:ext>
                </a:extLst>
              </a:tr>
              <a:tr h="279178">
                <a:tc>
                  <a:txBody>
                    <a:bodyPr/>
                    <a:lstStyle/>
                    <a:p>
                      <a:pPr algn="l" rtl="0" fontAlgn="ctr"/>
                      <a:endParaRPr lang="en-US" sz="1400" b="0" i="0" u="none" strike="noStrike" dirty="0">
                        <a:solidFill>
                          <a:srgbClr val="000000"/>
                        </a:solidFill>
                        <a:effectLst/>
                        <a:latin typeface="Calibri"/>
                      </a:endParaRPr>
                    </a:p>
                  </a:txBody>
                  <a:tcPr marL="8179" marR="8179" marT="8179" marB="0" anchor="ctr">
                    <a:lnL>
                      <a:noFill/>
                    </a:lnL>
                    <a:lnR>
                      <a:noFill/>
                    </a:lnR>
                    <a:lnT>
                      <a:noFill/>
                    </a:lnT>
                    <a:lnB>
                      <a:noFill/>
                    </a:lnB>
                  </a:tcPr>
                </a:tc>
                <a:tc gridSpan="2">
                  <a:txBody>
                    <a:bodyPr/>
                    <a:lstStyle/>
                    <a:p>
                      <a:pPr algn="l" fontAlgn="b"/>
                      <a:endParaRPr lang="en-US" sz="1400" b="0" i="0" u="none" strike="noStrike" dirty="0">
                        <a:solidFill>
                          <a:srgbClr val="000000"/>
                        </a:solidFill>
                        <a:effectLst/>
                        <a:latin typeface="Calibri"/>
                      </a:endParaRPr>
                    </a:p>
                  </a:txBody>
                  <a:tcPr marL="8179" marR="8179" marT="8179" marB="0" anchor="b">
                    <a:lnL>
                      <a:noFill/>
                    </a:lnL>
                    <a:lnR>
                      <a:noFill/>
                    </a:lnR>
                    <a:lnT>
                      <a:noFill/>
                    </a:lnT>
                    <a:lnB>
                      <a:noFill/>
                    </a:lnB>
                  </a:tcPr>
                </a:tc>
                <a:tc hMerge="1">
                  <a:txBody>
                    <a:bodyPr/>
                    <a:lstStyle/>
                    <a:p>
                      <a:endParaRPr lang="en-US"/>
                    </a:p>
                  </a:txBody>
                  <a:tcPr/>
                </a:tc>
                <a:tc>
                  <a:txBody>
                    <a:bodyPr/>
                    <a:lstStyle/>
                    <a:p>
                      <a:pPr algn="l" fontAlgn="b"/>
                      <a:endParaRPr lang="en-US" sz="1400" b="0" i="0" u="none" strike="noStrike" dirty="0">
                        <a:solidFill>
                          <a:srgbClr val="000000"/>
                        </a:solidFill>
                        <a:effectLst/>
                        <a:latin typeface="Calibri"/>
                      </a:endParaRPr>
                    </a:p>
                  </a:txBody>
                  <a:tcPr marL="8179" marR="8179" marT="8179" marB="0" anchor="b">
                    <a:lnL>
                      <a:noFill/>
                    </a:lnL>
                    <a:lnR>
                      <a:noFill/>
                    </a:lnR>
                    <a:lnT>
                      <a:noFill/>
                    </a:lnT>
                    <a:lnB>
                      <a:noFill/>
                    </a:lnB>
                  </a:tcPr>
                </a:tc>
                <a:extLst>
                  <a:ext uri="{0D108BD9-81ED-4DB2-BD59-A6C34878D82A}">
                    <a16:rowId xmlns:a16="http://schemas.microsoft.com/office/drawing/2014/main" val="10005"/>
                  </a:ext>
                </a:extLst>
              </a:tr>
              <a:tr h="309841">
                <a:tc>
                  <a:txBody>
                    <a:bodyPr/>
                    <a:lstStyle/>
                    <a:p>
                      <a:pPr algn="ctr" rtl="0" fontAlgn="ctr"/>
                      <a:r>
                        <a:rPr lang="en-US" sz="1400" b="1" i="0" u="none" strike="noStrike" dirty="0">
                          <a:solidFill>
                            <a:srgbClr val="FFFFFF"/>
                          </a:solidFill>
                          <a:effectLst/>
                          <a:latin typeface="Calibri"/>
                        </a:rPr>
                        <a:t>North</a:t>
                      </a:r>
                      <a:r>
                        <a:rPr lang="en-US" sz="1400" b="1" i="0" u="none" strike="noStrike" baseline="0" dirty="0">
                          <a:solidFill>
                            <a:srgbClr val="FFFFFF"/>
                          </a:solidFill>
                          <a:effectLst/>
                          <a:latin typeface="Calibri"/>
                        </a:rPr>
                        <a:t> Dakota </a:t>
                      </a:r>
                      <a:r>
                        <a:rPr lang="en-US" sz="1400" b="1" i="0" u="none" strike="noStrike" dirty="0">
                          <a:solidFill>
                            <a:srgbClr val="FFFFFF"/>
                          </a:solidFill>
                          <a:effectLst/>
                          <a:latin typeface="Calibri"/>
                        </a:rPr>
                        <a:t>Department of Health</a:t>
                      </a:r>
                    </a:p>
                  </a:txBody>
                  <a:tcPr marL="8179" marR="8179" marT="8179" marB="0" anchor="ctr">
                    <a:lnL>
                      <a:noFill/>
                    </a:lnL>
                    <a:lnR>
                      <a:noFill/>
                    </a:lnR>
                    <a:lnT>
                      <a:noFill/>
                    </a:lnT>
                    <a:lnB>
                      <a:noFill/>
                    </a:lnB>
                    <a:solidFill>
                      <a:srgbClr val="974706"/>
                    </a:solidFill>
                  </a:tcPr>
                </a:tc>
                <a:tc gridSpan="2">
                  <a:txBody>
                    <a:bodyPr/>
                    <a:lstStyle/>
                    <a:p>
                      <a:pPr algn="l" fontAlgn="b"/>
                      <a:endParaRPr lang="en-US" sz="1400" b="0" i="0" u="none" strike="noStrike" dirty="0">
                        <a:solidFill>
                          <a:srgbClr val="000000"/>
                        </a:solidFill>
                        <a:effectLst/>
                        <a:latin typeface="Calibri"/>
                      </a:endParaRPr>
                    </a:p>
                  </a:txBody>
                  <a:tcPr marL="8179" marR="8179" marT="8179" marB="0" anchor="b">
                    <a:lnL>
                      <a:noFill/>
                    </a:lnL>
                    <a:lnR>
                      <a:noFill/>
                    </a:lnR>
                    <a:lnT>
                      <a:noFill/>
                    </a:lnT>
                    <a:lnB>
                      <a:noFill/>
                    </a:lnB>
                  </a:tcPr>
                </a:tc>
                <a:tc hMerge="1">
                  <a:txBody>
                    <a:bodyPr/>
                    <a:lstStyle/>
                    <a:p>
                      <a:endParaRPr lang="en-US"/>
                    </a:p>
                  </a:txBody>
                  <a:tcPr/>
                </a:tc>
                <a:tc>
                  <a:txBody>
                    <a:bodyPr/>
                    <a:lstStyle/>
                    <a:p>
                      <a:pPr algn="ctr" rtl="0" fontAlgn="ctr"/>
                      <a:r>
                        <a:rPr lang="en-US" sz="1400" b="1" i="0" u="none" strike="noStrike" dirty="0">
                          <a:solidFill>
                            <a:srgbClr val="FFFFFF"/>
                          </a:solidFill>
                          <a:effectLst/>
                          <a:latin typeface="Calibri"/>
                        </a:rPr>
                        <a:t>ND Hospital Association</a:t>
                      </a:r>
                    </a:p>
                  </a:txBody>
                  <a:tcPr marL="8179" marR="8179" marT="8179" marB="0" anchor="ctr">
                    <a:lnL>
                      <a:noFill/>
                    </a:lnL>
                    <a:lnR>
                      <a:noFill/>
                    </a:lnR>
                    <a:lnT>
                      <a:noFill/>
                    </a:lnT>
                    <a:lnB>
                      <a:noFill/>
                    </a:lnB>
                    <a:solidFill>
                      <a:srgbClr val="60497A"/>
                    </a:solidFill>
                  </a:tcPr>
                </a:tc>
                <a:extLst>
                  <a:ext uri="{0D108BD9-81ED-4DB2-BD59-A6C34878D82A}">
                    <a16:rowId xmlns:a16="http://schemas.microsoft.com/office/drawing/2014/main" val="10006"/>
                  </a:ext>
                </a:extLst>
              </a:tr>
              <a:tr h="309841">
                <a:tc>
                  <a:txBody>
                    <a:bodyPr/>
                    <a:lstStyle/>
                    <a:p>
                      <a:pPr marL="285750" indent="-285750" algn="l" defTabSz="914400" rtl="0" eaLnBrk="1" fontAlgn="ctr" latinLnBrk="0" hangingPunct="1">
                        <a:buClr>
                          <a:srgbClr val="000000"/>
                        </a:buClr>
                        <a:buSzPts val="1600"/>
                        <a:buFont typeface="Wingdings" panose="05000000000000000000" pitchFamily="2" charset="2"/>
                        <a:buChar char="§"/>
                      </a:pPr>
                      <a:r>
                        <a:rPr lang="en-US" sz="1400" b="0" i="0" u="none" strike="noStrike" kern="1200" dirty="0">
                          <a:solidFill>
                            <a:srgbClr val="000000"/>
                          </a:solidFill>
                          <a:effectLst/>
                          <a:latin typeface="Calibri"/>
                          <a:ea typeface="+mn-ea"/>
                          <a:cs typeface="+mn-cs"/>
                        </a:rPr>
                        <a:t>(Dr. </a:t>
                      </a:r>
                      <a:r>
                        <a:rPr lang="en-US" sz="1400" b="0" i="0" u="none" strike="noStrike" kern="1200">
                          <a:solidFill>
                            <a:srgbClr val="000000"/>
                          </a:solidFill>
                          <a:effectLst/>
                          <a:latin typeface="Calibri"/>
                          <a:ea typeface="+mn-ea"/>
                          <a:cs typeface="+mn-cs"/>
                        </a:rPr>
                        <a:t>Paul Mariani)</a:t>
                      </a:r>
                      <a:endParaRPr lang="en-US" sz="1400" b="0" i="1" u="none" strike="noStrike" kern="1200" dirty="0">
                        <a:solidFill>
                          <a:srgbClr val="000000"/>
                        </a:solidFill>
                        <a:effectLst/>
                        <a:latin typeface="Calibri"/>
                        <a:ea typeface="+mn-ea"/>
                        <a:cs typeface="+mn-cs"/>
                      </a:endParaRPr>
                    </a:p>
                  </a:txBody>
                  <a:tcPr marL="8179" marR="8179" marT="8179" marB="0" anchor="ctr">
                    <a:lnL>
                      <a:noFill/>
                    </a:lnL>
                    <a:lnR>
                      <a:noFill/>
                    </a:lnR>
                    <a:lnT>
                      <a:noFill/>
                    </a:lnT>
                    <a:lnB>
                      <a:noFill/>
                    </a:lnB>
                    <a:solidFill>
                      <a:srgbClr val="FCD5B4"/>
                    </a:solidFill>
                  </a:tcPr>
                </a:tc>
                <a:tc gridSpan="2">
                  <a:txBody>
                    <a:bodyPr/>
                    <a:lstStyle/>
                    <a:p>
                      <a:pPr algn="l" fontAlgn="b"/>
                      <a:endParaRPr lang="en-US" sz="1400" b="0" i="0" u="none" strike="noStrike" dirty="0">
                        <a:solidFill>
                          <a:srgbClr val="000000"/>
                        </a:solidFill>
                        <a:effectLst/>
                        <a:latin typeface="Calibri"/>
                      </a:endParaRPr>
                    </a:p>
                  </a:txBody>
                  <a:tcPr marL="8179" marR="8179" marT="8179" marB="0" anchor="b">
                    <a:lnL>
                      <a:noFill/>
                    </a:lnL>
                    <a:lnR>
                      <a:noFill/>
                    </a:lnR>
                    <a:lnT>
                      <a:noFill/>
                    </a:lnT>
                    <a:lnB>
                      <a:noFill/>
                    </a:lnB>
                  </a:tcPr>
                </a:tc>
                <a:tc hMerge="1">
                  <a:txBody>
                    <a:bodyPr/>
                    <a:lstStyle/>
                    <a:p>
                      <a:endParaRPr lang="en-US"/>
                    </a:p>
                  </a:txBody>
                  <a:tcPr/>
                </a:tc>
                <a:tc>
                  <a:txBody>
                    <a:bodyPr/>
                    <a:lstStyle/>
                    <a:p>
                      <a:pPr marL="285750" indent="-285750" algn="l" rtl="0" fontAlgn="ctr">
                        <a:buClr>
                          <a:srgbClr val="000000"/>
                        </a:buClr>
                        <a:buSzPts val="1600"/>
                        <a:buFont typeface="Wingdings" panose="05000000000000000000" pitchFamily="2" charset="2"/>
                        <a:buChar char="§"/>
                      </a:pPr>
                      <a:r>
                        <a:rPr lang="en-US" sz="1400" b="0" i="0" u="none" strike="noStrike" dirty="0">
                          <a:solidFill>
                            <a:srgbClr val="000000"/>
                          </a:solidFill>
                          <a:effectLst/>
                          <a:latin typeface="+mn-lt"/>
                        </a:rPr>
                        <a:t>Dr. Michael LeBeau, </a:t>
                      </a:r>
                      <a:r>
                        <a:rPr lang="en-US" sz="1400" b="0" i="1" u="none" strike="noStrike" dirty="0">
                          <a:solidFill>
                            <a:srgbClr val="000000"/>
                          </a:solidFill>
                          <a:effectLst/>
                          <a:latin typeface="+mn-lt"/>
                        </a:rPr>
                        <a:t>Bismarck</a:t>
                      </a:r>
                      <a:endParaRPr lang="en-US" sz="1400" b="0" i="1" u="none" strike="noStrike" dirty="0">
                        <a:solidFill>
                          <a:srgbClr val="000000"/>
                        </a:solidFill>
                        <a:effectLst/>
                        <a:latin typeface="Calibri"/>
                      </a:endParaRPr>
                    </a:p>
                  </a:txBody>
                  <a:tcPr marL="8179" marR="8179" marT="8179" marB="0" anchor="ctr">
                    <a:lnL>
                      <a:noFill/>
                    </a:lnL>
                    <a:lnR>
                      <a:noFill/>
                    </a:lnR>
                    <a:lnT>
                      <a:noFill/>
                    </a:lnT>
                    <a:lnB>
                      <a:noFill/>
                    </a:lnB>
                    <a:solidFill>
                      <a:srgbClr val="CCC0DA"/>
                    </a:solidFill>
                  </a:tcPr>
                </a:tc>
                <a:extLst>
                  <a:ext uri="{0D108BD9-81ED-4DB2-BD59-A6C34878D82A}">
                    <a16:rowId xmlns:a16="http://schemas.microsoft.com/office/drawing/2014/main" val="10007"/>
                  </a:ext>
                </a:extLst>
              </a:tr>
              <a:tr h="279178">
                <a:tc>
                  <a:txBody>
                    <a:bodyPr/>
                    <a:lstStyle/>
                    <a:p>
                      <a:pPr algn="l" fontAlgn="b"/>
                      <a:endParaRPr lang="en-US" sz="1400" b="0" i="0" u="none" strike="noStrike" dirty="0">
                        <a:solidFill>
                          <a:srgbClr val="000000"/>
                        </a:solidFill>
                        <a:effectLst/>
                        <a:latin typeface="Calibri"/>
                      </a:endParaRPr>
                    </a:p>
                  </a:txBody>
                  <a:tcPr marL="8179" marR="8179" marT="8179" marB="0" anchor="b">
                    <a:lnL>
                      <a:noFill/>
                    </a:lnL>
                    <a:lnR>
                      <a:noFill/>
                    </a:lnR>
                    <a:lnT>
                      <a:noFill/>
                    </a:lnT>
                    <a:lnB>
                      <a:noFill/>
                    </a:lnB>
                  </a:tcPr>
                </a:tc>
                <a:tc gridSpan="2">
                  <a:txBody>
                    <a:bodyPr/>
                    <a:lstStyle/>
                    <a:p>
                      <a:pPr algn="l" fontAlgn="b"/>
                      <a:endParaRPr lang="en-US" sz="1400" b="0" i="0" u="none" strike="noStrike" dirty="0">
                        <a:solidFill>
                          <a:srgbClr val="000000"/>
                        </a:solidFill>
                        <a:effectLst/>
                        <a:latin typeface="Calibri"/>
                      </a:endParaRPr>
                    </a:p>
                  </a:txBody>
                  <a:tcPr marL="8179" marR="8179" marT="8179" marB="0" anchor="b">
                    <a:lnL>
                      <a:noFill/>
                    </a:lnL>
                    <a:lnR>
                      <a:noFill/>
                    </a:lnR>
                    <a:lnT>
                      <a:noFill/>
                    </a:lnT>
                    <a:lnB>
                      <a:noFill/>
                    </a:lnB>
                  </a:tcPr>
                </a:tc>
                <a:tc hMerge="1">
                  <a:txBody>
                    <a:bodyPr/>
                    <a:lstStyle/>
                    <a:p>
                      <a:endParaRPr lang="en-US"/>
                    </a:p>
                  </a:txBody>
                  <a:tcPr/>
                </a:tc>
                <a:tc>
                  <a:txBody>
                    <a:bodyPr/>
                    <a:lstStyle/>
                    <a:p>
                      <a:pPr algn="l" fontAlgn="b"/>
                      <a:endParaRPr lang="en-US" sz="1400" b="0" i="0" u="none" strike="noStrike" dirty="0">
                        <a:solidFill>
                          <a:srgbClr val="000000"/>
                        </a:solidFill>
                        <a:effectLst/>
                        <a:latin typeface="Calibri"/>
                      </a:endParaRPr>
                    </a:p>
                  </a:txBody>
                  <a:tcPr marL="8179" marR="8179" marT="8179" marB="0" anchor="b">
                    <a:lnL>
                      <a:noFill/>
                    </a:lnL>
                    <a:lnR>
                      <a:noFill/>
                    </a:lnR>
                    <a:lnT>
                      <a:noFill/>
                    </a:lnT>
                    <a:lnB>
                      <a:noFill/>
                    </a:lnB>
                  </a:tcPr>
                </a:tc>
                <a:extLst>
                  <a:ext uri="{0D108BD9-81ED-4DB2-BD59-A6C34878D82A}">
                    <a16:rowId xmlns:a16="http://schemas.microsoft.com/office/drawing/2014/main" val="10008"/>
                  </a:ext>
                </a:extLst>
              </a:tr>
              <a:tr h="304859">
                <a:tc>
                  <a:txBody>
                    <a:bodyPr/>
                    <a:lstStyle/>
                    <a:p>
                      <a:pPr algn="ctr" rtl="0" fontAlgn="ctr"/>
                      <a:r>
                        <a:rPr lang="en-US" sz="1400" b="1" i="0" u="none" strike="noStrike" dirty="0">
                          <a:solidFill>
                            <a:srgbClr val="FFFFFF"/>
                          </a:solidFill>
                          <a:effectLst/>
                          <a:latin typeface="Calibri"/>
                        </a:rPr>
                        <a:t>ND Medical Association</a:t>
                      </a:r>
                    </a:p>
                  </a:txBody>
                  <a:tcPr marL="8179" marR="8179" marT="8179" marB="0" anchor="ctr">
                    <a:lnL>
                      <a:noFill/>
                    </a:lnL>
                    <a:lnR>
                      <a:noFill/>
                    </a:lnR>
                    <a:lnT>
                      <a:noFill/>
                    </a:lnT>
                    <a:lnB>
                      <a:noFill/>
                    </a:lnB>
                    <a:solidFill>
                      <a:srgbClr val="CC0066"/>
                    </a:solidFill>
                  </a:tcPr>
                </a:tc>
                <a:tc gridSpan="2">
                  <a:txBody>
                    <a:bodyPr/>
                    <a:lstStyle/>
                    <a:p>
                      <a:pPr algn="l" fontAlgn="b"/>
                      <a:endParaRPr lang="en-US" sz="1400" b="0" i="0" u="none" strike="noStrike" dirty="0">
                        <a:solidFill>
                          <a:srgbClr val="000000"/>
                        </a:solidFill>
                        <a:effectLst/>
                        <a:latin typeface="Calibri"/>
                      </a:endParaRPr>
                    </a:p>
                  </a:txBody>
                  <a:tcPr marL="8179" marR="8179" marT="8179" marB="0" anchor="b">
                    <a:lnL>
                      <a:noFill/>
                    </a:lnL>
                    <a:lnR>
                      <a:noFill/>
                    </a:lnR>
                    <a:lnT>
                      <a:noFill/>
                    </a:lnT>
                    <a:lnB>
                      <a:noFill/>
                    </a:lnB>
                  </a:tcPr>
                </a:tc>
                <a:tc hMerge="1">
                  <a:txBody>
                    <a:bodyPr/>
                    <a:lstStyle/>
                    <a:p>
                      <a:endParaRPr lang="en-US"/>
                    </a:p>
                  </a:txBody>
                  <a:tcPr/>
                </a:tc>
                <a:tc>
                  <a:txBody>
                    <a:bodyPr/>
                    <a:lstStyle/>
                    <a:p>
                      <a:pPr algn="ctr" rtl="0" fontAlgn="ctr"/>
                      <a:r>
                        <a:rPr lang="en-US" sz="1400" b="1" i="0" u="none" strike="noStrike" dirty="0">
                          <a:solidFill>
                            <a:srgbClr val="FFFFFF"/>
                          </a:solidFill>
                          <a:effectLst/>
                          <a:latin typeface="Calibri"/>
                        </a:rPr>
                        <a:t>UND SMHS Center for Rural Health</a:t>
                      </a:r>
                    </a:p>
                  </a:txBody>
                  <a:tcPr marL="8179" marR="8179" marT="8179" marB="0" anchor="ctr">
                    <a:lnL>
                      <a:noFill/>
                    </a:lnL>
                    <a:lnR>
                      <a:noFill/>
                    </a:lnR>
                    <a:lnT>
                      <a:noFill/>
                    </a:lnT>
                    <a:lnB>
                      <a:noFill/>
                    </a:lnB>
                    <a:solidFill>
                      <a:srgbClr val="FFC000"/>
                    </a:solidFill>
                  </a:tcPr>
                </a:tc>
                <a:extLst>
                  <a:ext uri="{0D108BD9-81ED-4DB2-BD59-A6C34878D82A}">
                    <a16:rowId xmlns:a16="http://schemas.microsoft.com/office/drawing/2014/main" val="10009"/>
                  </a:ext>
                </a:extLst>
              </a:tr>
              <a:tr h="309841">
                <a:tc>
                  <a:txBody>
                    <a:bodyPr/>
                    <a:lstStyle/>
                    <a:p>
                      <a:pPr marL="285750" indent="-285750" algn="l" defTabSz="914400" rtl="0" eaLnBrk="1" fontAlgn="ctr" latinLnBrk="0" hangingPunct="1">
                        <a:buClr>
                          <a:srgbClr val="000000"/>
                        </a:buClr>
                        <a:buSzPts val="1600"/>
                        <a:buFont typeface="Wingdings" panose="05000000000000000000" pitchFamily="2" charset="2"/>
                        <a:buChar char="§"/>
                      </a:pPr>
                      <a:r>
                        <a:rPr lang="en-US" sz="1400" b="0" i="0" u="none" strike="noStrike" kern="1200" dirty="0">
                          <a:solidFill>
                            <a:srgbClr val="000000"/>
                          </a:solidFill>
                          <a:effectLst/>
                          <a:latin typeface="Calibri"/>
                          <a:ea typeface="+mn-ea"/>
                          <a:cs typeface="+mn-cs"/>
                        </a:rPr>
                        <a:t>Dr.</a:t>
                      </a:r>
                      <a:r>
                        <a:rPr lang="en-US" sz="1400" b="0" i="0" u="none" strike="noStrike" kern="1200" baseline="0" dirty="0">
                          <a:solidFill>
                            <a:srgbClr val="000000"/>
                          </a:solidFill>
                          <a:effectLst/>
                          <a:latin typeface="Calibri"/>
                          <a:ea typeface="+mn-ea"/>
                          <a:cs typeface="+mn-cs"/>
                        </a:rPr>
                        <a:t> Misty Anderson, Valley City </a:t>
                      </a:r>
                      <a:endParaRPr lang="en-US" sz="1400" b="0" i="1" u="none" strike="noStrike" kern="1200" dirty="0">
                        <a:solidFill>
                          <a:srgbClr val="000000"/>
                        </a:solidFill>
                        <a:effectLst/>
                        <a:latin typeface="Calibri"/>
                        <a:ea typeface="+mn-ea"/>
                        <a:cs typeface="+mn-cs"/>
                      </a:endParaRPr>
                    </a:p>
                  </a:txBody>
                  <a:tcPr marL="8179" marR="8179" marT="8179" marB="0" anchor="ctr">
                    <a:lnL>
                      <a:noFill/>
                    </a:lnL>
                    <a:lnR>
                      <a:noFill/>
                    </a:lnR>
                    <a:lnT>
                      <a:noFill/>
                    </a:lnT>
                    <a:lnB>
                      <a:noFill/>
                    </a:lnB>
                    <a:solidFill>
                      <a:srgbClr val="FFB3D9"/>
                    </a:solidFill>
                  </a:tcPr>
                </a:tc>
                <a:tc gridSpan="2">
                  <a:txBody>
                    <a:bodyPr/>
                    <a:lstStyle/>
                    <a:p>
                      <a:pPr algn="l" fontAlgn="b"/>
                      <a:endParaRPr lang="en-US" sz="1400" b="0" i="0" u="none" strike="noStrike" dirty="0">
                        <a:solidFill>
                          <a:srgbClr val="000000"/>
                        </a:solidFill>
                        <a:effectLst/>
                        <a:latin typeface="Calibri"/>
                      </a:endParaRPr>
                    </a:p>
                  </a:txBody>
                  <a:tcPr marL="8179" marR="8179" marT="8179" marB="0" anchor="b">
                    <a:lnL>
                      <a:noFill/>
                    </a:lnL>
                    <a:lnR>
                      <a:noFill/>
                    </a:lnR>
                    <a:lnT>
                      <a:noFill/>
                    </a:lnT>
                    <a:lnB>
                      <a:noFill/>
                    </a:lnB>
                  </a:tcPr>
                </a:tc>
                <a:tc hMerge="1">
                  <a:txBody>
                    <a:bodyPr/>
                    <a:lstStyle/>
                    <a:p>
                      <a:endParaRPr lang="en-US"/>
                    </a:p>
                  </a:txBody>
                  <a:tcPr/>
                </a:tc>
                <a:tc>
                  <a:txBody>
                    <a:bodyPr/>
                    <a:lstStyle/>
                    <a:p>
                      <a:pPr marL="285750" indent="-285750" algn="l" defTabSz="914400" rtl="0" eaLnBrk="1" fontAlgn="ctr" latinLnBrk="0" hangingPunct="1">
                        <a:buClr>
                          <a:srgbClr val="000000"/>
                        </a:buClr>
                        <a:buSzPts val="1600"/>
                        <a:buFont typeface="Wingdings" panose="05000000000000000000" pitchFamily="2" charset="2"/>
                        <a:buChar char="§"/>
                      </a:pPr>
                      <a:r>
                        <a:rPr lang="en-US" sz="1400" b="0" i="0" u="none" strike="noStrike" kern="1200" dirty="0">
                          <a:solidFill>
                            <a:srgbClr val="000000"/>
                          </a:solidFill>
                          <a:effectLst/>
                          <a:latin typeface="Calibri"/>
                          <a:ea typeface="+mn-ea"/>
                          <a:cs typeface="+mn-cs"/>
                        </a:rPr>
                        <a:t>Brad Gibbens, </a:t>
                      </a:r>
                      <a:r>
                        <a:rPr lang="en-US" sz="1400" b="0" i="1" u="none" strike="noStrike" kern="1200" dirty="0">
                          <a:solidFill>
                            <a:srgbClr val="000000"/>
                          </a:solidFill>
                          <a:effectLst/>
                          <a:latin typeface="Calibri"/>
                          <a:ea typeface="+mn-ea"/>
                          <a:cs typeface="+mn-cs"/>
                        </a:rPr>
                        <a:t>Grand Forks</a:t>
                      </a:r>
                    </a:p>
                  </a:txBody>
                  <a:tcPr marL="8179" marR="8179" marT="8179" marB="0" anchor="ctr">
                    <a:lnL>
                      <a:noFill/>
                    </a:lnL>
                    <a:lnR>
                      <a:noFill/>
                    </a:lnR>
                    <a:lnT>
                      <a:noFill/>
                    </a:lnT>
                    <a:lnB>
                      <a:noFill/>
                    </a:lnB>
                    <a:solidFill>
                      <a:srgbClr val="FFE9A3"/>
                    </a:solidFill>
                  </a:tcPr>
                </a:tc>
                <a:extLst>
                  <a:ext uri="{0D108BD9-81ED-4DB2-BD59-A6C34878D82A}">
                    <a16:rowId xmlns:a16="http://schemas.microsoft.com/office/drawing/2014/main" val="10010"/>
                  </a:ext>
                </a:extLst>
              </a:tr>
              <a:tr h="279178">
                <a:tc>
                  <a:txBody>
                    <a:bodyPr/>
                    <a:lstStyle/>
                    <a:p>
                      <a:pPr algn="l" rtl="0" fontAlgn="ctr"/>
                      <a:endParaRPr lang="en-US" sz="1400" b="0" i="0" u="none" strike="noStrike" dirty="0">
                        <a:solidFill>
                          <a:srgbClr val="000000"/>
                        </a:solidFill>
                        <a:effectLst/>
                        <a:latin typeface="Calibri"/>
                      </a:endParaRPr>
                    </a:p>
                  </a:txBody>
                  <a:tcPr marL="8179" marR="8179" marT="8179" marB="0" anchor="ctr">
                    <a:lnL>
                      <a:noFill/>
                    </a:lnL>
                    <a:lnR>
                      <a:noFill/>
                    </a:lnR>
                    <a:lnT>
                      <a:noFill/>
                    </a:lnT>
                    <a:lnB>
                      <a:noFill/>
                    </a:lnB>
                  </a:tcPr>
                </a:tc>
                <a:tc gridSpan="2">
                  <a:txBody>
                    <a:bodyPr/>
                    <a:lstStyle/>
                    <a:p>
                      <a:pPr algn="l" fontAlgn="b"/>
                      <a:endParaRPr lang="en-US" sz="1400" b="0" i="0" u="none" strike="noStrike" dirty="0">
                        <a:solidFill>
                          <a:srgbClr val="000000"/>
                        </a:solidFill>
                        <a:effectLst/>
                        <a:latin typeface="Calibri"/>
                      </a:endParaRPr>
                    </a:p>
                  </a:txBody>
                  <a:tcPr marL="8179" marR="8179" marT="8179" marB="0" anchor="b">
                    <a:lnL>
                      <a:noFill/>
                    </a:lnL>
                    <a:lnR>
                      <a:noFill/>
                    </a:lnR>
                    <a:lnT>
                      <a:noFill/>
                    </a:lnT>
                    <a:lnB>
                      <a:noFill/>
                    </a:lnB>
                  </a:tcPr>
                </a:tc>
                <a:tc hMerge="1">
                  <a:txBody>
                    <a:bodyPr/>
                    <a:lstStyle/>
                    <a:p>
                      <a:endParaRPr lang="en-US"/>
                    </a:p>
                  </a:txBody>
                  <a:tcPr/>
                </a:tc>
                <a:tc>
                  <a:txBody>
                    <a:bodyPr/>
                    <a:lstStyle/>
                    <a:p>
                      <a:pPr algn="l" fontAlgn="b"/>
                      <a:endParaRPr lang="en-US" sz="1400" b="0" i="0" u="none" strike="noStrike" dirty="0">
                        <a:solidFill>
                          <a:srgbClr val="000000"/>
                        </a:solidFill>
                        <a:effectLst/>
                        <a:latin typeface="Calibri"/>
                      </a:endParaRPr>
                    </a:p>
                  </a:txBody>
                  <a:tcPr marL="8179" marR="8179" marT="8179" marB="0" anchor="b">
                    <a:lnL>
                      <a:noFill/>
                    </a:lnL>
                    <a:lnR>
                      <a:noFill/>
                    </a:lnR>
                    <a:lnT>
                      <a:noFill/>
                    </a:lnT>
                    <a:lnB>
                      <a:noFill/>
                    </a:lnB>
                  </a:tcPr>
                </a:tc>
                <a:extLst>
                  <a:ext uri="{0D108BD9-81ED-4DB2-BD59-A6C34878D82A}">
                    <a16:rowId xmlns:a16="http://schemas.microsoft.com/office/drawing/2014/main" val="10011"/>
                  </a:ext>
                </a:extLst>
              </a:tr>
              <a:tr h="309841">
                <a:tc>
                  <a:txBody>
                    <a:bodyPr/>
                    <a:lstStyle/>
                    <a:p>
                      <a:pPr algn="ctr" rtl="0" fontAlgn="ctr"/>
                      <a:r>
                        <a:rPr lang="en-US" sz="1400" b="1" i="0" u="none" strike="noStrike" dirty="0">
                          <a:solidFill>
                            <a:srgbClr val="FFFFFF"/>
                          </a:solidFill>
                          <a:effectLst/>
                          <a:latin typeface="Calibri"/>
                        </a:rPr>
                        <a:t>North Dakota Department of Human Services</a:t>
                      </a:r>
                    </a:p>
                  </a:txBody>
                  <a:tcPr marL="8179" marR="8179" marT="8179" marB="0" anchor="ctr">
                    <a:lnL>
                      <a:noFill/>
                    </a:lnL>
                    <a:lnR>
                      <a:noFill/>
                    </a:lnR>
                    <a:lnT>
                      <a:noFill/>
                    </a:lnT>
                    <a:lnB>
                      <a:noFill/>
                    </a:lnB>
                    <a:solidFill>
                      <a:srgbClr val="244062"/>
                    </a:solidFill>
                  </a:tcPr>
                </a:tc>
                <a:tc gridSpan="2">
                  <a:txBody>
                    <a:bodyPr/>
                    <a:lstStyle/>
                    <a:p>
                      <a:pPr algn="l" fontAlgn="b"/>
                      <a:endParaRPr lang="en-US" sz="1400" b="0" i="0" u="none" strike="noStrike" dirty="0">
                        <a:solidFill>
                          <a:srgbClr val="000000"/>
                        </a:solidFill>
                        <a:effectLst/>
                        <a:latin typeface="Calibri"/>
                      </a:endParaRPr>
                    </a:p>
                  </a:txBody>
                  <a:tcPr marL="8179" marR="8179" marT="8179" marB="0" anchor="b">
                    <a:lnL>
                      <a:noFill/>
                    </a:lnL>
                    <a:lnR>
                      <a:noFill/>
                    </a:lnR>
                    <a:lnT>
                      <a:noFill/>
                    </a:lnT>
                    <a:lnB>
                      <a:noFill/>
                    </a:lnB>
                  </a:tcPr>
                </a:tc>
                <a:tc hMerge="1">
                  <a:txBody>
                    <a:bodyPr/>
                    <a:lstStyle/>
                    <a:p>
                      <a:endParaRPr lang="en-US"/>
                    </a:p>
                  </a:txBody>
                  <a:tcPr/>
                </a:tc>
                <a:tc>
                  <a:txBody>
                    <a:bodyPr/>
                    <a:lstStyle/>
                    <a:p>
                      <a:pPr algn="ctr" rtl="0" fontAlgn="ctr"/>
                      <a:r>
                        <a:rPr lang="en-US" sz="1400" b="1" i="0" u="none" strike="noStrike" dirty="0">
                          <a:solidFill>
                            <a:srgbClr val="FFFFFF"/>
                          </a:solidFill>
                          <a:effectLst/>
                          <a:latin typeface="Calibri"/>
                        </a:rPr>
                        <a:t>Members selected by the Dean</a:t>
                      </a:r>
                    </a:p>
                  </a:txBody>
                  <a:tcPr marL="8179" marR="8179" marT="8179" marB="0" anchor="ctr">
                    <a:lnL>
                      <a:noFill/>
                    </a:lnL>
                    <a:lnR>
                      <a:noFill/>
                    </a:lnR>
                    <a:lnT>
                      <a:noFill/>
                    </a:lnT>
                    <a:lnB>
                      <a:noFill/>
                    </a:lnB>
                    <a:solidFill>
                      <a:srgbClr val="632523"/>
                    </a:solidFill>
                  </a:tcPr>
                </a:tc>
                <a:extLst>
                  <a:ext uri="{0D108BD9-81ED-4DB2-BD59-A6C34878D82A}">
                    <a16:rowId xmlns:a16="http://schemas.microsoft.com/office/drawing/2014/main" val="10012"/>
                  </a:ext>
                </a:extLst>
              </a:tr>
              <a:tr h="309841">
                <a:tc>
                  <a:txBody>
                    <a:bodyPr/>
                    <a:lstStyle/>
                    <a:p>
                      <a:pPr marL="285750" indent="-285750" algn="l" defTabSz="914400" rtl="0" eaLnBrk="1" fontAlgn="ctr" latinLnBrk="0" hangingPunct="1">
                        <a:buClr>
                          <a:srgbClr val="000000"/>
                        </a:buClr>
                        <a:buSzPts val="1600"/>
                        <a:buFont typeface="Wingdings" panose="05000000000000000000" pitchFamily="2" charset="2"/>
                        <a:buChar char="§"/>
                      </a:pPr>
                      <a:r>
                        <a:rPr lang="en-US" sz="1400" b="0" i="0" u="none" strike="noStrike" kern="1200" dirty="0">
                          <a:solidFill>
                            <a:srgbClr val="000000"/>
                          </a:solidFill>
                          <a:effectLst/>
                          <a:latin typeface="Calibri"/>
                          <a:ea typeface="+mn-ea"/>
                          <a:cs typeface="+mn-cs"/>
                        </a:rPr>
                        <a:t>Christopher Jones, </a:t>
                      </a:r>
                      <a:r>
                        <a:rPr lang="en-US" sz="1400" b="0" i="1" u="none" strike="noStrike" kern="1200" dirty="0">
                          <a:solidFill>
                            <a:srgbClr val="000000"/>
                          </a:solidFill>
                          <a:effectLst/>
                          <a:latin typeface="Calibri"/>
                          <a:ea typeface="+mn-ea"/>
                          <a:cs typeface="+mn-cs"/>
                        </a:rPr>
                        <a:t>Bismarck</a:t>
                      </a:r>
                    </a:p>
                  </a:txBody>
                  <a:tcPr marL="8179" marR="8179" marT="8179" marB="0" anchor="ctr">
                    <a:lnL>
                      <a:noFill/>
                    </a:lnL>
                    <a:lnR>
                      <a:noFill/>
                    </a:lnR>
                    <a:lnT>
                      <a:noFill/>
                    </a:lnT>
                    <a:lnB>
                      <a:noFill/>
                    </a:lnB>
                    <a:solidFill>
                      <a:srgbClr val="B8CCE4"/>
                    </a:solidFill>
                  </a:tcPr>
                </a:tc>
                <a:tc gridSpan="2">
                  <a:txBody>
                    <a:bodyPr/>
                    <a:lstStyle/>
                    <a:p>
                      <a:pPr algn="l" fontAlgn="b"/>
                      <a:endParaRPr lang="en-US" sz="1400" b="0" i="0" u="none" strike="noStrike" dirty="0">
                        <a:solidFill>
                          <a:srgbClr val="000000"/>
                        </a:solidFill>
                        <a:effectLst/>
                        <a:latin typeface="Calibri"/>
                      </a:endParaRPr>
                    </a:p>
                  </a:txBody>
                  <a:tcPr marL="8179" marR="8179" marT="8179" marB="0" anchor="b">
                    <a:lnL>
                      <a:noFill/>
                    </a:lnL>
                    <a:lnR>
                      <a:noFill/>
                    </a:lnR>
                    <a:lnT>
                      <a:noFill/>
                    </a:lnT>
                    <a:lnB>
                      <a:noFill/>
                    </a:lnB>
                  </a:tcPr>
                </a:tc>
                <a:tc hMerge="1">
                  <a:txBody>
                    <a:bodyPr/>
                    <a:lstStyle/>
                    <a:p>
                      <a:endParaRPr lang="en-US"/>
                    </a:p>
                  </a:txBody>
                  <a:tcPr/>
                </a:tc>
                <a:tc>
                  <a:txBody>
                    <a:bodyPr/>
                    <a:lstStyle/>
                    <a:p>
                      <a:pPr marL="285750" indent="-285750" algn="l" defTabSz="914400" rtl="0" eaLnBrk="1" fontAlgn="ctr" latinLnBrk="0" hangingPunct="1">
                        <a:buClr>
                          <a:srgbClr val="000000"/>
                        </a:buClr>
                        <a:buSzPts val="1600"/>
                        <a:buFont typeface="Wingdings" panose="05000000000000000000" pitchFamily="2" charset="2"/>
                        <a:buChar char="§"/>
                      </a:pPr>
                      <a:r>
                        <a:rPr lang="en-US" sz="1400" b="0" i="0" u="none" strike="noStrike" kern="1200" dirty="0">
                          <a:solidFill>
                            <a:srgbClr val="000000"/>
                          </a:solidFill>
                          <a:effectLst/>
                          <a:latin typeface="Calibri"/>
                          <a:ea typeface="+mn-ea"/>
                          <a:cs typeface="+mn-cs"/>
                        </a:rPr>
                        <a:t>John Kutch, </a:t>
                      </a:r>
                      <a:r>
                        <a:rPr lang="en-US" sz="1400" b="0" i="1" u="none" strike="noStrike" kern="1200" dirty="0">
                          <a:solidFill>
                            <a:srgbClr val="000000"/>
                          </a:solidFill>
                          <a:effectLst/>
                          <a:latin typeface="Calibri"/>
                          <a:ea typeface="+mn-ea"/>
                          <a:cs typeface="+mn-cs"/>
                        </a:rPr>
                        <a:t>Minot</a:t>
                      </a:r>
                    </a:p>
                  </a:txBody>
                  <a:tcPr marL="8179" marR="8179" marT="8179" marB="0" anchor="ctr">
                    <a:lnL>
                      <a:noFill/>
                    </a:lnL>
                    <a:lnR>
                      <a:noFill/>
                    </a:lnR>
                    <a:lnT>
                      <a:noFill/>
                    </a:lnT>
                    <a:lnB>
                      <a:noFill/>
                    </a:lnB>
                    <a:solidFill>
                      <a:srgbClr val="E6B8B7"/>
                    </a:solidFill>
                  </a:tcPr>
                </a:tc>
                <a:extLst>
                  <a:ext uri="{0D108BD9-81ED-4DB2-BD59-A6C34878D82A}">
                    <a16:rowId xmlns:a16="http://schemas.microsoft.com/office/drawing/2014/main" val="10013"/>
                  </a:ext>
                </a:extLst>
              </a:tr>
              <a:tr h="309841">
                <a:tc>
                  <a:txBody>
                    <a:bodyPr/>
                    <a:lstStyle/>
                    <a:p>
                      <a:pPr algn="l" rtl="0" fontAlgn="ctr"/>
                      <a:endParaRPr lang="en-US" sz="1400" b="0" i="0" u="none" strike="noStrike" dirty="0">
                        <a:solidFill>
                          <a:srgbClr val="000000"/>
                        </a:solidFill>
                        <a:effectLst/>
                        <a:latin typeface="Calibri"/>
                      </a:endParaRPr>
                    </a:p>
                  </a:txBody>
                  <a:tcPr marL="8179" marR="8179" marT="8179" marB="0" anchor="ctr">
                    <a:lnL>
                      <a:noFill/>
                    </a:lnL>
                    <a:lnR>
                      <a:noFill/>
                    </a:lnR>
                    <a:lnT>
                      <a:noFill/>
                    </a:lnT>
                    <a:lnB>
                      <a:noFill/>
                    </a:lnB>
                  </a:tcPr>
                </a:tc>
                <a:tc gridSpan="2">
                  <a:txBody>
                    <a:bodyPr/>
                    <a:lstStyle/>
                    <a:p>
                      <a:pPr algn="l" fontAlgn="b"/>
                      <a:endParaRPr lang="en-US" sz="1400" b="0" i="0" u="none" strike="noStrike" dirty="0">
                        <a:solidFill>
                          <a:srgbClr val="000000"/>
                        </a:solidFill>
                        <a:effectLst/>
                        <a:latin typeface="Calibri"/>
                      </a:endParaRPr>
                    </a:p>
                  </a:txBody>
                  <a:tcPr marL="8179" marR="8179" marT="8179" marB="0" anchor="b">
                    <a:lnL>
                      <a:noFill/>
                    </a:lnL>
                    <a:lnR>
                      <a:noFill/>
                    </a:lnR>
                    <a:lnT>
                      <a:noFill/>
                    </a:lnT>
                    <a:lnB>
                      <a:noFill/>
                    </a:lnB>
                  </a:tcPr>
                </a:tc>
                <a:tc hMerge="1">
                  <a:txBody>
                    <a:bodyPr/>
                    <a:lstStyle/>
                    <a:p>
                      <a:endParaRPr lang="en-US"/>
                    </a:p>
                  </a:txBody>
                  <a:tcPr/>
                </a:tc>
                <a:tc>
                  <a:txBody>
                    <a:bodyPr/>
                    <a:lstStyle/>
                    <a:p>
                      <a:pPr marL="285750" indent="-285750" algn="l" defTabSz="914400" rtl="0" eaLnBrk="1" fontAlgn="ctr" latinLnBrk="0" hangingPunct="1">
                        <a:buClr>
                          <a:srgbClr val="000000"/>
                        </a:buClr>
                        <a:buSzPts val="1600"/>
                        <a:buFont typeface="Wingdings" panose="05000000000000000000" pitchFamily="2" charset="2"/>
                        <a:buChar char="§"/>
                      </a:pPr>
                      <a:r>
                        <a:rPr lang="en-US" sz="1400" b="0" i="0" u="none" strike="noStrike" kern="1200" dirty="0">
                          <a:solidFill>
                            <a:srgbClr val="000000"/>
                          </a:solidFill>
                          <a:effectLst/>
                          <a:latin typeface="Calibri"/>
                          <a:ea typeface="+mn-ea"/>
                          <a:cs typeface="+mn-cs"/>
                        </a:rPr>
                        <a:t>Dr. Shari Orser, </a:t>
                      </a:r>
                      <a:r>
                        <a:rPr lang="en-US" sz="1400" b="0" i="1" u="none" strike="noStrike" kern="1200" dirty="0">
                          <a:solidFill>
                            <a:srgbClr val="000000"/>
                          </a:solidFill>
                          <a:effectLst/>
                          <a:latin typeface="Calibri"/>
                          <a:ea typeface="+mn-ea"/>
                          <a:cs typeface="+mn-cs"/>
                        </a:rPr>
                        <a:t>Bismarck</a:t>
                      </a:r>
                    </a:p>
                  </a:txBody>
                  <a:tcPr marL="8179" marR="8179" marT="8179" marB="0" anchor="ctr">
                    <a:lnL>
                      <a:noFill/>
                    </a:lnL>
                    <a:lnR>
                      <a:noFill/>
                    </a:lnR>
                    <a:lnT>
                      <a:noFill/>
                    </a:lnT>
                    <a:lnB>
                      <a:noFill/>
                    </a:lnB>
                    <a:solidFill>
                      <a:srgbClr val="E6B8B7"/>
                    </a:solidFill>
                  </a:tcPr>
                </a:tc>
                <a:extLst>
                  <a:ext uri="{0D108BD9-81ED-4DB2-BD59-A6C34878D82A}">
                    <a16:rowId xmlns:a16="http://schemas.microsoft.com/office/drawing/2014/main" val="10014"/>
                  </a:ext>
                </a:extLst>
              </a:tr>
              <a:tr h="274320">
                <a:tc>
                  <a:txBody>
                    <a:bodyPr/>
                    <a:lstStyle/>
                    <a:p>
                      <a:pPr algn="ctr" rtl="0" fontAlgn="ctr"/>
                      <a:r>
                        <a:rPr lang="en-US" sz="1400" b="1" i="0" u="none" strike="noStrike" dirty="0">
                          <a:solidFill>
                            <a:srgbClr val="000000"/>
                          </a:solidFill>
                          <a:effectLst/>
                          <a:latin typeface="Calibri"/>
                        </a:rPr>
                        <a:t>Executive Secretary</a:t>
                      </a:r>
                    </a:p>
                  </a:txBody>
                  <a:tcPr marL="8179" marR="8179" marT="8179" marB="0" anchor="ctr">
                    <a:lnL>
                      <a:noFill/>
                    </a:lnL>
                    <a:lnR>
                      <a:noFill/>
                    </a:lnR>
                    <a:lnT>
                      <a:noFill/>
                    </a:lnT>
                    <a:lnB>
                      <a:noFill/>
                    </a:lnB>
                    <a:solidFill>
                      <a:srgbClr val="BFBFBF"/>
                    </a:solidFill>
                  </a:tcPr>
                </a:tc>
                <a:tc>
                  <a:txBody>
                    <a:bodyPr/>
                    <a:lstStyle/>
                    <a:p>
                      <a:pPr algn="l" fontAlgn="b"/>
                      <a:endParaRPr lang="en-US" sz="1400" b="0" i="0" u="none" strike="noStrike" dirty="0">
                        <a:solidFill>
                          <a:srgbClr val="000000"/>
                        </a:solidFill>
                        <a:effectLst/>
                        <a:latin typeface="Calibri"/>
                      </a:endParaRPr>
                    </a:p>
                  </a:txBody>
                  <a:tcPr marL="8179" marR="8179" marT="8179" marB="0" anchor="b">
                    <a:lnL>
                      <a:noFill/>
                    </a:lnL>
                    <a:lnR>
                      <a:noFill/>
                    </a:lnR>
                    <a:lnT>
                      <a:noFill/>
                    </a:lnT>
                    <a:lnB>
                      <a:noFill/>
                    </a:lnB>
                  </a:tcPr>
                </a:tc>
                <a:tc>
                  <a:txBody>
                    <a:bodyPr/>
                    <a:lstStyle/>
                    <a:p>
                      <a:pPr algn="l" fontAlgn="b"/>
                      <a:endParaRPr lang="en-US" sz="1400" b="0" i="0" u="none" strike="noStrike" dirty="0">
                        <a:solidFill>
                          <a:srgbClr val="000000"/>
                        </a:solidFill>
                        <a:effectLst/>
                        <a:latin typeface="Calibri"/>
                      </a:endParaRPr>
                    </a:p>
                  </a:txBody>
                  <a:tcPr marL="8179" marR="8179" marT="8179" marB="0" anchor="b">
                    <a:lnL>
                      <a:noFill/>
                    </a:lnL>
                    <a:lnR>
                      <a:noFill/>
                    </a:lnR>
                    <a:lnT>
                      <a:noFill/>
                    </a:lnT>
                    <a:lnB>
                      <a:noFill/>
                    </a:lnB>
                  </a:tcPr>
                </a:tc>
                <a:tc>
                  <a:txBody>
                    <a:bodyPr/>
                    <a:lstStyle/>
                    <a:p>
                      <a:pPr marL="285750" indent="-285750" algn="l" defTabSz="914400" rtl="0" eaLnBrk="1" fontAlgn="ctr" latinLnBrk="0" hangingPunct="1">
                        <a:buClr>
                          <a:srgbClr val="000000"/>
                        </a:buClr>
                        <a:buSzPts val="1600"/>
                        <a:buFont typeface="Wingdings" panose="05000000000000000000" pitchFamily="2" charset="2"/>
                        <a:buChar char="§"/>
                      </a:pPr>
                      <a:r>
                        <a:rPr lang="en-US" sz="1400" b="0" i="0" u="none" strike="noStrike" kern="1200" dirty="0">
                          <a:solidFill>
                            <a:srgbClr val="000000"/>
                          </a:solidFill>
                          <a:effectLst/>
                          <a:latin typeface="Calibri"/>
                          <a:ea typeface="+mn-ea"/>
                          <a:cs typeface="+mn-cs"/>
                        </a:rPr>
                        <a:t>Dr. Thomas Arnold, </a:t>
                      </a:r>
                      <a:r>
                        <a:rPr lang="en-US" sz="1400" b="0" i="1" u="none" strike="noStrike" kern="1200" dirty="0">
                          <a:solidFill>
                            <a:srgbClr val="000000"/>
                          </a:solidFill>
                          <a:effectLst/>
                          <a:latin typeface="Calibri"/>
                          <a:ea typeface="+mn-ea"/>
                          <a:cs typeface="+mn-cs"/>
                        </a:rPr>
                        <a:t>Dickinson</a:t>
                      </a:r>
                    </a:p>
                  </a:txBody>
                  <a:tcPr marL="8179" marR="8179" marT="8179" marB="0" anchor="ctr">
                    <a:lnL>
                      <a:noFill/>
                    </a:lnL>
                    <a:lnR>
                      <a:noFill/>
                    </a:lnR>
                    <a:lnT>
                      <a:noFill/>
                    </a:lnT>
                    <a:lnB>
                      <a:noFill/>
                    </a:lnB>
                    <a:solidFill>
                      <a:srgbClr val="E6B8B7"/>
                    </a:solidFill>
                  </a:tcPr>
                </a:tc>
                <a:extLst>
                  <a:ext uri="{0D108BD9-81ED-4DB2-BD59-A6C34878D82A}">
                    <a16:rowId xmlns:a16="http://schemas.microsoft.com/office/drawing/2014/main" val="10015"/>
                  </a:ext>
                </a:extLst>
              </a:tr>
              <a:tr h="309841">
                <a:tc>
                  <a:txBody>
                    <a:bodyPr/>
                    <a:lstStyle/>
                    <a:p>
                      <a:pPr marL="285750" indent="-285750" algn="l" defTabSz="914400" rtl="0" eaLnBrk="1" fontAlgn="ctr" latinLnBrk="0" hangingPunct="1">
                        <a:buClr>
                          <a:srgbClr val="000000"/>
                        </a:buClr>
                        <a:buSzPts val="1600"/>
                        <a:buFont typeface="Wingdings" panose="05000000000000000000" pitchFamily="2" charset="2"/>
                        <a:buChar char="§"/>
                      </a:pPr>
                      <a:r>
                        <a:rPr lang="en-US" sz="1400" b="0" i="0" u="none" strike="noStrike" kern="1200" dirty="0">
                          <a:solidFill>
                            <a:srgbClr val="000000"/>
                          </a:solidFill>
                          <a:effectLst/>
                          <a:latin typeface="Calibri"/>
                          <a:ea typeface="+mn-ea"/>
                          <a:cs typeface="+mn-cs"/>
                        </a:rPr>
                        <a:t> Dr. Joshua Wynne, </a:t>
                      </a:r>
                      <a:r>
                        <a:rPr lang="en-US" sz="1400" b="0" i="1" u="none" strike="noStrike" kern="1200" dirty="0">
                          <a:solidFill>
                            <a:srgbClr val="000000"/>
                          </a:solidFill>
                          <a:effectLst/>
                          <a:latin typeface="Calibri"/>
                          <a:ea typeface="+mn-ea"/>
                          <a:cs typeface="+mn-cs"/>
                        </a:rPr>
                        <a:t>UND SMHS</a:t>
                      </a:r>
                    </a:p>
                  </a:txBody>
                  <a:tcPr marL="8179" marR="8179" marT="8179" marB="0" anchor="ctr">
                    <a:lnL>
                      <a:noFill/>
                    </a:lnL>
                    <a:lnR>
                      <a:noFill/>
                    </a:lnR>
                    <a:lnT>
                      <a:noFill/>
                    </a:lnT>
                    <a:lnB>
                      <a:noFill/>
                    </a:lnB>
                    <a:solidFill>
                      <a:srgbClr val="BFBFBF"/>
                    </a:solidFill>
                  </a:tcPr>
                </a:tc>
                <a:tc>
                  <a:txBody>
                    <a:bodyPr/>
                    <a:lstStyle/>
                    <a:p>
                      <a:pPr algn="l" fontAlgn="b"/>
                      <a:endParaRPr lang="en-US" sz="1400" b="0" i="0" u="none" strike="noStrike" dirty="0">
                        <a:solidFill>
                          <a:srgbClr val="000000"/>
                        </a:solidFill>
                        <a:effectLst/>
                        <a:latin typeface="Calibri"/>
                      </a:endParaRPr>
                    </a:p>
                  </a:txBody>
                  <a:tcPr marL="8179" marR="8179" marT="8179" marB="0" anchor="b">
                    <a:lnL>
                      <a:noFill/>
                    </a:lnL>
                    <a:lnR>
                      <a:noFill/>
                    </a:lnR>
                    <a:lnT>
                      <a:noFill/>
                    </a:lnT>
                    <a:lnB>
                      <a:noFill/>
                    </a:lnB>
                  </a:tcPr>
                </a:tc>
                <a:tc>
                  <a:txBody>
                    <a:bodyPr/>
                    <a:lstStyle/>
                    <a:p>
                      <a:pPr algn="l" fontAlgn="b"/>
                      <a:endParaRPr lang="en-US" sz="1400" b="0" i="0" u="none" strike="noStrike" dirty="0">
                        <a:solidFill>
                          <a:srgbClr val="000000"/>
                        </a:solidFill>
                        <a:effectLst/>
                        <a:latin typeface="Calibri"/>
                      </a:endParaRPr>
                    </a:p>
                  </a:txBody>
                  <a:tcPr marL="8179" marR="8179" marT="8179" marB="0" anchor="b">
                    <a:lnL>
                      <a:noFill/>
                    </a:lnL>
                    <a:lnR>
                      <a:noFill/>
                    </a:lnR>
                    <a:lnT>
                      <a:noFill/>
                    </a:lnT>
                    <a:lnB>
                      <a:noFill/>
                    </a:lnB>
                  </a:tcPr>
                </a:tc>
                <a:tc>
                  <a:txBody>
                    <a:bodyPr/>
                    <a:lstStyle/>
                    <a:p>
                      <a:pPr marL="285750" indent="-285750" algn="l" defTabSz="914400" rtl="0" eaLnBrk="1" fontAlgn="ctr" latinLnBrk="0" hangingPunct="1">
                        <a:buClr>
                          <a:srgbClr val="000000"/>
                        </a:buClr>
                        <a:buSzPts val="1600"/>
                        <a:buFont typeface="Wingdings" panose="05000000000000000000" pitchFamily="2" charset="2"/>
                        <a:buChar char="§"/>
                      </a:pPr>
                      <a:r>
                        <a:rPr lang="en-US" sz="1400" b="0" i="0" u="none" strike="noStrike" kern="1200" dirty="0">
                          <a:solidFill>
                            <a:srgbClr val="000000"/>
                          </a:solidFill>
                          <a:effectLst/>
                          <a:latin typeface="Calibri"/>
                          <a:ea typeface="+mn-ea"/>
                          <a:cs typeface="+mn-cs"/>
                        </a:rPr>
                        <a:t>Dr. Stephen Tinguely, </a:t>
                      </a:r>
                      <a:r>
                        <a:rPr lang="en-US" sz="1400" b="0" i="1" u="none" strike="noStrike" kern="1200" dirty="0">
                          <a:solidFill>
                            <a:srgbClr val="000000"/>
                          </a:solidFill>
                          <a:effectLst/>
                          <a:latin typeface="Calibri"/>
                          <a:ea typeface="+mn-ea"/>
                          <a:cs typeface="+mn-cs"/>
                        </a:rPr>
                        <a:t>Fargo</a:t>
                      </a:r>
                    </a:p>
                  </a:txBody>
                  <a:tcPr marL="8179" marR="8179" marT="8179" marB="0" anchor="ctr">
                    <a:lnL>
                      <a:noFill/>
                    </a:lnL>
                    <a:lnR>
                      <a:noFill/>
                    </a:lnR>
                    <a:lnT>
                      <a:noFill/>
                    </a:lnT>
                    <a:lnB>
                      <a:noFill/>
                    </a:lnB>
                    <a:solidFill>
                      <a:srgbClr val="E6B8B7"/>
                    </a:solidFill>
                  </a:tcPr>
                </a:tc>
                <a:extLst>
                  <a:ext uri="{0D108BD9-81ED-4DB2-BD59-A6C34878D82A}">
                    <a16:rowId xmlns:a16="http://schemas.microsoft.com/office/drawing/2014/main" val="10016"/>
                  </a:ext>
                </a:extLst>
              </a:tr>
              <a:tr h="222474">
                <a:tc>
                  <a:txBody>
                    <a:bodyPr/>
                    <a:lstStyle/>
                    <a:p>
                      <a:pPr algn="ctr" rtl="0" fontAlgn="ctr"/>
                      <a:r>
                        <a:rPr lang="en-US" sz="1400" b="1" i="0" u="none" strike="noStrike" dirty="0">
                          <a:solidFill>
                            <a:srgbClr val="000000"/>
                          </a:solidFill>
                          <a:effectLst/>
                          <a:latin typeface="Calibri"/>
                        </a:rPr>
                        <a:t>Chairperson</a:t>
                      </a:r>
                    </a:p>
                  </a:txBody>
                  <a:tcPr marL="8179" marR="8179" marT="8179" marB="0" anchor="ctr">
                    <a:lnL>
                      <a:noFill/>
                    </a:lnL>
                    <a:lnR>
                      <a:noFill/>
                    </a:lnR>
                    <a:lnT>
                      <a:noFill/>
                    </a:lnT>
                    <a:lnB>
                      <a:noFill/>
                    </a:lnB>
                    <a:solidFill>
                      <a:srgbClr val="BFBFBF"/>
                    </a:solidFill>
                  </a:tcPr>
                </a:tc>
                <a:tc gridSpan="2">
                  <a:txBody>
                    <a:bodyPr/>
                    <a:lstStyle/>
                    <a:p>
                      <a:pPr algn="l" fontAlgn="b"/>
                      <a:endParaRPr lang="en-US" sz="1400" b="0" i="0" u="none" strike="noStrike" dirty="0">
                        <a:solidFill>
                          <a:srgbClr val="000000"/>
                        </a:solidFill>
                        <a:effectLst/>
                        <a:latin typeface="Calibri"/>
                      </a:endParaRPr>
                    </a:p>
                  </a:txBody>
                  <a:tcPr marL="8179" marR="8179" marT="8179" marB="0" anchor="b">
                    <a:lnL>
                      <a:noFill/>
                    </a:lnL>
                    <a:lnR>
                      <a:noFill/>
                    </a:lnR>
                    <a:lnT>
                      <a:noFill/>
                    </a:lnT>
                    <a:lnB>
                      <a:noFill/>
                    </a:lnB>
                  </a:tcPr>
                </a:tc>
                <a:tc hMerge="1">
                  <a:txBody>
                    <a:bodyPr/>
                    <a:lstStyle/>
                    <a:p>
                      <a:endParaRPr lang="en-US"/>
                    </a:p>
                  </a:txBody>
                  <a:tcPr/>
                </a:tc>
                <a:tc>
                  <a:txBody>
                    <a:bodyPr/>
                    <a:lstStyle/>
                    <a:p>
                      <a:endParaRPr lang="en-US" sz="1400" dirty="0"/>
                    </a:p>
                  </a:txBody>
                  <a:tcPr marL="8179" marR="8179" marT="8179" marB="0" anchor="ctr">
                    <a:lnL>
                      <a:noFill/>
                    </a:lnL>
                    <a:lnR>
                      <a:noFill/>
                    </a:lnR>
                    <a:lnT>
                      <a:noFill/>
                    </a:lnT>
                    <a:lnB>
                      <a:noFill/>
                    </a:lnB>
                    <a:noFill/>
                  </a:tcPr>
                </a:tc>
                <a:extLst>
                  <a:ext uri="{0D108BD9-81ED-4DB2-BD59-A6C34878D82A}">
                    <a16:rowId xmlns:a16="http://schemas.microsoft.com/office/drawing/2014/main" val="10017"/>
                  </a:ext>
                </a:extLst>
              </a:tr>
              <a:tr h="309841">
                <a:tc>
                  <a:txBody>
                    <a:bodyPr/>
                    <a:lstStyle/>
                    <a:p>
                      <a:pPr marL="285750" indent="-285750" algn="l" defTabSz="914400" rtl="0" eaLnBrk="1" fontAlgn="ctr" latinLnBrk="0" hangingPunct="1">
                        <a:buClr>
                          <a:srgbClr val="000000"/>
                        </a:buClr>
                        <a:buSzPts val="1600"/>
                        <a:buFont typeface="Wingdings" panose="05000000000000000000" pitchFamily="2" charset="2"/>
                        <a:buChar char="§"/>
                      </a:pPr>
                      <a:r>
                        <a:rPr lang="en-US" sz="1400" b="0" i="0" u="none" strike="noStrike" kern="1200" dirty="0">
                          <a:solidFill>
                            <a:srgbClr val="000000"/>
                          </a:solidFill>
                          <a:effectLst/>
                          <a:latin typeface="Calibri"/>
                          <a:ea typeface="+mn-ea"/>
                          <a:cs typeface="+mn-cs"/>
                        </a:rPr>
                        <a:t>David Molmen, </a:t>
                      </a:r>
                      <a:r>
                        <a:rPr lang="en-US" sz="1400" b="0" i="1" u="none" strike="noStrike" kern="1200" dirty="0">
                          <a:solidFill>
                            <a:srgbClr val="000000"/>
                          </a:solidFill>
                          <a:effectLst/>
                          <a:latin typeface="Calibri"/>
                          <a:ea typeface="+mn-ea"/>
                          <a:cs typeface="+mn-cs"/>
                        </a:rPr>
                        <a:t>Altru Health System</a:t>
                      </a:r>
                    </a:p>
                  </a:txBody>
                  <a:tcPr marL="8179" marR="8179" marT="8179" marB="0" anchor="ctr">
                    <a:lnL>
                      <a:noFill/>
                    </a:lnL>
                    <a:lnR>
                      <a:noFill/>
                    </a:lnR>
                    <a:lnT>
                      <a:noFill/>
                    </a:lnT>
                    <a:lnB>
                      <a:noFill/>
                    </a:lnB>
                    <a:solidFill>
                      <a:srgbClr val="BFBFBF"/>
                    </a:solidFill>
                  </a:tcPr>
                </a:tc>
                <a:tc gridSpan="2">
                  <a:txBody>
                    <a:bodyPr/>
                    <a:lstStyle/>
                    <a:p>
                      <a:pPr algn="l" fontAlgn="b"/>
                      <a:endParaRPr lang="en-US" sz="1400" b="0" i="0" u="none" strike="noStrike" dirty="0">
                        <a:solidFill>
                          <a:srgbClr val="000000"/>
                        </a:solidFill>
                        <a:effectLst/>
                        <a:latin typeface="Calibri"/>
                      </a:endParaRPr>
                    </a:p>
                  </a:txBody>
                  <a:tcPr marL="8179" marR="8179" marT="8179" marB="0" anchor="b">
                    <a:lnL>
                      <a:noFill/>
                    </a:lnL>
                    <a:lnR>
                      <a:noFill/>
                    </a:lnR>
                    <a:lnT>
                      <a:noFill/>
                    </a:lnT>
                    <a:lnB>
                      <a:noFill/>
                    </a:lnB>
                  </a:tcPr>
                </a:tc>
                <a:tc hMerge="1">
                  <a:txBody>
                    <a:bodyPr/>
                    <a:lstStyle/>
                    <a:p>
                      <a:endParaRPr lang="en-US"/>
                    </a:p>
                  </a:txBody>
                  <a:tcPr/>
                </a:tc>
                <a:tc>
                  <a:txBody>
                    <a:bodyPr/>
                    <a:lstStyle/>
                    <a:p>
                      <a:endParaRPr lang="en-US" sz="1400" dirty="0"/>
                    </a:p>
                  </a:txBody>
                  <a:tcPr marL="8179" marR="8179" marT="8179" marB="0" anchor="ctr">
                    <a:lnL>
                      <a:noFill/>
                    </a:lnL>
                    <a:lnR>
                      <a:noFill/>
                    </a:lnR>
                    <a:lnT>
                      <a:noFill/>
                    </a:lnT>
                    <a:lnB>
                      <a:noFill/>
                    </a:lnB>
                    <a:noFill/>
                  </a:tcPr>
                </a:tc>
                <a:extLst>
                  <a:ext uri="{0D108BD9-81ED-4DB2-BD59-A6C34878D82A}">
                    <a16:rowId xmlns:a16="http://schemas.microsoft.com/office/drawing/2014/main" val="10018"/>
                  </a:ext>
                </a:extLst>
              </a:tr>
              <a:tr h="235729">
                <a:tc>
                  <a:txBody>
                    <a:bodyPr/>
                    <a:lstStyle/>
                    <a:p>
                      <a:pPr marL="0" indent="0" algn="ctr" defTabSz="914400" rtl="0" eaLnBrk="1" fontAlgn="ctr" latinLnBrk="0" hangingPunct="1">
                        <a:buClr>
                          <a:srgbClr val="000000"/>
                        </a:buClr>
                        <a:buSzPts val="1600"/>
                        <a:buFont typeface="Wingdings" panose="05000000000000000000" pitchFamily="2" charset="2"/>
                        <a:buNone/>
                      </a:pPr>
                      <a:r>
                        <a:rPr lang="en-US" sz="1400" b="1" i="0" u="none" strike="noStrike" kern="1200" dirty="0">
                          <a:solidFill>
                            <a:srgbClr val="000000"/>
                          </a:solidFill>
                          <a:effectLst/>
                          <a:latin typeface="+mn-lt"/>
                          <a:ea typeface="+mn-ea"/>
                          <a:cs typeface="+mn-cs"/>
                        </a:rPr>
                        <a:t>Ex-Officio</a:t>
                      </a:r>
                    </a:p>
                  </a:txBody>
                  <a:tcPr marL="8179" marT="0" marB="0">
                    <a:lnL>
                      <a:noFill/>
                    </a:lnL>
                    <a:lnR>
                      <a:noFill/>
                    </a:lnR>
                    <a:lnT>
                      <a:noFill/>
                    </a:lnT>
                    <a:lnB>
                      <a:noFill/>
                    </a:lnB>
                    <a:solidFill>
                      <a:srgbClr val="BFBFBF"/>
                    </a:solidFill>
                  </a:tcPr>
                </a:tc>
                <a:tc gridSpan="2">
                  <a:txBody>
                    <a:bodyPr/>
                    <a:lstStyle/>
                    <a:p>
                      <a:pPr algn="l" fontAlgn="b"/>
                      <a:endParaRPr lang="en-US" sz="1400" b="0" i="0" u="none" strike="noStrike" dirty="0">
                        <a:solidFill>
                          <a:srgbClr val="000000"/>
                        </a:solidFill>
                        <a:effectLst/>
                        <a:latin typeface="Calibri"/>
                      </a:endParaRPr>
                    </a:p>
                  </a:txBody>
                  <a:tcPr marL="8179" marR="8179" marT="8179" marB="0" anchor="b">
                    <a:lnL>
                      <a:noFill/>
                    </a:lnL>
                    <a:lnR>
                      <a:noFill/>
                    </a:lnR>
                    <a:lnT>
                      <a:noFill/>
                    </a:lnT>
                    <a:lnB>
                      <a:noFill/>
                    </a:lnB>
                  </a:tcPr>
                </a:tc>
                <a:tc hMerge="1">
                  <a:txBody>
                    <a:bodyPr/>
                    <a:lstStyle/>
                    <a:p>
                      <a:endParaRPr lang="en-US"/>
                    </a:p>
                  </a:txBody>
                  <a:tcPr/>
                </a:tc>
                <a:tc>
                  <a:txBody>
                    <a:bodyPr/>
                    <a:lstStyle/>
                    <a:p>
                      <a:pPr marL="0" indent="0" algn="l" defTabSz="914400" rtl="0" eaLnBrk="1" fontAlgn="ctr" latinLnBrk="0" hangingPunct="1">
                        <a:buClr>
                          <a:srgbClr val="000000"/>
                        </a:buClr>
                        <a:buSzPts val="1600"/>
                        <a:buFont typeface="Wingdings" panose="05000000000000000000" pitchFamily="2" charset="2"/>
                        <a:buNone/>
                      </a:pPr>
                      <a:endParaRPr lang="en-US" sz="1400" b="0" i="1" u="none" strike="noStrike" kern="1200" dirty="0">
                        <a:solidFill>
                          <a:srgbClr val="000000"/>
                        </a:solidFill>
                        <a:effectLst/>
                        <a:latin typeface="Calibri"/>
                        <a:ea typeface="+mn-ea"/>
                        <a:cs typeface="+mn-cs"/>
                      </a:endParaRPr>
                    </a:p>
                  </a:txBody>
                  <a:tcPr marL="8179" marR="8179" marT="8179" marB="0" anchor="ctr">
                    <a:lnL>
                      <a:noFill/>
                    </a:lnL>
                    <a:lnR>
                      <a:noFill/>
                    </a:lnR>
                    <a:lnT>
                      <a:noFill/>
                    </a:lnT>
                    <a:lnB>
                      <a:noFill/>
                    </a:lnB>
                    <a:noFill/>
                  </a:tcPr>
                </a:tc>
                <a:extLst>
                  <a:ext uri="{0D108BD9-81ED-4DB2-BD59-A6C34878D82A}">
                    <a16:rowId xmlns:a16="http://schemas.microsoft.com/office/drawing/2014/main" val="1665847756"/>
                  </a:ext>
                </a:extLst>
              </a:tr>
              <a:tr h="274320">
                <a:tc>
                  <a:txBody>
                    <a:bodyPr/>
                    <a:lstStyle/>
                    <a:p>
                      <a:pPr marL="285750" marR="0" indent="-285750" algn="l" defTabSz="914400" rtl="0" eaLnBrk="1" fontAlgn="ctr" latinLnBrk="0" hangingPunct="1">
                        <a:lnSpc>
                          <a:spcPct val="100000"/>
                        </a:lnSpc>
                        <a:spcBef>
                          <a:spcPts val="0"/>
                        </a:spcBef>
                        <a:spcAft>
                          <a:spcPts val="0"/>
                        </a:spcAft>
                        <a:buClr>
                          <a:srgbClr val="000000"/>
                        </a:buClr>
                        <a:buSzPts val="1600"/>
                        <a:buFont typeface="Wingdings" panose="05000000000000000000" pitchFamily="2" charset="2"/>
                        <a:buChar char="§"/>
                        <a:tabLst/>
                        <a:defRPr/>
                      </a:pPr>
                      <a:r>
                        <a:rPr lang="en-US" sz="1400" b="0" i="0" u="none" strike="noStrike" kern="1200" dirty="0">
                          <a:solidFill>
                            <a:srgbClr val="000000"/>
                          </a:solidFill>
                          <a:effectLst/>
                          <a:latin typeface="+mn-lt"/>
                          <a:ea typeface="+mn-ea"/>
                          <a:cs typeface="+mn-cs"/>
                        </a:rPr>
                        <a:t>Courtney</a:t>
                      </a:r>
                      <a:r>
                        <a:rPr lang="en-US" sz="1400" b="0" i="0" u="none" strike="noStrike" kern="1200" baseline="0" dirty="0">
                          <a:solidFill>
                            <a:srgbClr val="000000"/>
                          </a:solidFill>
                          <a:effectLst/>
                          <a:latin typeface="+mn-lt"/>
                          <a:ea typeface="+mn-ea"/>
                          <a:cs typeface="+mn-cs"/>
                        </a:rPr>
                        <a:t> Koebele, </a:t>
                      </a:r>
                      <a:r>
                        <a:rPr lang="en-US" sz="1400" b="0" i="1" u="none" strike="noStrike" kern="1200" baseline="0" dirty="0">
                          <a:solidFill>
                            <a:srgbClr val="000000"/>
                          </a:solidFill>
                          <a:effectLst/>
                          <a:latin typeface="+mn-lt"/>
                          <a:ea typeface="+mn-ea"/>
                          <a:cs typeface="+mn-cs"/>
                        </a:rPr>
                        <a:t>Bismarck</a:t>
                      </a:r>
                      <a:endParaRPr lang="en-US" sz="1400" b="0" i="0" u="none" strike="noStrike" kern="1200" dirty="0">
                        <a:solidFill>
                          <a:srgbClr val="000000"/>
                        </a:solidFill>
                        <a:effectLst/>
                        <a:latin typeface="+mn-lt"/>
                        <a:ea typeface="+mn-ea"/>
                        <a:cs typeface="+mn-cs"/>
                      </a:endParaRPr>
                    </a:p>
                  </a:txBody>
                  <a:tcPr marL="8179" marT="0" marB="0">
                    <a:lnL>
                      <a:noFill/>
                    </a:lnL>
                    <a:lnR>
                      <a:noFill/>
                    </a:lnR>
                    <a:lnT>
                      <a:noFill/>
                    </a:lnT>
                    <a:lnB>
                      <a:noFill/>
                    </a:lnB>
                    <a:solidFill>
                      <a:srgbClr val="BFBFBF"/>
                    </a:solidFill>
                  </a:tcPr>
                </a:tc>
                <a:tc gridSpan="2">
                  <a:txBody>
                    <a:bodyPr/>
                    <a:lstStyle/>
                    <a:p>
                      <a:pPr algn="l" fontAlgn="b"/>
                      <a:endParaRPr lang="en-US" sz="1400" b="0" i="0" u="none" strike="noStrike" dirty="0">
                        <a:solidFill>
                          <a:srgbClr val="000000"/>
                        </a:solidFill>
                        <a:effectLst/>
                        <a:latin typeface="Calibri"/>
                      </a:endParaRPr>
                    </a:p>
                  </a:txBody>
                  <a:tcPr marL="8179" marR="8179" marT="8179" marB="0" anchor="b">
                    <a:lnL>
                      <a:noFill/>
                    </a:lnL>
                    <a:lnR>
                      <a:noFill/>
                    </a:lnR>
                    <a:lnT>
                      <a:noFill/>
                    </a:lnT>
                    <a:lnB>
                      <a:noFill/>
                    </a:lnB>
                  </a:tcPr>
                </a:tc>
                <a:tc hMerge="1">
                  <a:txBody>
                    <a:bodyPr/>
                    <a:lstStyle/>
                    <a:p>
                      <a:endParaRPr lang="en-US"/>
                    </a:p>
                  </a:txBody>
                  <a:tcPr/>
                </a:tc>
                <a:tc>
                  <a:txBody>
                    <a:bodyPr/>
                    <a:lstStyle/>
                    <a:p>
                      <a:pPr marL="0" indent="0" algn="l" defTabSz="914400" rtl="0" eaLnBrk="1" fontAlgn="ctr" latinLnBrk="0" hangingPunct="1">
                        <a:buClr>
                          <a:srgbClr val="000000"/>
                        </a:buClr>
                        <a:buSzPts val="1600"/>
                        <a:buFont typeface="Wingdings" panose="05000000000000000000" pitchFamily="2" charset="2"/>
                        <a:buNone/>
                      </a:pPr>
                      <a:endParaRPr lang="en-US" sz="1400" b="0" i="1" u="none" strike="noStrike" kern="1200" dirty="0">
                        <a:solidFill>
                          <a:srgbClr val="000000"/>
                        </a:solidFill>
                        <a:effectLst/>
                        <a:latin typeface="Calibri"/>
                        <a:ea typeface="+mn-ea"/>
                        <a:cs typeface="+mn-cs"/>
                      </a:endParaRPr>
                    </a:p>
                  </a:txBody>
                  <a:tcPr marL="8179" marR="8179" marT="8179" marB="0" anchor="ctr">
                    <a:lnL>
                      <a:noFill/>
                    </a:lnL>
                    <a:lnR>
                      <a:noFill/>
                    </a:lnR>
                    <a:lnT>
                      <a:noFill/>
                    </a:lnT>
                    <a:lnB>
                      <a:noFill/>
                    </a:lnB>
                    <a:noFill/>
                  </a:tcPr>
                </a:tc>
                <a:extLst>
                  <a:ext uri="{0D108BD9-81ED-4DB2-BD59-A6C34878D82A}">
                    <a16:rowId xmlns:a16="http://schemas.microsoft.com/office/drawing/2014/main" val="2991086069"/>
                  </a:ext>
                </a:extLst>
              </a:tr>
            </a:tbl>
          </a:graphicData>
        </a:graphic>
      </p:graphicFrame>
      <p:graphicFrame>
        <p:nvGraphicFramePr>
          <p:cNvPr id="2" name="Table 1"/>
          <p:cNvGraphicFramePr>
            <a:graphicFrameLocks noGrp="1"/>
          </p:cNvGraphicFramePr>
          <p:nvPr>
            <p:extLst>
              <p:ext uri="{D42A27DB-BD31-4B8C-83A1-F6EECF244321}">
                <p14:modId xmlns:p14="http://schemas.microsoft.com/office/powerpoint/2010/main" val="933852828"/>
              </p:ext>
            </p:extLst>
          </p:nvPr>
        </p:nvGraphicFramePr>
        <p:xfrm>
          <a:off x="1290183" y="5120640"/>
          <a:ext cx="4329568" cy="1554480"/>
        </p:xfrm>
        <a:graphic>
          <a:graphicData uri="http://schemas.openxmlformats.org/drawingml/2006/table">
            <a:tbl>
              <a:tblPr firstRow="1" bandRow="1">
                <a:tableStyleId>{5C22544A-7EE6-4342-B048-85BDC9FD1C3A}</a:tableStyleId>
              </a:tblPr>
              <a:tblGrid>
                <a:gridCol w="4329568">
                  <a:extLst>
                    <a:ext uri="{9D8B030D-6E8A-4147-A177-3AD203B41FA5}">
                      <a16:colId xmlns:a16="http://schemas.microsoft.com/office/drawing/2014/main" val="2225814927"/>
                    </a:ext>
                  </a:extLst>
                </a:gridCol>
              </a:tblGrid>
              <a:tr h="27053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mn-lt"/>
                        </a:rPr>
                        <a:t>Executive Secretary</a:t>
                      </a:r>
                    </a:p>
                    <a:p>
                      <a:pPr marL="285750" marR="0" indent="-285750" algn="l" defTabSz="914400" rtl="0" eaLnBrk="1" fontAlgn="auto" latinLnBrk="0" hangingPunct="1">
                        <a:lnSpc>
                          <a:spcPct val="100000"/>
                        </a:lnSpc>
                        <a:spcBef>
                          <a:spcPts val="0"/>
                        </a:spcBef>
                        <a:spcAft>
                          <a:spcPts val="0"/>
                        </a:spcAft>
                        <a:buClrTx/>
                        <a:buSzPct val="123000"/>
                        <a:buFont typeface="Wingdings" panose="05000000000000000000" pitchFamily="2" charset="2"/>
                        <a:buChar char="§"/>
                        <a:tabLst/>
                        <a:defRPr/>
                      </a:pPr>
                      <a:r>
                        <a:rPr lang="en-US" sz="1400" b="0" i="0" u="none" strike="noStrike" kern="1200" dirty="0">
                          <a:solidFill>
                            <a:srgbClr val="000000"/>
                          </a:solidFill>
                          <a:effectLst/>
                          <a:latin typeface="+mn-lt"/>
                          <a:ea typeface="+mn-ea"/>
                          <a:cs typeface="+mn-cs"/>
                        </a:rPr>
                        <a:t>Dr. Joshua Wynne, </a:t>
                      </a:r>
                      <a:r>
                        <a:rPr lang="en-US" sz="1400" b="0" i="1" u="none" strike="noStrike" kern="1200" dirty="0">
                          <a:solidFill>
                            <a:srgbClr val="000000"/>
                          </a:solidFill>
                          <a:effectLst/>
                          <a:latin typeface="+mn-lt"/>
                          <a:ea typeface="+mn-ea"/>
                          <a:cs typeface="+mn-cs"/>
                        </a:rPr>
                        <a:t>UND SMHS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453931566"/>
                  </a:ext>
                </a:extLst>
              </a:tr>
              <a:tr h="27432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mn-lt"/>
                        </a:rPr>
                        <a:t>Chairperson</a:t>
                      </a:r>
                    </a:p>
                    <a:p>
                      <a:pPr marL="285750" marR="0" indent="-285750" algn="l" defTabSz="914400" rtl="0" eaLnBrk="1" fontAlgn="auto" latinLnBrk="0" hangingPunct="1">
                        <a:lnSpc>
                          <a:spcPct val="100000"/>
                        </a:lnSpc>
                        <a:spcBef>
                          <a:spcPts val="0"/>
                        </a:spcBef>
                        <a:spcAft>
                          <a:spcPts val="0"/>
                        </a:spcAft>
                        <a:buClrTx/>
                        <a:buSzPct val="123000"/>
                        <a:buFont typeface="Wingdings" panose="05000000000000000000" pitchFamily="2" charset="2"/>
                        <a:buChar char="§"/>
                        <a:tabLst/>
                        <a:defRPr/>
                      </a:pPr>
                      <a:r>
                        <a:rPr lang="en-US" sz="1400" b="0" i="0" u="none" strike="noStrike" kern="1200" dirty="0">
                          <a:solidFill>
                            <a:srgbClr val="000000"/>
                          </a:solidFill>
                          <a:effectLst/>
                          <a:latin typeface="+mn-lt"/>
                          <a:ea typeface="+mn-ea"/>
                          <a:cs typeface="+mn-cs"/>
                        </a:rPr>
                        <a:t>David Molmen, </a:t>
                      </a:r>
                      <a:r>
                        <a:rPr lang="en-US" sz="1400" b="0" i="1" u="none" strike="noStrike" kern="1200" dirty="0">
                          <a:solidFill>
                            <a:srgbClr val="000000"/>
                          </a:solidFill>
                          <a:effectLst/>
                          <a:latin typeface="+mn-lt"/>
                          <a:ea typeface="+mn-ea"/>
                          <a:cs typeface="+mn-cs"/>
                        </a:rPr>
                        <a:t>Altru Health System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2020261966"/>
                  </a:ext>
                </a:extLst>
              </a:tr>
              <a:tr h="25892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i="0" u="none" strike="noStrike" kern="1200" dirty="0">
                          <a:solidFill>
                            <a:srgbClr val="000000"/>
                          </a:solidFill>
                          <a:effectLst/>
                          <a:latin typeface="+mn-lt"/>
                          <a:ea typeface="+mn-ea"/>
                          <a:cs typeface="+mn-cs"/>
                        </a:rPr>
                        <a:t>Ex-Officio</a:t>
                      </a:r>
                    </a:p>
                    <a:p>
                      <a:pPr marL="285750" marR="0" indent="-285750" algn="l" defTabSz="914400" rtl="0" eaLnBrk="1" fontAlgn="auto" latinLnBrk="0" hangingPunct="1">
                        <a:lnSpc>
                          <a:spcPct val="100000"/>
                        </a:lnSpc>
                        <a:spcBef>
                          <a:spcPts val="0"/>
                        </a:spcBef>
                        <a:spcAft>
                          <a:spcPts val="0"/>
                        </a:spcAft>
                        <a:buClrTx/>
                        <a:buSzPct val="123000"/>
                        <a:buFont typeface="Wingdings" panose="05000000000000000000" pitchFamily="2" charset="2"/>
                        <a:buChar char="§"/>
                        <a:tabLst/>
                        <a:defRPr/>
                      </a:pPr>
                      <a:r>
                        <a:rPr lang="en-US" sz="1400" b="0" i="0" u="none" strike="noStrike" kern="1200" dirty="0">
                          <a:solidFill>
                            <a:srgbClr val="000000"/>
                          </a:solidFill>
                          <a:effectLst/>
                          <a:latin typeface="+mn-lt"/>
                          <a:ea typeface="+mn-ea"/>
                          <a:cs typeface="+mn-cs"/>
                        </a:rPr>
                        <a:t>Courtney</a:t>
                      </a:r>
                      <a:r>
                        <a:rPr lang="en-US" sz="1400" b="0" i="0" u="none" strike="noStrike" kern="1200" baseline="0" dirty="0">
                          <a:solidFill>
                            <a:srgbClr val="000000"/>
                          </a:solidFill>
                          <a:effectLst/>
                          <a:latin typeface="+mn-lt"/>
                          <a:ea typeface="+mn-ea"/>
                          <a:cs typeface="+mn-cs"/>
                        </a:rPr>
                        <a:t> Koebele, </a:t>
                      </a:r>
                      <a:r>
                        <a:rPr lang="en-US" sz="1400" b="0" i="1" u="none" strike="noStrike" kern="1200" baseline="0" dirty="0">
                          <a:solidFill>
                            <a:srgbClr val="000000"/>
                          </a:solidFill>
                          <a:effectLst/>
                          <a:latin typeface="+mn-lt"/>
                          <a:ea typeface="+mn-ea"/>
                          <a:cs typeface="+mn-cs"/>
                        </a:rPr>
                        <a:t>Bismarck</a:t>
                      </a:r>
                      <a:endParaRPr lang="en-US" sz="1400" b="0" i="0" u="none" strike="noStrike" kern="1200" dirty="0">
                        <a:solidFill>
                          <a:srgbClr val="000000"/>
                        </a:solidFill>
                        <a:effectLst/>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2425994754"/>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710076480"/>
              </p:ext>
            </p:extLst>
          </p:nvPr>
        </p:nvGraphicFramePr>
        <p:xfrm>
          <a:off x="6443744" y="6027178"/>
          <a:ext cx="4369038" cy="732062"/>
        </p:xfrm>
        <a:graphic>
          <a:graphicData uri="http://schemas.openxmlformats.org/drawingml/2006/table">
            <a:tbl>
              <a:tblPr firstRow="1" bandRow="1">
                <a:tableStyleId>{5C22544A-7EE6-4342-B048-85BDC9FD1C3A}</a:tableStyleId>
              </a:tblPr>
              <a:tblGrid>
                <a:gridCol w="4369038">
                  <a:extLst>
                    <a:ext uri="{9D8B030D-6E8A-4147-A177-3AD203B41FA5}">
                      <a16:colId xmlns:a16="http://schemas.microsoft.com/office/drawing/2014/main" val="3629779580"/>
                    </a:ext>
                  </a:extLst>
                </a:gridCol>
              </a:tblGrid>
              <a:tr h="366031">
                <a:tc>
                  <a:txBody>
                    <a:bodyPr/>
                    <a:lstStyle/>
                    <a:p>
                      <a:pPr marL="0" indent="0" algn="ctr" defTabSz="914400" rtl="0" eaLnBrk="1" fontAlgn="ctr" latinLnBrk="0" hangingPunct="1">
                        <a:buClr>
                          <a:srgbClr val="000000"/>
                        </a:buClr>
                        <a:buSzPts val="1600"/>
                        <a:buFont typeface="Wingdings" panose="05000000000000000000" pitchFamily="2" charset="2"/>
                        <a:buNone/>
                      </a:pPr>
                      <a:r>
                        <a:rPr lang="en-US" sz="1400" b="1" i="0" u="none" strike="noStrike" kern="1200" dirty="0">
                          <a:solidFill>
                            <a:srgbClr val="000000"/>
                          </a:solidFill>
                          <a:effectLst/>
                          <a:latin typeface="+mn-lt"/>
                          <a:ea typeface="+mn-ea"/>
                          <a:cs typeface="+mn-cs"/>
                        </a:rPr>
                        <a:t>North Dakota Center for Nursing</a:t>
                      </a:r>
                      <a:endParaRPr lang="en-US" sz="1400" b="1" i="0" u="none" strike="noStrike" kern="1200" dirty="0">
                        <a:solidFill>
                          <a:srgbClr val="000000"/>
                        </a:solidFill>
                        <a:effectLst/>
                        <a:latin typeface="Calibri"/>
                        <a:ea typeface="+mn-ea"/>
                        <a:cs typeface="+mn-cs"/>
                      </a:endParaRPr>
                    </a:p>
                  </a:txBody>
                  <a:tcPr marL="8179" marR="8179" marT="8179"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4125168654"/>
                  </a:ext>
                </a:extLst>
              </a:tr>
              <a:tr h="366031">
                <a:tc>
                  <a:txBody>
                    <a:bodyPr/>
                    <a:lstStyle/>
                    <a:p>
                      <a:pPr marL="285750" indent="-285750" algn="l" defTabSz="914400" rtl="0" eaLnBrk="1" fontAlgn="ctr" latinLnBrk="0" hangingPunct="1">
                        <a:buClr>
                          <a:srgbClr val="000000"/>
                        </a:buClr>
                        <a:buSzPts val="1600"/>
                        <a:buFont typeface="Wingdings" panose="05000000000000000000" pitchFamily="2" charset="2"/>
                        <a:buChar char="§"/>
                      </a:pPr>
                      <a:r>
                        <a:rPr lang="en-US" sz="1400" b="0" i="0" u="none" strike="noStrike" kern="1200" dirty="0">
                          <a:solidFill>
                            <a:srgbClr val="000000"/>
                          </a:solidFill>
                          <a:effectLst/>
                          <a:latin typeface="Calibri"/>
                          <a:ea typeface="+mn-ea"/>
                          <a:cs typeface="+mn-cs"/>
                        </a:rPr>
                        <a:t>Dean Gross, </a:t>
                      </a:r>
                      <a:r>
                        <a:rPr lang="en-US" sz="1400" b="0" i="1" u="none" strike="noStrike" kern="1200" dirty="0">
                          <a:solidFill>
                            <a:srgbClr val="000000"/>
                          </a:solidFill>
                          <a:effectLst/>
                          <a:latin typeface="Calibri"/>
                          <a:ea typeface="+mn-ea"/>
                          <a:cs typeface="+mn-cs"/>
                        </a:rPr>
                        <a:t>Fargo</a:t>
                      </a:r>
                    </a:p>
                  </a:txBody>
                  <a:tcPr marL="8179" marR="8179" marT="8179"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02497453"/>
                  </a:ext>
                </a:extLst>
              </a:tr>
            </a:tbl>
          </a:graphicData>
        </a:graphic>
      </p:graphicFrame>
    </p:spTree>
    <p:extLst>
      <p:ext uri="{BB962C8B-B14F-4D97-AF65-F5344CB8AC3E}">
        <p14:creationId xmlns:p14="http://schemas.microsoft.com/office/powerpoint/2010/main" val="25156365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26372" y="236871"/>
            <a:ext cx="9961582" cy="533368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p:cNvPicPr/>
          <p:nvPr/>
        </p:nvPicPr>
        <p:blipFill>
          <a:blip r:embed="rId2" cstate="print">
            <a:extLst>
              <a:ext uri="{28A0092B-C50C-407E-A947-70E740481C1C}">
                <a14:useLocalDpi xmlns:a14="http://schemas.microsoft.com/office/drawing/2010/main" val="0"/>
              </a:ext>
            </a:extLst>
          </a:blip>
          <a:stretch>
            <a:fillRect/>
          </a:stretch>
        </p:blipFill>
        <p:spPr>
          <a:xfrm>
            <a:off x="2914689" y="354885"/>
            <a:ext cx="6584947" cy="5088369"/>
          </a:xfrm>
          <a:prstGeom prst="rect">
            <a:avLst/>
          </a:prstGeom>
          <a:ln>
            <a:noFill/>
          </a:ln>
        </p:spPr>
      </p:pic>
      <p:sp>
        <p:nvSpPr>
          <p:cNvPr id="3" name="Text Box 40"/>
          <p:cNvSpPr txBox="1"/>
          <p:nvPr/>
        </p:nvSpPr>
        <p:spPr>
          <a:xfrm>
            <a:off x="1226372" y="5565911"/>
            <a:ext cx="9961582" cy="318522"/>
          </a:xfrm>
          <a:prstGeom prst="rect">
            <a:avLst/>
          </a:prstGeom>
          <a:solidFill>
            <a:schemeClr val="accent4">
              <a:lumMod val="20000"/>
              <a:lumOff val="80000"/>
            </a:schemeClr>
          </a:solidFill>
          <a:ln w="1270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0"/>
              </a:spcAft>
            </a:pPr>
            <a:r>
              <a:rPr lang="en-US" sz="1400" b="1" i="1" dirty="0">
                <a:latin typeface="Arial" panose="020B0604020202020204" pitchFamily="34" charset="0"/>
                <a:ea typeface="Arial" panose="020B0604020202020204" pitchFamily="34" charset="0"/>
                <a:cs typeface="Times New Roman" panose="02020603050405020304" pitchFamily="18" charset="0"/>
              </a:rPr>
              <a:t>			</a:t>
            </a:r>
            <a:r>
              <a:rPr lang="en-US" sz="1400" b="1" dirty="0">
                <a:latin typeface="Arial" panose="020B0604020202020204" pitchFamily="34" charset="0"/>
                <a:ea typeface="Arial" panose="020B0604020202020204" pitchFamily="34" charset="0"/>
                <a:cs typeface="Times New Roman" panose="02020603050405020304" pitchFamily="18" charset="0"/>
              </a:rPr>
              <a:t>Number </a:t>
            </a:r>
            <a:r>
              <a:rPr lang="en-US" sz="1400" b="1" dirty="0">
                <a:effectLst/>
                <a:latin typeface="Arial" panose="020B0604020202020204" pitchFamily="34" charset="0"/>
                <a:ea typeface="Arial" panose="020B0604020202020204" pitchFamily="34" charset="0"/>
                <a:cs typeface="Times New Roman" panose="02020603050405020304" pitchFamily="18" charset="0"/>
              </a:rPr>
              <a:t>of psychiatrists per 10,000 residents in each North Dakota county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FAC851C5-4C37-414F-83DD-F3B4DB8423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spTree>
    <p:extLst>
      <p:ext uri="{BB962C8B-B14F-4D97-AF65-F5344CB8AC3E}">
        <p14:creationId xmlns:p14="http://schemas.microsoft.com/office/powerpoint/2010/main" val="9984395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ED11871-6442-4B53-9375-14236DC75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223F429B-3BCB-45DE-B383-063A74FB14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3835" y="201058"/>
            <a:ext cx="7744330" cy="5844006"/>
          </a:xfrm>
          <a:prstGeom prst="rect">
            <a:avLst/>
          </a:prstGeom>
        </p:spPr>
      </p:pic>
    </p:spTree>
    <p:extLst>
      <p:ext uri="{BB962C8B-B14F-4D97-AF65-F5344CB8AC3E}">
        <p14:creationId xmlns:p14="http://schemas.microsoft.com/office/powerpoint/2010/main" val="15185608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26372" y="232229"/>
            <a:ext cx="9961582" cy="533368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8734" y="378988"/>
            <a:ext cx="5776858" cy="5040163"/>
          </a:xfrm>
          <a:prstGeom prst="rect">
            <a:avLst/>
          </a:prstGeom>
        </p:spPr>
      </p:pic>
      <p:sp>
        <p:nvSpPr>
          <p:cNvPr id="3" name="Text Box 11"/>
          <p:cNvSpPr txBox="1"/>
          <p:nvPr/>
        </p:nvSpPr>
        <p:spPr>
          <a:xfrm>
            <a:off x="1226372" y="5565912"/>
            <a:ext cx="9961582" cy="329280"/>
          </a:xfrm>
          <a:prstGeom prst="rect">
            <a:avLst/>
          </a:prstGeom>
          <a:solidFill>
            <a:schemeClr val="accent4">
              <a:lumMod val="20000"/>
              <a:lumOff val="80000"/>
            </a:schemeClr>
          </a:solidFill>
          <a:ln w="1270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400" b="1" dirty="0">
                <a:latin typeface="Arial" panose="020B0604020202020204" pitchFamily="34" charset="0"/>
                <a:ea typeface="Calibri" panose="020F0502020204030204" pitchFamily="34" charset="0"/>
                <a:cs typeface="Times New Roman" panose="02020603050405020304" pitchFamily="18" charset="0"/>
              </a:rPr>
              <a:t>			</a:t>
            </a:r>
            <a:r>
              <a:rPr lang="en-US" sz="1400" b="1" dirty="0">
                <a:effectLst/>
                <a:latin typeface="Arial" panose="020B0604020202020204" pitchFamily="34" charset="0"/>
                <a:ea typeface="Calibri" panose="020F0502020204030204" pitchFamily="34" charset="0"/>
                <a:cs typeface="Times New Roman" panose="02020603050405020304" pitchFamily="18" charset="0"/>
              </a:rPr>
              <a:t>Statewide aggregate hospital (Big 6 and CAHs) workforce vacancy rates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436D3334-B12E-47E0-9EFF-9496F57E48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spTree>
    <p:extLst>
      <p:ext uri="{BB962C8B-B14F-4D97-AF65-F5344CB8AC3E}">
        <p14:creationId xmlns:p14="http://schemas.microsoft.com/office/powerpoint/2010/main" val="25704124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ndoor, floor, building, ceiling&#10;&#10;Description generated with very high confidence">
            <a:extLst>
              <a:ext uri="{FF2B5EF4-FFF2-40B4-BE49-F238E27FC236}">
                <a16:creationId xmlns:a16="http://schemas.microsoft.com/office/drawing/2014/main" id="{77260BCB-77BC-4719-9449-AA4D086B29F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3352" b="16851"/>
          <a:stretch/>
        </p:blipFill>
        <p:spPr>
          <a:xfrm>
            <a:off x="20" y="10"/>
            <a:ext cx="12191980" cy="6857990"/>
          </a:xfrm>
          <a:prstGeom prst="rect">
            <a:avLst/>
          </a:prstGeom>
        </p:spPr>
      </p:pic>
      <p:sp>
        <p:nvSpPr>
          <p:cNvPr id="2" name="TextBox 1">
            <a:extLst>
              <a:ext uri="{FF2B5EF4-FFF2-40B4-BE49-F238E27FC236}">
                <a16:creationId xmlns:a16="http://schemas.microsoft.com/office/drawing/2014/main" id="{57EE2991-7267-4FBC-BE84-157406A62275}"/>
              </a:ext>
            </a:extLst>
          </p:cNvPr>
          <p:cNvSpPr txBox="1"/>
          <p:nvPr/>
        </p:nvSpPr>
        <p:spPr>
          <a:xfrm>
            <a:off x="3352799" y="2676525"/>
            <a:ext cx="4895851" cy="1200329"/>
          </a:xfrm>
          <a:prstGeom prst="rect">
            <a:avLst/>
          </a:prstGeom>
          <a:noFill/>
        </p:spPr>
        <p:txBody>
          <a:bodyPr wrap="square" rtlCol="0">
            <a:spAutoFit/>
          </a:bodyPr>
          <a:lstStyle/>
          <a:p>
            <a:r>
              <a:rPr lang="en-US" sz="7200" b="1" dirty="0"/>
              <a:t>Dr. Wynne</a:t>
            </a:r>
          </a:p>
        </p:txBody>
      </p:sp>
    </p:spTree>
    <p:extLst>
      <p:ext uri="{BB962C8B-B14F-4D97-AF65-F5344CB8AC3E}">
        <p14:creationId xmlns:p14="http://schemas.microsoft.com/office/powerpoint/2010/main" val="34781098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How Are We Doing?</a:t>
            </a:r>
            <a:br>
              <a:rPr lang="en-US" dirty="0"/>
            </a:br>
            <a:r>
              <a:rPr lang="en-US" dirty="0"/>
              <a:t>And Where Do We Hope to Go?</a:t>
            </a:r>
          </a:p>
        </p:txBody>
      </p:sp>
      <p:sp>
        <p:nvSpPr>
          <p:cNvPr id="3" name="Content Placeholder 2"/>
          <p:cNvSpPr>
            <a:spLocks noGrp="1"/>
          </p:cNvSpPr>
          <p:nvPr>
            <p:ph idx="1"/>
          </p:nvPr>
        </p:nvSpPr>
        <p:spPr>
          <a:xfrm>
            <a:off x="838200" y="1825625"/>
            <a:ext cx="10515600" cy="4337431"/>
          </a:xfrm>
          <a:ln>
            <a:solidFill>
              <a:srgbClr val="00B050"/>
            </a:solidFill>
          </a:ln>
        </p:spPr>
        <p:txBody>
          <a:bodyPr>
            <a:normAutofit lnSpcReduction="10000"/>
          </a:bodyPr>
          <a:lstStyle/>
          <a:p>
            <a:r>
              <a:rPr lang="en-US" sz="3600" dirty="0"/>
              <a:t>UND SMHS prepares an annual report that is widely distributed (internally and externally) in October of each year</a:t>
            </a:r>
          </a:p>
          <a:p>
            <a:r>
              <a:rPr lang="en-US" sz="3600" dirty="0"/>
              <a:t>Called </a:t>
            </a:r>
            <a:r>
              <a:rPr lang="en-US" sz="3600" i="1" dirty="0"/>
              <a:t>Vital Signs, </a:t>
            </a:r>
            <a:r>
              <a:rPr lang="en-US" sz="3600" dirty="0"/>
              <a:t>is a way for stakeholders to “take the pulse” of the UND SMHS</a:t>
            </a:r>
          </a:p>
          <a:p>
            <a:r>
              <a:rPr lang="en-US" sz="3600" dirty="0"/>
              <a:t>Incorporates a variety of objective metrics to assess the progress of the UND SMHS in meeting its educational, research and scholarly, and service missions and obligations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spTree>
    <p:extLst>
      <p:ext uri="{BB962C8B-B14F-4D97-AF65-F5344CB8AC3E}">
        <p14:creationId xmlns:p14="http://schemas.microsoft.com/office/powerpoint/2010/main" val="17721190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ChangeArrowheads="1"/>
          </p:cNvSpPr>
          <p:nvPr>
            <p:ph type="title"/>
          </p:nvPr>
        </p:nvSpPr>
        <p:spPr>
          <a:xfrm>
            <a:off x="1241325" y="228600"/>
            <a:ext cx="8686800" cy="1143000"/>
          </a:xfrm>
        </p:spPr>
        <p:txBody>
          <a:bodyPr>
            <a:noAutofit/>
          </a:bodyPr>
          <a:lstStyle/>
          <a:p>
            <a:pPr algn="ctr" eaLnBrk="1" hangingPunct="1"/>
            <a:r>
              <a:rPr lang="en-US" dirty="0"/>
              <a:t>Value of the School to the State</a:t>
            </a:r>
          </a:p>
        </p:txBody>
      </p:sp>
      <p:sp>
        <p:nvSpPr>
          <p:cNvPr id="25604" name="Rectangle 3"/>
          <p:cNvSpPr>
            <a:spLocks noGrp="1" noChangeArrowheads="1"/>
          </p:cNvSpPr>
          <p:nvPr>
            <p:ph idx="1"/>
          </p:nvPr>
        </p:nvSpPr>
        <p:spPr>
          <a:xfrm>
            <a:off x="2168013" y="1219200"/>
            <a:ext cx="6879336" cy="2849880"/>
          </a:xfrm>
          <a:ln>
            <a:solidFill>
              <a:srgbClr val="00B050"/>
            </a:solidFill>
          </a:ln>
        </p:spPr>
        <p:txBody>
          <a:bodyPr>
            <a:normAutofit/>
          </a:bodyPr>
          <a:lstStyle/>
          <a:p>
            <a:pPr eaLnBrk="1" hangingPunct="1"/>
            <a:r>
              <a:rPr lang="en-US" dirty="0"/>
              <a:t>Providing health care professionals</a:t>
            </a:r>
          </a:p>
          <a:p>
            <a:pPr lvl="1" eaLnBrk="1" hangingPunct="1"/>
            <a:r>
              <a:rPr lang="en-US" dirty="0"/>
              <a:t>74% of Family Medicine Physicians</a:t>
            </a:r>
          </a:p>
          <a:p>
            <a:pPr lvl="1" eaLnBrk="1" hangingPunct="1"/>
            <a:r>
              <a:rPr lang="en-US" dirty="0"/>
              <a:t>46% of Physicians</a:t>
            </a:r>
          </a:p>
          <a:p>
            <a:pPr lvl="1" eaLnBrk="1" hangingPunct="1"/>
            <a:r>
              <a:rPr lang="en-US" dirty="0"/>
              <a:t>51% of Physical Therapists</a:t>
            </a:r>
          </a:p>
          <a:p>
            <a:pPr lvl="1" eaLnBrk="1" hangingPunct="1"/>
            <a:r>
              <a:rPr lang="en-US" dirty="0"/>
              <a:t>52% of Occupational Therapists</a:t>
            </a:r>
          </a:p>
          <a:p>
            <a:pPr lvl="1" eaLnBrk="1" hangingPunct="1"/>
            <a:r>
              <a:rPr lang="en-US" dirty="0"/>
              <a:t>39% of Physician Assistants</a:t>
            </a:r>
          </a:p>
          <a:p>
            <a:pPr lvl="1" eaLnBrk="1" hangingPunct="1"/>
            <a:r>
              <a:rPr lang="en-US" dirty="0"/>
              <a:t>47% of Medical Laboratory Scientists</a:t>
            </a:r>
          </a:p>
          <a:p>
            <a:pPr lvl="1" eaLnBrk="1" hangingPunct="1"/>
            <a:endParaRPr lang="en-US" dirty="0">
              <a:solidFill>
                <a:srgbClr val="FF0000"/>
              </a:solidFill>
            </a:endParaRPr>
          </a:p>
          <a:p>
            <a:pPr lvl="1" eaLnBrk="1" hangingPunct="1">
              <a:buFontTx/>
              <a:buNone/>
            </a:pPr>
            <a:endParaRPr lang="en-US" dirty="0"/>
          </a:p>
          <a:p>
            <a:pPr eaLnBrk="1" hangingPunct="1">
              <a:buFontTx/>
              <a:buNone/>
            </a:pPr>
            <a:endParaRPr lang="en-US" sz="24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2035" y="4198793"/>
            <a:ext cx="5866276" cy="216901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spTree>
    <p:extLst>
      <p:ext uri="{BB962C8B-B14F-4D97-AF65-F5344CB8AC3E}">
        <p14:creationId xmlns:p14="http://schemas.microsoft.com/office/powerpoint/2010/main" val="35730662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Retention of UND SMHS Medical Student Graduates for Practice In-State</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787725147"/>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p:cNvSpPr/>
          <p:nvPr/>
        </p:nvSpPr>
        <p:spPr>
          <a:xfrm>
            <a:off x="696244" y="6227237"/>
            <a:ext cx="8749462" cy="369332"/>
          </a:xfrm>
          <a:prstGeom prst="rect">
            <a:avLst/>
          </a:prstGeom>
        </p:spPr>
        <p:txBody>
          <a:bodyPr wrap="square">
            <a:spAutoFit/>
          </a:bodyPr>
          <a:lstStyle/>
          <a:p>
            <a:r>
              <a:rPr lang="en-US" dirty="0"/>
              <a:t>Source: Missions Management Tool 2013 – 2020, Association of American Medical Colleges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spTree>
    <p:extLst>
      <p:ext uri="{BB962C8B-B14F-4D97-AF65-F5344CB8AC3E}">
        <p14:creationId xmlns:p14="http://schemas.microsoft.com/office/powerpoint/2010/main" val="30909469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UND SMHS Outcomes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37275556"/>
              </p:ext>
            </p:extLst>
          </p:nvPr>
        </p:nvGraphicFramePr>
        <p:xfrm>
          <a:off x="838200" y="1825625"/>
          <a:ext cx="10515600" cy="4138569"/>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0000"/>
                    </a:ext>
                  </a:extLst>
                </a:gridCol>
                <a:gridCol w="5257800">
                  <a:extLst>
                    <a:ext uri="{9D8B030D-6E8A-4147-A177-3AD203B41FA5}">
                      <a16:colId xmlns:a16="http://schemas.microsoft.com/office/drawing/2014/main" val="20001"/>
                    </a:ext>
                  </a:extLst>
                </a:gridCol>
              </a:tblGrid>
              <a:tr h="928983">
                <a:tc>
                  <a:txBody>
                    <a:bodyPr/>
                    <a:lstStyle/>
                    <a:p>
                      <a:pPr algn="ctr"/>
                      <a:r>
                        <a:rPr lang="en-US" sz="3200" dirty="0"/>
                        <a:t>Metric</a:t>
                      </a:r>
                    </a:p>
                  </a:txBody>
                  <a:tcPr anchor="ctr" anchorCtr="1"/>
                </a:tc>
                <a:tc>
                  <a:txBody>
                    <a:bodyPr/>
                    <a:lstStyle/>
                    <a:p>
                      <a:pPr algn="ctr"/>
                      <a:r>
                        <a:rPr lang="en-US" sz="3200" dirty="0"/>
                        <a:t>Percentile Rank</a:t>
                      </a:r>
                    </a:p>
                  </a:txBody>
                  <a:tcPr anchor="ctr" anchorCtr="1"/>
                </a:tc>
                <a:extLst>
                  <a:ext uri="{0D108BD9-81ED-4DB2-BD59-A6C34878D82A}">
                    <a16:rowId xmlns:a16="http://schemas.microsoft.com/office/drawing/2014/main" val="10000"/>
                  </a:ext>
                </a:extLst>
              </a:tr>
              <a:tr h="1069862">
                <a:tc>
                  <a:txBody>
                    <a:bodyPr/>
                    <a:lstStyle/>
                    <a:p>
                      <a:pPr algn="ctr"/>
                      <a:r>
                        <a:rPr lang="en-US" sz="3200" dirty="0">
                          <a:solidFill>
                            <a:schemeClr val="tx1"/>
                          </a:solidFill>
                        </a:rPr>
                        <a:t>Percent in primary care </a:t>
                      </a:r>
                      <a:r>
                        <a:rPr lang="en-US" sz="2400" dirty="0">
                          <a:solidFill>
                            <a:schemeClr val="tx1"/>
                          </a:solidFill>
                        </a:rPr>
                        <a:t>(graduates</a:t>
                      </a:r>
                      <a:r>
                        <a:rPr lang="en-US" sz="2400" baseline="0" dirty="0">
                          <a:solidFill>
                            <a:schemeClr val="tx1"/>
                          </a:solidFill>
                        </a:rPr>
                        <a:t> 2005 – 2009)</a:t>
                      </a:r>
                      <a:endParaRPr lang="en-US" sz="2400" dirty="0">
                        <a:solidFill>
                          <a:schemeClr val="tx1"/>
                        </a:solidFill>
                      </a:endParaRPr>
                    </a:p>
                  </a:txBody>
                  <a:tcPr anchor="ctr" anchorCtr="1"/>
                </a:tc>
                <a:tc>
                  <a:txBody>
                    <a:bodyPr/>
                    <a:lstStyle/>
                    <a:p>
                      <a:pPr algn="ctr"/>
                      <a:r>
                        <a:rPr lang="en-US" sz="3200" baseline="0" dirty="0">
                          <a:solidFill>
                            <a:schemeClr val="tx1"/>
                          </a:solidFill>
                        </a:rPr>
                        <a:t>94</a:t>
                      </a:r>
                      <a:r>
                        <a:rPr lang="en-US" sz="3200" baseline="30000" dirty="0">
                          <a:solidFill>
                            <a:schemeClr val="tx1"/>
                          </a:solidFill>
                        </a:rPr>
                        <a:t>th</a:t>
                      </a:r>
                      <a:endParaRPr lang="en-US" sz="3200" dirty="0">
                        <a:solidFill>
                          <a:schemeClr val="tx1"/>
                        </a:solidFill>
                      </a:endParaRPr>
                    </a:p>
                  </a:txBody>
                  <a:tcPr anchor="ctr" anchorCtr="1"/>
                </a:tc>
                <a:extLst>
                  <a:ext uri="{0D108BD9-81ED-4DB2-BD59-A6C34878D82A}">
                    <a16:rowId xmlns:a16="http://schemas.microsoft.com/office/drawing/2014/main" val="10001"/>
                  </a:ext>
                </a:extLst>
              </a:tr>
              <a:tr h="1069862">
                <a:tc>
                  <a:txBody>
                    <a:bodyPr/>
                    <a:lstStyle/>
                    <a:p>
                      <a:pPr algn="ctr"/>
                      <a:r>
                        <a:rPr lang="en-US" sz="3200" dirty="0">
                          <a:solidFill>
                            <a:schemeClr val="tx1"/>
                          </a:solidFill>
                        </a:rPr>
                        <a:t>Percent in rural</a:t>
                      </a:r>
                      <a:r>
                        <a:rPr lang="en-US" sz="3200" baseline="0" dirty="0">
                          <a:solidFill>
                            <a:schemeClr val="tx1"/>
                          </a:solidFill>
                        </a:rPr>
                        <a:t> areas</a:t>
                      </a:r>
                    </a:p>
                    <a:p>
                      <a:pPr algn="ctr"/>
                      <a:r>
                        <a:rPr lang="en-US" sz="2400" baseline="0" dirty="0">
                          <a:solidFill>
                            <a:schemeClr val="tx1"/>
                          </a:solidFill>
                        </a:rPr>
                        <a:t>(graduates 2005 – 2009)</a:t>
                      </a:r>
                      <a:endParaRPr lang="en-US" sz="2400" dirty="0">
                        <a:solidFill>
                          <a:schemeClr val="tx1"/>
                        </a:solidFill>
                      </a:endParaRPr>
                    </a:p>
                  </a:txBody>
                  <a:tcPr anchor="ctr" anchorCtr="1"/>
                </a:tc>
                <a:tc>
                  <a:txBody>
                    <a:bodyPr/>
                    <a:lstStyle/>
                    <a:p>
                      <a:pPr algn="ctr"/>
                      <a:r>
                        <a:rPr lang="en-US" sz="3200" dirty="0">
                          <a:solidFill>
                            <a:schemeClr val="tx1"/>
                          </a:solidFill>
                        </a:rPr>
                        <a:t>99</a:t>
                      </a:r>
                      <a:r>
                        <a:rPr lang="en-US" sz="3200" baseline="30000" dirty="0">
                          <a:solidFill>
                            <a:schemeClr val="tx1"/>
                          </a:solidFill>
                        </a:rPr>
                        <a:t>th</a:t>
                      </a:r>
                      <a:endParaRPr lang="en-US" sz="3200" dirty="0">
                        <a:solidFill>
                          <a:schemeClr val="tx1"/>
                        </a:solidFill>
                      </a:endParaRPr>
                    </a:p>
                  </a:txBody>
                  <a:tcPr anchor="ctr" anchorCtr="1"/>
                </a:tc>
                <a:extLst>
                  <a:ext uri="{0D108BD9-81ED-4DB2-BD59-A6C34878D82A}">
                    <a16:rowId xmlns:a16="http://schemas.microsoft.com/office/drawing/2014/main" val="10002"/>
                  </a:ext>
                </a:extLst>
              </a:tr>
              <a:tr h="1069862">
                <a:tc>
                  <a:txBody>
                    <a:bodyPr/>
                    <a:lstStyle/>
                    <a:p>
                      <a:pPr algn="ctr"/>
                      <a:r>
                        <a:rPr lang="en-US" sz="3200" dirty="0">
                          <a:solidFill>
                            <a:schemeClr val="tx1"/>
                          </a:solidFill>
                        </a:rPr>
                        <a:t>Percent in family medicine </a:t>
                      </a:r>
                      <a:r>
                        <a:rPr lang="en-US" sz="2400" dirty="0">
                          <a:solidFill>
                            <a:schemeClr val="tx1"/>
                          </a:solidFill>
                        </a:rPr>
                        <a:t>(graduates 2016-2018)</a:t>
                      </a:r>
                    </a:p>
                  </a:txBody>
                  <a:tcPr anchor="ctr" anchorCtr="1"/>
                </a:tc>
                <a:tc>
                  <a:txBody>
                    <a:bodyPr/>
                    <a:lstStyle/>
                    <a:p>
                      <a:pPr algn="ctr"/>
                      <a:r>
                        <a:rPr lang="en-US" sz="3200" dirty="0">
                          <a:solidFill>
                            <a:schemeClr val="tx1"/>
                          </a:solidFill>
                        </a:rPr>
                        <a:t>99</a:t>
                      </a:r>
                      <a:r>
                        <a:rPr lang="en-US" sz="3200" baseline="30000" dirty="0">
                          <a:solidFill>
                            <a:schemeClr val="tx1"/>
                          </a:solidFill>
                        </a:rPr>
                        <a:t>th</a:t>
                      </a:r>
                      <a:r>
                        <a:rPr lang="en-US" sz="3200" baseline="0" dirty="0">
                          <a:solidFill>
                            <a:schemeClr val="tx1"/>
                          </a:solidFill>
                        </a:rPr>
                        <a:t> </a:t>
                      </a:r>
                      <a:endParaRPr lang="en-US" sz="3200" dirty="0">
                        <a:solidFill>
                          <a:schemeClr val="tx1"/>
                        </a:solidFill>
                      </a:endParaRPr>
                    </a:p>
                  </a:txBody>
                  <a:tcPr anchor="ctr" anchorCtr="1"/>
                </a:tc>
                <a:extLst>
                  <a:ext uri="{0D108BD9-81ED-4DB2-BD59-A6C34878D82A}">
                    <a16:rowId xmlns:a16="http://schemas.microsoft.com/office/drawing/2014/main" val="10003"/>
                  </a:ext>
                </a:extLst>
              </a:tr>
            </a:tbl>
          </a:graphicData>
        </a:graphic>
      </p:graphicFrame>
      <p:sp>
        <p:nvSpPr>
          <p:cNvPr id="5" name="TextBox 4"/>
          <p:cNvSpPr txBox="1"/>
          <p:nvPr/>
        </p:nvSpPr>
        <p:spPr>
          <a:xfrm>
            <a:off x="1089520" y="6236571"/>
            <a:ext cx="8199104" cy="369332"/>
          </a:xfrm>
          <a:prstGeom prst="rect">
            <a:avLst/>
          </a:prstGeom>
          <a:noFill/>
        </p:spPr>
        <p:txBody>
          <a:bodyPr wrap="none" rtlCol="0">
            <a:spAutoFit/>
          </a:bodyPr>
          <a:lstStyle/>
          <a:p>
            <a:r>
              <a:rPr lang="en-US" dirty="0"/>
              <a:t>Source: Missions Management Tool 2020, Association of American Medical Colleges</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spTree>
    <p:extLst>
      <p:ext uri="{BB962C8B-B14F-4D97-AF65-F5344CB8AC3E}">
        <p14:creationId xmlns:p14="http://schemas.microsoft.com/office/powerpoint/2010/main" val="25791918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
          <p:cNvSpPr>
            <a:spLocks noGrp="1" noChangeArrowheads="1"/>
          </p:cNvSpPr>
          <p:nvPr>
            <p:ph type="title"/>
          </p:nvPr>
        </p:nvSpPr>
        <p:spPr>
          <a:xfrm>
            <a:off x="1981200" y="152400"/>
            <a:ext cx="8229600" cy="1143000"/>
          </a:xfrm>
        </p:spPr>
        <p:txBody>
          <a:bodyPr/>
          <a:lstStyle/>
          <a:p>
            <a:pPr algn="ctr" eaLnBrk="1" hangingPunct="1"/>
            <a:r>
              <a:rPr lang="en-US" dirty="0"/>
              <a:t>Our Goals</a:t>
            </a:r>
          </a:p>
        </p:txBody>
      </p:sp>
      <p:sp>
        <p:nvSpPr>
          <p:cNvPr id="49156" name="Rectangle 3"/>
          <p:cNvSpPr>
            <a:spLocks noGrp="1" noChangeArrowheads="1"/>
          </p:cNvSpPr>
          <p:nvPr>
            <p:ph idx="1"/>
          </p:nvPr>
        </p:nvSpPr>
        <p:spPr>
          <a:xfrm>
            <a:off x="840134" y="1768459"/>
            <a:ext cx="10378672" cy="4158895"/>
          </a:xfrm>
          <a:ln>
            <a:solidFill>
              <a:srgbClr val="92D050"/>
            </a:solidFill>
          </a:ln>
        </p:spPr>
        <p:txBody>
          <a:bodyPr>
            <a:normAutofit/>
          </a:bodyPr>
          <a:lstStyle/>
          <a:p>
            <a:pPr eaLnBrk="1" hangingPunct="1">
              <a:lnSpc>
                <a:spcPct val="90000"/>
              </a:lnSpc>
            </a:pPr>
            <a:r>
              <a:rPr lang="en-US" sz="4400" dirty="0"/>
              <a:t>To be the best community-based school in the country</a:t>
            </a:r>
          </a:p>
          <a:p>
            <a:pPr eaLnBrk="1" hangingPunct="1">
              <a:lnSpc>
                <a:spcPct val="90000"/>
              </a:lnSpc>
            </a:pPr>
            <a:r>
              <a:rPr lang="en-US" sz="4400" dirty="0"/>
              <a:t>To continue to be an innovator in education (with a focus on interprofessional teams)</a:t>
            </a:r>
          </a:p>
          <a:p>
            <a:pPr eaLnBrk="1" hangingPunct="1">
              <a:lnSpc>
                <a:spcPct val="90000"/>
              </a:lnSpc>
            </a:pPr>
            <a:r>
              <a:rPr lang="en-US" sz="4400" dirty="0"/>
              <a:t>To continue to develop focused programs of research excellence</a:t>
            </a:r>
          </a:p>
          <a:p>
            <a:pPr eaLnBrk="1" hangingPunct="1">
              <a:lnSpc>
                <a:spcPct val="90000"/>
              </a:lnSpc>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spTree>
    <p:extLst>
      <p:ext uri="{BB962C8B-B14F-4D97-AF65-F5344CB8AC3E}">
        <p14:creationId xmlns:p14="http://schemas.microsoft.com/office/powerpoint/2010/main" val="41517858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
          <p:cNvSpPr>
            <a:spLocks noGrp="1" noChangeArrowheads="1"/>
          </p:cNvSpPr>
          <p:nvPr>
            <p:ph type="title"/>
          </p:nvPr>
        </p:nvSpPr>
        <p:spPr>
          <a:xfrm>
            <a:off x="1981200" y="152400"/>
            <a:ext cx="8229600" cy="1143000"/>
          </a:xfrm>
        </p:spPr>
        <p:txBody>
          <a:bodyPr/>
          <a:lstStyle/>
          <a:p>
            <a:pPr algn="ctr" eaLnBrk="1" hangingPunct="1"/>
            <a:r>
              <a:rPr lang="en-US" dirty="0"/>
              <a:t>Our Goals</a:t>
            </a:r>
          </a:p>
        </p:txBody>
      </p:sp>
      <p:sp>
        <p:nvSpPr>
          <p:cNvPr id="49156" name="Rectangle 3"/>
          <p:cNvSpPr>
            <a:spLocks noGrp="1" noChangeArrowheads="1"/>
          </p:cNvSpPr>
          <p:nvPr>
            <p:ph idx="1"/>
          </p:nvPr>
        </p:nvSpPr>
        <p:spPr>
          <a:xfrm>
            <a:off x="886550" y="1181338"/>
            <a:ext cx="10378672" cy="5108064"/>
          </a:xfrm>
          <a:ln>
            <a:solidFill>
              <a:srgbClr val="92D050"/>
            </a:solidFill>
          </a:ln>
        </p:spPr>
        <p:txBody>
          <a:bodyPr>
            <a:normAutofit lnSpcReduction="10000"/>
          </a:bodyPr>
          <a:lstStyle/>
          <a:p>
            <a:r>
              <a:rPr lang="en-US" sz="3800" dirty="0"/>
              <a:t>To serve the people of North Dakota and beyond</a:t>
            </a:r>
          </a:p>
          <a:p>
            <a:pPr lvl="1"/>
            <a:r>
              <a:rPr lang="en-US" sz="3400" dirty="0"/>
              <a:t>Rural health</a:t>
            </a:r>
          </a:p>
          <a:p>
            <a:pPr lvl="1"/>
            <a:r>
              <a:rPr lang="en-US" sz="3400" dirty="0"/>
              <a:t>Healthcare workforce development</a:t>
            </a:r>
          </a:p>
          <a:p>
            <a:pPr lvl="2"/>
            <a:r>
              <a:rPr lang="en-US" sz="3000" dirty="0"/>
              <a:t>Emphasis on primary care (especially family medicine)</a:t>
            </a:r>
          </a:p>
          <a:p>
            <a:pPr lvl="1"/>
            <a:r>
              <a:rPr lang="en-US" sz="3400" dirty="0"/>
              <a:t>American Indian health care workforce development</a:t>
            </a:r>
          </a:p>
          <a:p>
            <a:pPr lvl="1"/>
            <a:r>
              <a:rPr lang="en-US" sz="3400" dirty="0"/>
              <a:t>Health advocacy</a:t>
            </a:r>
          </a:p>
          <a:p>
            <a:pPr lvl="2"/>
            <a:r>
              <a:rPr lang="en-US" sz="3000" dirty="0"/>
              <a:t>Interprofessional care</a:t>
            </a:r>
          </a:p>
          <a:p>
            <a:pPr lvl="2"/>
            <a:r>
              <a:rPr lang="en-US" sz="3000" dirty="0"/>
              <a:t>Virtual care (including telemedicine)</a:t>
            </a:r>
          </a:p>
          <a:p>
            <a:pPr lvl="2"/>
            <a:r>
              <a:rPr lang="en-US" sz="3000" dirty="0"/>
              <a:t>Use of “big data” to improve care</a:t>
            </a:r>
          </a:p>
          <a:p>
            <a:pPr lvl="2"/>
            <a:r>
              <a:rPr lang="en-US" sz="3000" dirty="0"/>
              <a:t>Substance abuse/behavioral health</a:t>
            </a:r>
          </a:p>
          <a:p>
            <a:pPr lvl="2"/>
            <a:r>
              <a:rPr lang="en-US" sz="3000" dirty="0"/>
              <a:t>Strategic planning for the future</a:t>
            </a:r>
          </a:p>
          <a:p>
            <a:pPr eaLnBrk="1" hangingPunct="1">
              <a:lnSpc>
                <a:spcPct val="90000"/>
              </a:lnSpc>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spTree>
    <p:extLst>
      <p:ext uri="{BB962C8B-B14F-4D97-AF65-F5344CB8AC3E}">
        <p14:creationId xmlns:p14="http://schemas.microsoft.com/office/powerpoint/2010/main" val="27167450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Our Purpose as a School</a:t>
            </a:r>
          </a:p>
        </p:txBody>
      </p:sp>
      <p:sp>
        <p:nvSpPr>
          <p:cNvPr id="5" name="Content Placeholder 4"/>
          <p:cNvSpPr>
            <a:spLocks noGrp="1"/>
          </p:cNvSpPr>
          <p:nvPr>
            <p:ph idx="1"/>
          </p:nvPr>
        </p:nvSpPr>
        <p:spPr>
          <a:xfrm>
            <a:off x="1109349" y="1600201"/>
            <a:ext cx="9677786" cy="4505035"/>
          </a:xfrm>
          <a:ln>
            <a:solidFill>
              <a:srgbClr val="92D050"/>
            </a:solidFill>
          </a:ln>
        </p:spPr>
        <p:txBody>
          <a:bodyPr>
            <a:noAutofit/>
          </a:bodyPr>
          <a:lstStyle/>
          <a:p>
            <a:pPr>
              <a:buNone/>
            </a:pPr>
            <a:r>
              <a:rPr lang="en-US" sz="3800" dirty="0"/>
              <a:t> </a:t>
            </a:r>
            <a:r>
              <a:rPr lang="en-US" sz="3900" dirty="0"/>
              <a:t>“The primary purpose of the University of North Dakota School of Medicine and Health Sciences is to educate physicians and other health professionals and to enhance the quality of life in North Dakota. Other purposes include the discovery of knowledge that benefits the people of this state and enhances the quality of their lives.”</a:t>
            </a:r>
          </a:p>
        </p:txBody>
      </p:sp>
      <p:sp>
        <p:nvSpPr>
          <p:cNvPr id="6" name="TextBox 5"/>
          <p:cNvSpPr txBox="1"/>
          <p:nvPr/>
        </p:nvSpPr>
        <p:spPr>
          <a:xfrm>
            <a:off x="3358727" y="6172201"/>
            <a:ext cx="3538148" cy="584775"/>
          </a:xfrm>
          <a:prstGeom prst="rect">
            <a:avLst/>
          </a:prstGeom>
          <a:noFill/>
        </p:spPr>
        <p:txBody>
          <a:bodyPr wrap="none" rtlCol="0">
            <a:spAutoFit/>
          </a:bodyPr>
          <a:lstStyle/>
          <a:p>
            <a:r>
              <a:rPr lang="en-US" sz="1600" dirty="0">
                <a:latin typeface="Arial" pitchFamily="34" charset="0"/>
                <a:cs typeface="Arial" pitchFamily="34" charset="0"/>
              </a:rPr>
              <a:t>Source: North Dakota Century Code </a:t>
            </a:r>
          </a:p>
          <a:p>
            <a:r>
              <a:rPr lang="en-US" sz="1600" dirty="0">
                <a:latin typeface="Arial" pitchFamily="34" charset="0"/>
                <a:cs typeface="Arial" pitchFamily="34" charset="0"/>
              </a:rPr>
              <a:t>Section 15-52-01</a:t>
            </a:r>
          </a:p>
        </p:txBody>
      </p:sp>
      <p:sp>
        <p:nvSpPr>
          <p:cNvPr id="3" name="Oval 2"/>
          <p:cNvSpPr/>
          <p:nvPr/>
        </p:nvSpPr>
        <p:spPr>
          <a:xfrm>
            <a:off x="4123269" y="2605126"/>
            <a:ext cx="1892276" cy="80356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3"/>
          <a:stretch>
            <a:fillRect/>
          </a:stretch>
        </p:blipFill>
        <p:spPr>
          <a:xfrm>
            <a:off x="5424895" y="4152242"/>
            <a:ext cx="5552547" cy="859611"/>
          </a:xfrm>
          <a:prstGeom prst="rect">
            <a:avLst/>
          </a:prstGeom>
        </p:spPr>
      </p:pic>
      <p:pic>
        <p:nvPicPr>
          <p:cNvPr id="7" name="Picture 6"/>
          <p:cNvPicPr>
            <a:picLocks noChangeAspect="1"/>
          </p:cNvPicPr>
          <p:nvPr/>
        </p:nvPicPr>
        <p:blipFill>
          <a:blip r:embed="rId3"/>
          <a:stretch>
            <a:fillRect/>
          </a:stretch>
        </p:blipFill>
        <p:spPr>
          <a:xfrm>
            <a:off x="2229852" y="4700139"/>
            <a:ext cx="1947610" cy="85961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3" name="Rectangle 9"/>
          <p:cNvSpPr>
            <a:spLocks noGrp="1" noChangeArrowheads="1"/>
          </p:cNvSpPr>
          <p:nvPr>
            <p:ph type="title"/>
          </p:nvPr>
        </p:nvSpPr>
        <p:spPr>
          <a:xfrm>
            <a:off x="2209800" y="152400"/>
            <a:ext cx="7772400" cy="1143000"/>
          </a:xfrm>
        </p:spPr>
        <p:txBody>
          <a:bodyPr>
            <a:normAutofit fontScale="90000"/>
          </a:bodyPr>
          <a:lstStyle/>
          <a:p>
            <a:pPr eaLnBrk="1" hangingPunct="1"/>
            <a:r>
              <a:rPr lang="en-US" dirty="0"/>
              <a:t>Our Mission for the last 100 years:</a:t>
            </a:r>
          </a:p>
        </p:txBody>
      </p:sp>
      <p:pic>
        <p:nvPicPr>
          <p:cNvPr id="433154" name="Picture 2" descr="Slide49"/>
          <p:cNvPicPr>
            <a:picLocks noChangeAspect="1" noChangeArrowheads="1"/>
          </p:cNvPicPr>
          <p:nvPr/>
        </p:nvPicPr>
        <p:blipFill>
          <a:blip r:embed="rId3" cstate="print"/>
          <a:srcRect l="62500" t="18933"/>
          <a:stretch>
            <a:fillRect/>
          </a:stretch>
        </p:blipFill>
        <p:spPr bwMode="auto">
          <a:xfrm>
            <a:off x="7467601" y="1219201"/>
            <a:ext cx="2895600" cy="4693316"/>
          </a:xfrm>
          <a:prstGeom prst="rect">
            <a:avLst/>
          </a:prstGeom>
          <a:noFill/>
          <a:ln w="9525">
            <a:solidFill>
              <a:srgbClr val="92D050"/>
            </a:solidFill>
            <a:miter lim="800000"/>
            <a:headEnd/>
            <a:tailEnd/>
          </a:ln>
        </p:spPr>
      </p:pic>
      <p:pic>
        <p:nvPicPr>
          <p:cNvPr id="50180" name="Picture 5" descr="Slide44"/>
          <p:cNvPicPr>
            <a:picLocks noChangeAspect="1" noChangeArrowheads="1"/>
          </p:cNvPicPr>
          <p:nvPr/>
        </p:nvPicPr>
        <p:blipFill>
          <a:blip r:embed="rId4" cstate="print"/>
          <a:srcRect l="45000" t="57777"/>
          <a:stretch>
            <a:fillRect/>
          </a:stretch>
        </p:blipFill>
        <p:spPr bwMode="auto">
          <a:xfrm>
            <a:off x="1752600" y="2590800"/>
            <a:ext cx="5029200" cy="2895600"/>
          </a:xfrm>
          <a:prstGeom prst="rect">
            <a:avLst/>
          </a:prstGeom>
          <a:noFill/>
          <a:ln w="9525">
            <a:solidFill>
              <a:srgbClr val="00B050"/>
            </a:solidFill>
            <a:miter lim="800000"/>
            <a:headEnd/>
            <a:tailEnd/>
          </a:ln>
        </p:spPr>
      </p:pic>
      <p:sp>
        <p:nvSpPr>
          <p:cNvPr id="433158" name="AutoShape 6"/>
          <p:cNvSpPr>
            <a:spLocks noChangeArrowheads="1"/>
          </p:cNvSpPr>
          <p:nvPr/>
        </p:nvSpPr>
        <p:spPr bwMode="auto">
          <a:xfrm>
            <a:off x="5715000" y="3505200"/>
            <a:ext cx="2667000" cy="838200"/>
          </a:xfrm>
          <a:prstGeom prst="notchedRightArrow">
            <a:avLst>
              <a:gd name="adj1" fmla="val 50000"/>
              <a:gd name="adj2" fmla="val 79545"/>
            </a:avLst>
          </a:prstGeom>
          <a:solidFill>
            <a:srgbClr val="F85208"/>
          </a:solidFill>
          <a:ln w="9525">
            <a:solidFill>
              <a:schemeClr val="tx1"/>
            </a:solidFill>
            <a:miter lim="800000"/>
            <a:headEnd/>
            <a:tailEnd/>
          </a:ln>
        </p:spPr>
        <p:txBody>
          <a:bodyPr wrap="none" anchor="ctr"/>
          <a:lstStyle/>
          <a:p>
            <a:endParaRPr lang="en-US" dirty="0"/>
          </a:p>
        </p:txBody>
      </p:sp>
      <p:sp>
        <p:nvSpPr>
          <p:cNvPr id="50182" name="Text Box 8"/>
          <p:cNvSpPr txBox="1">
            <a:spLocks noChangeArrowheads="1"/>
          </p:cNvSpPr>
          <p:nvPr/>
        </p:nvSpPr>
        <p:spPr bwMode="auto">
          <a:xfrm>
            <a:off x="2117726" y="679450"/>
            <a:ext cx="184731" cy="369332"/>
          </a:xfrm>
          <a:prstGeom prst="rect">
            <a:avLst/>
          </a:prstGeom>
          <a:noFill/>
          <a:ln w="9525">
            <a:noFill/>
            <a:miter lim="800000"/>
            <a:headEnd/>
            <a:tailEnd/>
          </a:ln>
        </p:spPr>
        <p:txBody>
          <a:bodyPr wrap="none">
            <a:spAutoFit/>
          </a:bodyPr>
          <a:lstStyle/>
          <a:p>
            <a:endParaRPr lang="en-US" dirty="0"/>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33158"/>
                                        </p:tgtEl>
                                        <p:attrNameLst>
                                          <p:attrName>style.visibility</p:attrName>
                                        </p:attrNameLst>
                                      </p:cBhvr>
                                      <p:to>
                                        <p:strVal val="visible"/>
                                      </p:to>
                                    </p:set>
                                    <p:anim calcmode="lin" valueType="num">
                                      <p:cBhvr additive="base">
                                        <p:cTn id="7" dur="500" fill="hold"/>
                                        <p:tgtEl>
                                          <p:spTgt spid="433158"/>
                                        </p:tgtEl>
                                        <p:attrNameLst>
                                          <p:attrName>ppt_x</p:attrName>
                                        </p:attrNameLst>
                                      </p:cBhvr>
                                      <p:tavLst>
                                        <p:tav tm="0">
                                          <p:val>
                                            <p:strVal val="0-#ppt_w/2"/>
                                          </p:val>
                                        </p:tav>
                                        <p:tav tm="100000">
                                          <p:val>
                                            <p:strVal val="#ppt_x"/>
                                          </p:val>
                                        </p:tav>
                                      </p:tavLst>
                                    </p:anim>
                                    <p:anim calcmode="lin" valueType="num">
                                      <p:cBhvr additive="base">
                                        <p:cTn id="8" dur="500" fill="hold"/>
                                        <p:tgtEl>
                                          <p:spTgt spid="43315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433154"/>
                                        </p:tgtEl>
                                        <p:attrNameLst>
                                          <p:attrName>style.visibility</p:attrName>
                                        </p:attrNameLst>
                                      </p:cBhvr>
                                      <p:to>
                                        <p:strVal val="visible"/>
                                      </p:to>
                                    </p:set>
                                    <p:anim calcmode="lin" valueType="num">
                                      <p:cBhvr additive="base">
                                        <p:cTn id="12" dur="500" fill="hold"/>
                                        <p:tgtEl>
                                          <p:spTgt spid="433154"/>
                                        </p:tgtEl>
                                        <p:attrNameLst>
                                          <p:attrName>ppt_x</p:attrName>
                                        </p:attrNameLst>
                                      </p:cBhvr>
                                      <p:tavLst>
                                        <p:tav tm="0">
                                          <p:val>
                                            <p:strVal val="0-#ppt_w/2"/>
                                          </p:val>
                                        </p:tav>
                                        <p:tav tm="100000">
                                          <p:val>
                                            <p:strVal val="#ppt_x"/>
                                          </p:val>
                                        </p:tav>
                                      </p:tavLst>
                                    </p:anim>
                                    <p:anim calcmode="lin" valueType="num">
                                      <p:cBhvr additive="base">
                                        <p:cTn id="13" dur="500" fill="hold"/>
                                        <p:tgtEl>
                                          <p:spTgt spid="4331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315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 parked on the side of a building&#10;&#10;Description generated with high confidence">
            <a:extLst>
              <a:ext uri="{FF2B5EF4-FFF2-40B4-BE49-F238E27FC236}">
                <a16:creationId xmlns:a16="http://schemas.microsoft.com/office/drawing/2014/main" id="{4A78B93F-CEBE-4118-98CB-201E7D0E695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730"/>
          <a:stretch/>
        </p:blipFill>
        <p:spPr>
          <a:xfrm>
            <a:off x="20" y="10"/>
            <a:ext cx="12191980" cy="6857990"/>
          </a:xfrm>
          <a:prstGeom prst="rect">
            <a:avLst/>
          </a:prstGeom>
        </p:spPr>
      </p:pic>
    </p:spTree>
    <p:extLst>
      <p:ext uri="{BB962C8B-B14F-4D97-AF65-F5344CB8AC3E}">
        <p14:creationId xmlns:p14="http://schemas.microsoft.com/office/powerpoint/2010/main" val="37521170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yellow sign hanging on a wall&#10;&#10;Description generated with high confidence">
            <a:extLst>
              <a:ext uri="{FF2B5EF4-FFF2-40B4-BE49-F238E27FC236}">
                <a16:creationId xmlns:a16="http://schemas.microsoft.com/office/drawing/2014/main" id="{502ACCA8-5F7F-4E13-B477-92AC1D85CA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8084" y="0"/>
            <a:ext cx="10275831" cy="6858000"/>
          </a:xfrm>
          <a:prstGeom prst="rect">
            <a:avLst/>
          </a:prstGeom>
        </p:spPr>
      </p:pic>
    </p:spTree>
    <p:extLst>
      <p:ext uri="{BB962C8B-B14F-4D97-AF65-F5344CB8AC3E}">
        <p14:creationId xmlns:p14="http://schemas.microsoft.com/office/powerpoint/2010/main" val="31747516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p:txBody>
          <a:bodyPr/>
          <a:lstStyle/>
          <a:p>
            <a:pPr algn="ctr" eaLnBrk="1" hangingPunct="1"/>
            <a:r>
              <a:rPr lang="en-US" dirty="0"/>
              <a:t>Who We Are</a:t>
            </a:r>
          </a:p>
        </p:txBody>
      </p:sp>
      <p:sp>
        <p:nvSpPr>
          <p:cNvPr id="10244" name="Rectangle 3"/>
          <p:cNvSpPr>
            <a:spLocks noGrp="1" noChangeArrowheads="1"/>
          </p:cNvSpPr>
          <p:nvPr>
            <p:ph idx="1"/>
          </p:nvPr>
        </p:nvSpPr>
        <p:spPr>
          <a:xfrm>
            <a:off x="822828" y="1870952"/>
            <a:ext cx="6436954" cy="4455666"/>
          </a:xfrm>
          <a:ln>
            <a:solidFill>
              <a:srgbClr val="00B050"/>
            </a:solidFill>
          </a:ln>
        </p:spPr>
        <p:txBody>
          <a:bodyPr>
            <a:noAutofit/>
          </a:bodyPr>
          <a:lstStyle/>
          <a:p>
            <a:pPr eaLnBrk="1" hangingPunct="1"/>
            <a:r>
              <a:rPr lang="en-US" sz="4000" dirty="0"/>
              <a:t>174 full-time academic faculty</a:t>
            </a:r>
          </a:p>
          <a:p>
            <a:pPr eaLnBrk="1" hangingPunct="1"/>
            <a:r>
              <a:rPr lang="en-US" sz="4000" dirty="0"/>
              <a:t>Over 1,300 volunteer faculty members </a:t>
            </a:r>
            <a:r>
              <a:rPr lang="en-US" sz="4000" dirty="0">
                <a:sym typeface="Wingdings" panose="05000000000000000000" pitchFamily="2" charset="2"/>
              </a:rPr>
              <a:t></a:t>
            </a:r>
            <a:r>
              <a:rPr lang="en-US" sz="4000" dirty="0"/>
              <a:t>2 out of 3 of all physicians in North Dakota!</a:t>
            </a:r>
          </a:p>
          <a:p>
            <a:pPr eaLnBrk="1" hangingPunct="1"/>
            <a:r>
              <a:rPr lang="en-US" sz="4000" dirty="0"/>
              <a:t>249 benefited staff</a:t>
            </a:r>
          </a:p>
          <a:p>
            <a:pPr eaLnBrk="1" hangingPunct="1"/>
            <a:r>
              <a:rPr lang="en-US" sz="4000" dirty="0"/>
              <a:t>Over 2,000 students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7422" y="1958762"/>
            <a:ext cx="3728020" cy="4147044"/>
          </a:xfrm>
          <a:prstGeom prst="rect">
            <a:avLst/>
          </a:prstGeom>
        </p:spPr>
      </p:pic>
    </p:spTree>
    <p:extLst>
      <p:ext uri="{BB962C8B-B14F-4D97-AF65-F5344CB8AC3E}">
        <p14:creationId xmlns:p14="http://schemas.microsoft.com/office/powerpoint/2010/main" val="19913016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a:xfrm>
            <a:off x="2209800" y="457200"/>
            <a:ext cx="7772400" cy="1143000"/>
          </a:xfrm>
        </p:spPr>
        <p:txBody>
          <a:bodyPr/>
          <a:lstStyle/>
          <a:p>
            <a:pPr algn="ctr" eaLnBrk="1" hangingPunct="1"/>
            <a:r>
              <a:rPr lang="en-US" dirty="0"/>
              <a:t>What We Do</a:t>
            </a:r>
          </a:p>
        </p:txBody>
      </p:sp>
      <p:pic>
        <p:nvPicPr>
          <p:cNvPr id="16388" name="Picture 3" descr="Group3"/>
          <p:cNvPicPr>
            <a:picLocks noChangeAspect="1" noChangeArrowheads="1"/>
          </p:cNvPicPr>
          <p:nvPr/>
        </p:nvPicPr>
        <p:blipFill>
          <a:blip r:embed="rId3" cstate="print"/>
          <a:srcRect/>
          <a:stretch>
            <a:fillRect/>
          </a:stretch>
        </p:blipFill>
        <p:spPr bwMode="auto">
          <a:xfrm>
            <a:off x="2849564" y="1600201"/>
            <a:ext cx="6599237" cy="4316473"/>
          </a:xfrm>
          <a:prstGeom prst="rect">
            <a:avLst/>
          </a:prstGeom>
          <a:noFill/>
          <a:ln w="9525">
            <a:solidFill>
              <a:srgbClr val="00B050"/>
            </a:solidFill>
            <a:miter lim="800000"/>
            <a:headEnd/>
            <a:tailEnd/>
          </a:ln>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p:txBody>
          <a:bodyPr>
            <a:normAutofit/>
          </a:bodyPr>
          <a:lstStyle/>
          <a:p>
            <a:pPr algn="ctr" eaLnBrk="1" hangingPunct="1"/>
            <a:r>
              <a:rPr lang="en-US" dirty="0"/>
              <a:t>UND SMHS offers a wide variety of academic programs</a:t>
            </a:r>
          </a:p>
        </p:txBody>
      </p:sp>
      <p:sp>
        <p:nvSpPr>
          <p:cNvPr id="17412" name="Rectangle 3"/>
          <p:cNvSpPr>
            <a:spLocks noGrp="1" noChangeArrowheads="1"/>
          </p:cNvSpPr>
          <p:nvPr>
            <p:ph idx="1"/>
          </p:nvPr>
        </p:nvSpPr>
        <p:spPr>
          <a:xfrm>
            <a:off x="1877961" y="2057399"/>
            <a:ext cx="3913239" cy="3994356"/>
          </a:xfrm>
          <a:ln>
            <a:solidFill>
              <a:srgbClr val="00B050"/>
            </a:solidFill>
          </a:ln>
        </p:spPr>
        <p:txBody>
          <a:bodyPr>
            <a:normAutofit/>
          </a:bodyPr>
          <a:lstStyle/>
          <a:p>
            <a:pPr marL="0" indent="0">
              <a:buClr>
                <a:srgbClr val="FF0000"/>
              </a:buClr>
              <a:buNone/>
            </a:pPr>
            <a:r>
              <a:rPr lang="en-US" sz="2200" dirty="0">
                <a:solidFill>
                  <a:srgbClr val="00B050"/>
                </a:solidFill>
                <a:latin typeface="Arial" pitchFamily="34" charset="0"/>
                <a:cs typeface="Arial" pitchFamily="34" charset="0"/>
              </a:rPr>
              <a:t>	</a:t>
            </a:r>
            <a:r>
              <a:rPr lang="en-US" sz="2200" b="1" dirty="0">
                <a:solidFill>
                  <a:srgbClr val="00B050"/>
                </a:solidFill>
                <a:latin typeface="Arial" pitchFamily="34" charset="0"/>
                <a:cs typeface="Arial" pitchFamily="34" charset="0"/>
              </a:rPr>
              <a:t>Medicine</a:t>
            </a:r>
          </a:p>
          <a:p>
            <a:pPr eaLnBrk="1" hangingPunct="1">
              <a:buClr>
                <a:srgbClr val="FF0000"/>
              </a:buClr>
            </a:pPr>
            <a:r>
              <a:rPr lang="en-US" sz="2200" dirty="0">
                <a:latin typeface="Arial" pitchFamily="34" charset="0"/>
                <a:cs typeface="Arial" pitchFamily="34" charset="0"/>
              </a:rPr>
              <a:t>Doctor of Medicine </a:t>
            </a:r>
          </a:p>
          <a:p>
            <a:pPr eaLnBrk="1" hangingPunct="1">
              <a:buClr>
                <a:srgbClr val="FF0000"/>
              </a:buClr>
            </a:pPr>
            <a:r>
              <a:rPr lang="en-US" sz="2200" dirty="0">
                <a:latin typeface="Arial" pitchFamily="34" charset="0"/>
                <a:cs typeface="Arial" pitchFamily="34" charset="0"/>
              </a:rPr>
              <a:t>Residency programs in:</a:t>
            </a:r>
          </a:p>
          <a:p>
            <a:pPr lvl="1">
              <a:buClr>
                <a:srgbClr val="FF0000"/>
              </a:buClr>
            </a:pPr>
            <a:r>
              <a:rPr lang="en-US" sz="1800" dirty="0">
                <a:latin typeface="Arial" pitchFamily="34" charset="0"/>
                <a:cs typeface="Arial" pitchFamily="34" charset="0"/>
              </a:rPr>
              <a:t>Family Medicine (Sanford)</a:t>
            </a:r>
          </a:p>
          <a:p>
            <a:pPr lvl="2">
              <a:buClr>
                <a:srgbClr val="FF0000"/>
              </a:buClr>
            </a:pPr>
            <a:r>
              <a:rPr lang="en-US" sz="1400" dirty="0">
                <a:latin typeface="Arial" pitchFamily="34" charset="0"/>
                <a:cs typeface="Arial" pitchFamily="34" charset="0"/>
              </a:rPr>
              <a:t>Rural tracks</a:t>
            </a:r>
          </a:p>
          <a:p>
            <a:pPr lvl="1">
              <a:buClr>
                <a:srgbClr val="FF0000"/>
              </a:buClr>
            </a:pPr>
            <a:r>
              <a:rPr lang="en-US" sz="1800" dirty="0">
                <a:latin typeface="Arial" pitchFamily="34" charset="0"/>
                <a:cs typeface="Arial" pitchFamily="34" charset="0"/>
              </a:rPr>
              <a:t>Internal Medicine</a:t>
            </a:r>
          </a:p>
          <a:p>
            <a:pPr lvl="1">
              <a:buClr>
                <a:srgbClr val="FF0000"/>
              </a:buClr>
            </a:pPr>
            <a:r>
              <a:rPr lang="en-US" sz="1800" dirty="0">
                <a:latin typeface="Arial" pitchFamily="34" charset="0"/>
                <a:cs typeface="Arial" pitchFamily="34" charset="0"/>
              </a:rPr>
              <a:t>Surgery</a:t>
            </a:r>
          </a:p>
          <a:p>
            <a:pPr lvl="2">
              <a:buClr>
                <a:srgbClr val="FF0000"/>
              </a:buClr>
            </a:pPr>
            <a:r>
              <a:rPr lang="en-US" sz="1400" dirty="0">
                <a:latin typeface="Arial" pitchFamily="34" charset="0"/>
                <a:cs typeface="Arial" pitchFamily="34" charset="0"/>
              </a:rPr>
              <a:t>Rural track</a:t>
            </a:r>
          </a:p>
          <a:p>
            <a:pPr lvl="1">
              <a:buClr>
                <a:srgbClr val="FF0000"/>
              </a:buClr>
            </a:pPr>
            <a:r>
              <a:rPr lang="en-US" sz="1800" dirty="0">
                <a:latin typeface="Arial" pitchFamily="34" charset="0"/>
                <a:cs typeface="Arial" pitchFamily="34" charset="0"/>
              </a:rPr>
              <a:t>Orthopedic Surgery (Sanford)</a:t>
            </a:r>
          </a:p>
          <a:p>
            <a:pPr lvl="1">
              <a:buClr>
                <a:srgbClr val="FF0000"/>
              </a:buClr>
            </a:pPr>
            <a:r>
              <a:rPr lang="en-US" sz="1800" dirty="0">
                <a:latin typeface="Arial" pitchFamily="34" charset="0"/>
                <a:cs typeface="Arial" pitchFamily="34" charset="0"/>
              </a:rPr>
              <a:t> Psychiatry</a:t>
            </a:r>
          </a:p>
          <a:p>
            <a:pPr lvl="2">
              <a:buClr>
                <a:srgbClr val="FF0000"/>
              </a:buClr>
            </a:pPr>
            <a:r>
              <a:rPr lang="en-US" sz="1400" dirty="0">
                <a:latin typeface="Arial" pitchFamily="34" charset="0"/>
                <a:cs typeface="Arial" pitchFamily="34" charset="0"/>
              </a:rPr>
              <a:t>Telepsychiatry</a:t>
            </a:r>
          </a:p>
          <a:p>
            <a:pPr lvl="1">
              <a:buClr>
                <a:srgbClr val="FF0000"/>
              </a:buClr>
            </a:pPr>
            <a:r>
              <a:rPr lang="en-US" sz="1800" dirty="0">
                <a:latin typeface="Arial" pitchFamily="34" charset="0"/>
                <a:cs typeface="Arial" pitchFamily="34" charset="0"/>
              </a:rPr>
              <a:t>Transitional</a:t>
            </a:r>
          </a:p>
          <a:p>
            <a:pPr marL="457200" lvl="1" indent="0">
              <a:buClr>
                <a:srgbClr val="FF0000"/>
              </a:buClr>
              <a:buNone/>
            </a:pPr>
            <a:endParaRPr lang="en-US" sz="1800" dirty="0">
              <a:latin typeface="Arial" pitchFamily="34" charset="0"/>
              <a:cs typeface="Arial" pitchFamily="34" charset="0"/>
            </a:endParaRPr>
          </a:p>
        </p:txBody>
      </p:sp>
      <p:sp>
        <p:nvSpPr>
          <p:cNvPr id="17413" name="Rectangle 4"/>
          <p:cNvSpPr>
            <a:spLocks noChangeArrowheads="1"/>
          </p:cNvSpPr>
          <p:nvPr/>
        </p:nvSpPr>
        <p:spPr bwMode="auto">
          <a:xfrm>
            <a:off x="6019800" y="2229464"/>
            <a:ext cx="4706112" cy="3648456"/>
          </a:xfrm>
          <a:prstGeom prst="rect">
            <a:avLst/>
          </a:prstGeom>
          <a:noFill/>
          <a:ln w="9525">
            <a:solidFill>
              <a:srgbClr val="00B050"/>
            </a:solidFill>
            <a:miter lim="800000"/>
            <a:headEnd/>
            <a:tailEnd/>
          </a:ln>
        </p:spPr>
        <p:txBody>
          <a:bodyPr lIns="91334" tIns="45667" rIns="91334" bIns="45667"/>
          <a:lstStyle/>
          <a:p>
            <a:pPr eaLnBrk="1" hangingPunct="1">
              <a:spcBef>
                <a:spcPct val="20000"/>
              </a:spcBef>
              <a:buClr>
                <a:srgbClr val="F85208"/>
              </a:buClr>
            </a:pPr>
            <a:r>
              <a:rPr lang="en-US" sz="2200" dirty="0">
                <a:latin typeface="Arial" charset="0"/>
              </a:rPr>
              <a:t>   </a:t>
            </a:r>
            <a:r>
              <a:rPr lang="en-US" sz="2200" b="1" dirty="0">
                <a:solidFill>
                  <a:srgbClr val="00B050"/>
                </a:solidFill>
                <a:latin typeface="Arial" charset="0"/>
              </a:rPr>
              <a:t>Health Sciences/Related</a:t>
            </a:r>
          </a:p>
          <a:p>
            <a:pPr marL="342900" indent="-342900">
              <a:spcBef>
                <a:spcPct val="20000"/>
              </a:spcBef>
              <a:buClr>
                <a:srgbClr val="F85208"/>
              </a:buClr>
              <a:buFontTx/>
              <a:buChar char="•"/>
            </a:pPr>
            <a:r>
              <a:rPr lang="en-US" sz="2200" dirty="0">
                <a:latin typeface="Arial" charset="0"/>
              </a:rPr>
              <a:t>Physical Therapy</a:t>
            </a:r>
          </a:p>
          <a:p>
            <a:pPr marL="342900" indent="-342900">
              <a:spcBef>
                <a:spcPct val="20000"/>
              </a:spcBef>
              <a:buClr>
                <a:srgbClr val="F85208"/>
              </a:buClr>
              <a:buFontTx/>
              <a:buChar char="•"/>
            </a:pPr>
            <a:r>
              <a:rPr lang="en-US" sz="2200" dirty="0">
                <a:latin typeface="Arial" charset="0"/>
              </a:rPr>
              <a:t>Occupational Therapy</a:t>
            </a:r>
          </a:p>
          <a:p>
            <a:pPr marL="342900" indent="-342900">
              <a:spcBef>
                <a:spcPct val="20000"/>
              </a:spcBef>
              <a:buClr>
                <a:srgbClr val="F85208"/>
              </a:buClr>
              <a:buFontTx/>
              <a:buChar char="•"/>
            </a:pPr>
            <a:r>
              <a:rPr lang="en-US" sz="2200" dirty="0">
                <a:latin typeface="Arial" charset="0"/>
              </a:rPr>
              <a:t>Medical Laboratory Science</a:t>
            </a:r>
          </a:p>
          <a:p>
            <a:pPr marL="342900" indent="-342900">
              <a:spcBef>
                <a:spcPct val="20000"/>
              </a:spcBef>
              <a:buClr>
                <a:srgbClr val="F85208"/>
              </a:buClr>
              <a:buFontTx/>
              <a:buChar char="•"/>
            </a:pPr>
            <a:r>
              <a:rPr lang="en-US" sz="2200" dirty="0">
                <a:latin typeface="Arial" charset="0"/>
              </a:rPr>
              <a:t>Master and PhD of Public Health </a:t>
            </a:r>
          </a:p>
          <a:p>
            <a:pPr marL="342900" indent="-342900">
              <a:spcBef>
                <a:spcPct val="20000"/>
              </a:spcBef>
              <a:buClr>
                <a:srgbClr val="F85208"/>
              </a:buClr>
              <a:buFontTx/>
              <a:buChar char="•"/>
            </a:pPr>
            <a:r>
              <a:rPr lang="en-US" sz="2200" dirty="0">
                <a:latin typeface="Arial" charset="0"/>
              </a:rPr>
              <a:t>Physician Assistant Studies</a:t>
            </a:r>
          </a:p>
          <a:p>
            <a:pPr marL="342900" indent="-342900">
              <a:spcBef>
                <a:spcPct val="20000"/>
              </a:spcBef>
              <a:buClr>
                <a:srgbClr val="F85208"/>
              </a:buClr>
              <a:buFontTx/>
              <a:buChar char="•"/>
            </a:pPr>
            <a:r>
              <a:rPr lang="en-US" sz="2200" dirty="0">
                <a:latin typeface="Arial" charset="0"/>
              </a:rPr>
              <a:t>Sports Medicine/Athletic Training</a:t>
            </a:r>
          </a:p>
          <a:p>
            <a:pPr marL="342900" indent="-342900">
              <a:spcBef>
                <a:spcPct val="20000"/>
              </a:spcBef>
              <a:buClr>
                <a:srgbClr val="F85208"/>
              </a:buClr>
              <a:buFontTx/>
              <a:buChar char="•"/>
            </a:pPr>
            <a:r>
              <a:rPr lang="en-US" sz="2200" dirty="0">
                <a:latin typeface="Arial" charset="0"/>
              </a:rPr>
              <a:t>Graduate programs (masters and PhD) in biomedical  sciences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spTree>
    <p:extLst>
      <p:ext uri="{BB962C8B-B14F-4D97-AF65-F5344CB8AC3E}">
        <p14:creationId xmlns:p14="http://schemas.microsoft.com/office/powerpoint/2010/main" val="420500983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PVERSION" val="5"/>
  <p:tag name="TPFULLVERSION" val="5.3.1.3337"/>
  <p:tag name="PPTVERSION" val="15"/>
  <p:tag name="TPOS" val="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94430C570EA2240B77ED3BDF81B6470" ma:contentTypeVersion="15" ma:contentTypeDescription="Create a new document." ma:contentTypeScope="" ma:versionID="afa2675bd9b66da9bc22609dc5be74b3">
  <xsd:schema xmlns:xsd="http://www.w3.org/2001/XMLSchema" xmlns:xs="http://www.w3.org/2001/XMLSchema" xmlns:p="http://schemas.microsoft.com/office/2006/metadata/properties" xmlns:ns3="6210f209-d349-4e81-a306-38eea518f2b3" xmlns:ns4="e9dfcc2f-49e6-4f9b-a41d-82bf2af30aca" targetNamespace="http://schemas.microsoft.com/office/2006/metadata/properties" ma:root="true" ma:fieldsID="52a5ff49603a06f39475878790b8f89c" ns3:_="" ns4:_="">
    <xsd:import namespace="6210f209-d349-4e81-a306-38eea518f2b3"/>
    <xsd:import namespace="e9dfcc2f-49e6-4f9b-a41d-82bf2af30aca"/>
    <xsd:element name="properties">
      <xsd:complexType>
        <xsd:sequence>
          <xsd:element name="documentManagement">
            <xsd:complexType>
              <xsd:all>
                <xsd:element ref="ns3:SharedWithUsers" minOccurs="0"/>
                <xsd:element ref="ns3:SharingHintHash" minOccurs="0"/>
                <xsd:element ref="ns3:SharedWithDetails" minOccurs="0"/>
                <xsd:element ref="ns3:LastSharedByUser" minOccurs="0"/>
                <xsd:element ref="ns3:LastSharedByTime"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AutoKeyPoints" minOccurs="0"/>
                <xsd:element ref="ns4:MediaServiceKeyPoints" minOccurs="0"/>
                <xsd:element ref="ns4:MediaServiceLocation"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10f209-d349-4e81-a306-38eea518f2b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description="" ma:internalName="SharedWithDetails" ma:readOnly="true">
      <xsd:simpleType>
        <xsd:restriction base="dms:Note">
          <xsd:maxLength value="255"/>
        </xsd:restriction>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e9dfcc2f-49e6-4f9b-a41d-82bf2af30aca"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MediaServiceAutoTags"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15D3DB3-509D-4C7C-8E6C-10471DAF8F8C}">
  <ds:schemaRefs>
    <ds:schemaRef ds:uri="http://schemas.microsoft.com/sharepoint/v3/contenttype/forms"/>
  </ds:schemaRefs>
</ds:datastoreItem>
</file>

<file path=customXml/itemProps2.xml><?xml version="1.0" encoding="utf-8"?>
<ds:datastoreItem xmlns:ds="http://schemas.openxmlformats.org/officeDocument/2006/customXml" ds:itemID="{7CBFA5CF-FA73-42CD-8002-24E28EA9C8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210f209-d349-4e81-a306-38eea518f2b3"/>
    <ds:schemaRef ds:uri="e9dfcc2f-49e6-4f9b-a41d-82bf2af30ac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760E0F7-45B8-4A28-867F-54B6C6EA8FBA}">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2574</TotalTime>
  <Words>2673</Words>
  <Application>Microsoft Office PowerPoint</Application>
  <PresentationFormat>Widescreen</PresentationFormat>
  <Paragraphs>365</Paragraphs>
  <Slides>51</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51</vt:i4>
      </vt:variant>
    </vt:vector>
  </HeadingPairs>
  <TitlesOfParts>
    <vt:vector size="58" baseType="lpstr">
      <vt:lpstr>Arial</vt:lpstr>
      <vt:lpstr>Arial MT</vt:lpstr>
      <vt:lpstr>Calibri</vt:lpstr>
      <vt:lpstr>Calibri Light</vt:lpstr>
      <vt:lpstr>Helvetica</vt:lpstr>
      <vt:lpstr>Wingdings</vt:lpstr>
      <vt:lpstr>Office Theme</vt:lpstr>
      <vt:lpstr>PowerPoint Presentation</vt:lpstr>
      <vt:lpstr>Outline of This Afternoon’s UND SMHS Briefing Where We Are and Where We Hope to Go </vt:lpstr>
      <vt:lpstr>The Duties of the SMHS Advisory Council NDCC Section 15-52-04 </vt:lpstr>
      <vt:lpstr>PowerPoint Presentation</vt:lpstr>
      <vt:lpstr>Our Purpose as a School</vt:lpstr>
      <vt:lpstr>PowerPoint Presentation</vt:lpstr>
      <vt:lpstr>Who We Are</vt:lpstr>
      <vt:lpstr>What We Do</vt:lpstr>
      <vt:lpstr>UND SMHS offers a wide variety of academic programs</vt:lpstr>
      <vt:lpstr>COVID-19 Impact</vt:lpstr>
      <vt:lpstr> Sources of Revenue</vt:lpstr>
      <vt:lpstr>Tuition and Fee Comparison</vt:lpstr>
      <vt:lpstr>UND SMHS Medical Student Cost to Attend (Percentile Comparison) (In-state rate)</vt:lpstr>
      <vt:lpstr>UND SMHS Medical Student Debt (Percentile Comparison)</vt:lpstr>
      <vt:lpstr> Uses of Revenue</vt:lpstr>
      <vt:lpstr>A School Without Walls</vt:lpstr>
      <vt:lpstr>Small Group Patient-Centered Learning</vt:lpstr>
      <vt:lpstr>UND SMHS Simulation Center SIM-ND - Four mobile vans that cover each quadrant of North Dakota</vt:lpstr>
      <vt:lpstr>Interprofessional Health Care</vt:lpstr>
      <vt:lpstr>Primary Care</vt:lpstr>
      <vt:lpstr>INMED (Indians into Medicine) Program</vt:lpstr>
      <vt:lpstr>Rural Health</vt:lpstr>
      <vt:lpstr>Service to the Community</vt:lpstr>
      <vt:lpstr>Research Programs </vt:lpstr>
      <vt:lpstr>UND SMHS Research Opportunities</vt:lpstr>
      <vt:lpstr>We Practice What We Preach!</vt:lpstr>
      <vt:lpstr>             Healthcare Workforce Initiative Dave Molmen, MPH Interim CEO, Altru Health System  Chair, UND SMHS Advisory Council    </vt:lpstr>
      <vt:lpstr>Healthcare Workforce Initiative</vt:lpstr>
      <vt:lpstr>UND SMHS Healthcare Workforce Initiative</vt:lpstr>
      <vt:lpstr>Preview of Sixth Biennial Report Health Issues for the State of North Dakota</vt:lpstr>
      <vt:lpstr>Preview of Sixth Biennial Report Health Issues for the State of North Dakota</vt:lpstr>
      <vt:lpstr>Preview of Sixth Biennial Report Health Issues for the State of North Dakota</vt:lpstr>
      <vt:lpstr>Preview of Sixth Biennial Report Health Issues for the State of North Dakota</vt:lpstr>
      <vt:lpstr>Preview of Sixth Biennial Report Health Issues for the State of North Dakota</vt:lpstr>
      <vt:lpstr>Preview of Sixth Biennial Report Health Issues for the State of North Dakota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Are We Doing? And Where Do We Hope to Go?</vt:lpstr>
      <vt:lpstr>Value of the School to the State</vt:lpstr>
      <vt:lpstr>Retention of UND SMHS Medical Student Graduates for Practice In-State</vt:lpstr>
      <vt:lpstr>UND SMHS Outcomes</vt:lpstr>
      <vt:lpstr>Our Goals</vt:lpstr>
      <vt:lpstr>Our Goals</vt:lpstr>
      <vt:lpstr>Our Mission for the last 100 years:</vt:lpstr>
      <vt:lpstr>PowerPoint Presentation</vt:lpstr>
    </vt:vector>
  </TitlesOfParts>
  <Company>UND School of Medicine &amp; Health Sciences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Wynne, Joshua</dc:creator>
  <cp:lastModifiedBy>Wynne, Joshua</cp:lastModifiedBy>
  <cp:revision>302</cp:revision>
  <cp:lastPrinted>2018-08-15T22:18:27Z</cp:lastPrinted>
  <dcterms:created xsi:type="dcterms:W3CDTF">2014-07-21T15:14:33Z</dcterms:created>
  <dcterms:modified xsi:type="dcterms:W3CDTF">2020-09-13T12:40:27Z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0x010100194430C570EA2240B77ED3BDF81B6470</vt:lpwstr>
  </property>
</Properties>
</file>