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256" r:id="rId2"/>
    <p:sldId id="324" r:id="rId3"/>
    <p:sldId id="512" r:id="rId4"/>
    <p:sldId id="513" r:id="rId5"/>
    <p:sldId id="511" r:id="rId6"/>
    <p:sldId id="432" r:id="rId7"/>
    <p:sldId id="367" r:id="rId8"/>
    <p:sldId id="366" r:id="rId9"/>
    <p:sldId id="533" r:id="rId10"/>
    <p:sldId id="388" r:id="rId11"/>
    <p:sldId id="392" r:id="rId12"/>
    <p:sldId id="393" r:id="rId13"/>
    <p:sldId id="523" r:id="rId14"/>
    <p:sldId id="524" r:id="rId15"/>
    <p:sldId id="543" r:id="rId16"/>
    <p:sldId id="525" r:id="rId17"/>
    <p:sldId id="304" r:id="rId18"/>
    <p:sldId id="290" r:id="rId19"/>
    <p:sldId id="302" r:id="rId20"/>
    <p:sldId id="534" r:id="rId21"/>
    <p:sldId id="394" r:id="rId22"/>
    <p:sldId id="390" r:id="rId23"/>
    <p:sldId id="395" r:id="rId24"/>
    <p:sldId id="391" r:id="rId25"/>
    <p:sldId id="396" r:id="rId26"/>
    <p:sldId id="397" r:id="rId27"/>
    <p:sldId id="401" r:id="rId28"/>
    <p:sldId id="307" r:id="rId29"/>
    <p:sldId id="363" r:id="rId30"/>
    <p:sldId id="399" r:id="rId31"/>
    <p:sldId id="264" r:id="rId32"/>
    <p:sldId id="258" r:id="rId33"/>
    <p:sldId id="423" r:id="rId34"/>
    <p:sldId id="424" r:id="rId35"/>
    <p:sldId id="425" r:id="rId36"/>
    <p:sldId id="541" r:id="rId37"/>
    <p:sldId id="542" r:id="rId38"/>
    <p:sldId id="260" r:id="rId39"/>
    <p:sldId id="526" r:id="rId40"/>
    <p:sldId id="527" r:id="rId41"/>
    <p:sldId id="528" r:id="rId42"/>
    <p:sldId id="531" r:id="rId43"/>
    <p:sldId id="261" r:id="rId44"/>
    <p:sldId id="262" r:id="rId45"/>
    <p:sldId id="532" r:id="rId46"/>
    <p:sldId id="265" r:id="rId47"/>
    <p:sldId id="271" r:id="rId48"/>
    <p:sldId id="281" r:id="rId49"/>
    <p:sldId id="283" r:id="rId50"/>
    <p:sldId id="408" r:id="rId51"/>
    <p:sldId id="535" r:id="rId52"/>
    <p:sldId id="545" r:id="rId53"/>
    <p:sldId id="544" r:id="rId54"/>
    <p:sldId id="529" r:id="rId55"/>
    <p:sldId id="530" r:id="rId56"/>
    <p:sldId id="536" r:id="rId57"/>
    <p:sldId id="537" r:id="rId58"/>
    <p:sldId id="538" r:id="rId59"/>
    <p:sldId id="540" r:id="rId60"/>
    <p:sldId id="404" r:id="rId61"/>
    <p:sldId id="380" r:id="rId62"/>
  </p:sldIdLst>
  <p:sldSz cx="12192000" cy="6858000"/>
  <p:notesSz cx="7010400" cy="92964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8F2CD0-DE09-40FD-8DBF-FB6EFB7E3883}">
          <p14:sldIdLst>
            <p14:sldId id="256"/>
            <p14:sldId id="324"/>
            <p14:sldId id="512"/>
            <p14:sldId id="513"/>
            <p14:sldId id="511"/>
            <p14:sldId id="432"/>
            <p14:sldId id="367"/>
            <p14:sldId id="366"/>
            <p14:sldId id="533"/>
            <p14:sldId id="388"/>
            <p14:sldId id="392"/>
            <p14:sldId id="393"/>
            <p14:sldId id="523"/>
            <p14:sldId id="524"/>
            <p14:sldId id="543"/>
            <p14:sldId id="525"/>
            <p14:sldId id="304"/>
            <p14:sldId id="290"/>
            <p14:sldId id="302"/>
            <p14:sldId id="534"/>
            <p14:sldId id="394"/>
            <p14:sldId id="390"/>
            <p14:sldId id="395"/>
            <p14:sldId id="391"/>
            <p14:sldId id="396"/>
            <p14:sldId id="397"/>
            <p14:sldId id="401"/>
            <p14:sldId id="307"/>
            <p14:sldId id="363"/>
            <p14:sldId id="399"/>
            <p14:sldId id="264"/>
            <p14:sldId id="258"/>
            <p14:sldId id="423"/>
            <p14:sldId id="424"/>
            <p14:sldId id="425"/>
            <p14:sldId id="541"/>
            <p14:sldId id="542"/>
            <p14:sldId id="260"/>
            <p14:sldId id="526"/>
            <p14:sldId id="527"/>
            <p14:sldId id="528"/>
            <p14:sldId id="531"/>
            <p14:sldId id="261"/>
            <p14:sldId id="262"/>
            <p14:sldId id="532"/>
            <p14:sldId id="265"/>
            <p14:sldId id="271"/>
            <p14:sldId id="281"/>
            <p14:sldId id="283"/>
            <p14:sldId id="408"/>
            <p14:sldId id="535"/>
            <p14:sldId id="545"/>
            <p14:sldId id="544"/>
            <p14:sldId id="529"/>
            <p14:sldId id="530"/>
            <p14:sldId id="536"/>
            <p14:sldId id="537"/>
            <p14:sldId id="538"/>
            <p14:sldId id="540"/>
            <p14:sldId id="404"/>
            <p14:sldId id="38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D2ECB9-665F-4A4C-A861-5F0D3C0078F6}" v="24" dt="2018-08-23T13:50:57.5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262" autoAdjust="0"/>
  </p:normalViewPr>
  <p:slideViewPr>
    <p:cSldViewPr snapToGrid="0">
      <p:cViewPr varScale="1">
        <p:scale>
          <a:sx n="64" d="100"/>
          <a:sy n="64" d="100"/>
        </p:scale>
        <p:origin x="96" y="25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6" d="100"/>
          <a:sy n="86"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ynne, Joshua" userId="8166f1eb-67ab-4b09-a998-279ad3cfce14" providerId="ADAL" clId="{1F6D3319-FC68-4C14-904B-68882FC8BA96}"/>
    <pc:docChg chg="custSel modHandout">
      <pc:chgData name="Wynne, Joshua" userId="8166f1eb-67ab-4b09-a998-279ad3cfce14" providerId="ADAL" clId="{1F6D3319-FC68-4C14-904B-68882FC8BA96}" dt="2018-08-23T13:17:21.244" v="21" actId="20577"/>
      <pc:docMkLst>
        <pc:docMk/>
      </pc:docMkLst>
    </pc:docChg>
  </pc:docChgLst>
  <pc:docChgLst>
    <pc:chgData name="Wynne, Joshua" userId="8166f1eb-67ab-4b09-a998-279ad3cfce14" providerId="ADAL" clId="{09D2ECB9-665F-4A4C-A861-5F0D3C0078F6}"/>
    <pc:docChg chg="modSld">
      <pc:chgData name="Wynne, Joshua" userId="8166f1eb-67ab-4b09-a998-279ad3cfce14" providerId="ADAL" clId="{09D2ECB9-665F-4A4C-A861-5F0D3C0078F6}" dt="2018-08-23T13:50:57.567" v="1" actId="1035"/>
      <pc:docMkLst>
        <pc:docMk/>
      </pc:docMkLst>
      <pc:sldChg chg="modSp">
        <pc:chgData name="Wynne, Joshua" userId="8166f1eb-67ab-4b09-a998-279ad3cfce14" providerId="ADAL" clId="{09D2ECB9-665F-4A4C-A861-5F0D3C0078F6}" dt="2018-08-23T13:50:57.567" v="1" actId="1035"/>
        <pc:sldMkLst>
          <pc:docMk/>
          <pc:sldMk cId="0" sldId="388"/>
        </pc:sldMkLst>
        <pc:spChg chg="mod">
          <ac:chgData name="Wynne, Joshua" userId="8166f1eb-67ab-4b09-a998-279ad3cfce14" providerId="ADAL" clId="{09D2ECB9-665F-4A4C-A861-5F0D3C0078F6}" dt="2018-08-23T13:50:57.567" v="1" actId="1035"/>
          <ac:spMkLst>
            <pc:docMk/>
            <pc:sldMk cId="0" sldId="388"/>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63466042154567"/>
          <c:y val="7.9229122055674506E-2"/>
          <c:w val="0.46018735362997681"/>
          <c:h val="0.84154175588865099"/>
        </c:manualLayout>
      </c:layout>
      <c:pieChart>
        <c:varyColors val="1"/>
        <c:dLbls>
          <c:showLegendKey val="0"/>
          <c:showVal val="0"/>
          <c:showCatName val="0"/>
          <c:showSerName val="0"/>
          <c:showPercent val="0"/>
          <c:showBubbleSize val="0"/>
          <c:showLeaderLines val="0"/>
        </c:dLbls>
        <c:firstSliceAng val="0"/>
      </c:pieChart>
      <c:spPr>
        <a:noFill/>
        <a:ln w="25407">
          <a:noFill/>
        </a:ln>
      </c:spPr>
    </c:plotArea>
    <c:legend>
      <c:legendPos val="r"/>
      <c:layout>
        <c:manualLayout>
          <c:xMode val="edge"/>
          <c:yMode val="edge"/>
          <c:x val="0.72950823224327799"/>
          <c:y val="6.4239165226297875E-3"/>
          <c:w val="0.23791916010498759"/>
          <c:h val="0.33163892244118759"/>
        </c:manualLayout>
      </c:layout>
      <c:overlay val="0"/>
      <c:spPr>
        <a:noFill/>
        <a:ln w="2798">
          <a:solidFill>
            <a:schemeClr val="tx1"/>
          </a:solidFill>
          <a:prstDash val="solid"/>
        </a:ln>
      </c:spPr>
      <c:txPr>
        <a:bodyPr/>
        <a:lstStyle/>
        <a:p>
          <a:pPr>
            <a:defRPr sz="1457" b="1" i="0" u="none" strike="noStrike" baseline="0">
              <a:solidFill>
                <a:schemeClr val="tx1"/>
              </a:solidFill>
              <a:latin typeface="Times New Roman"/>
              <a:ea typeface="Times New Roman"/>
              <a:cs typeface="Times New Roman"/>
            </a:defRPr>
          </a:pPr>
          <a:endParaRPr lang="en-US"/>
        </a:p>
      </c:txPr>
    </c:legend>
    <c:plotVisOnly val="1"/>
    <c:dispBlanksAs val="zero"/>
    <c:showDLblsOverMax val="0"/>
  </c:chart>
  <c:spPr>
    <a:noFill/>
    <a:ln>
      <a:noFill/>
    </a:ln>
  </c:spPr>
  <c:txPr>
    <a:bodyPr/>
    <a:lstStyle/>
    <a:p>
      <a:pPr>
        <a:defRPr sz="1585"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Lbls>
            <c:dLbl>
              <c:idx val="0"/>
              <c:tx>
                <c:rich>
                  <a:bodyPr/>
                  <a:lstStyle/>
                  <a:p>
                    <a:fld id="{1D98D6F1-01E4-4D25-9034-BA54EE5EB392}" type="CATEGORYNAME">
                      <a:rPr lang="en-US" sz="2000">
                        <a:solidFill>
                          <a:schemeClr val="tx1"/>
                        </a:solidFill>
                      </a:rPr>
                      <a:pPr/>
                      <a:t>[CATEGORY NAME]</a:t>
                    </a:fld>
                    <a:r>
                      <a:rPr lang="en-US" sz="2000" baseline="0" dirty="0">
                        <a:solidFill>
                          <a:schemeClr val="tx1"/>
                        </a:solidFill>
                      </a:rPr>
                      <a:t> $72,793,794 34%</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687D-439B-A734-75804D985635}"/>
                </c:ext>
              </c:extLst>
            </c:dLbl>
            <c:dLbl>
              <c:idx val="1"/>
              <c:tx>
                <c:rich>
                  <a:bodyPr/>
                  <a:lstStyle/>
                  <a:p>
                    <a:fld id="{CA7080BE-CBAA-4951-8EC0-DC135B4308FB}" type="CATEGORYNAME">
                      <a:rPr lang="en-US" sz="2000">
                        <a:solidFill>
                          <a:schemeClr val="tx1"/>
                        </a:solidFill>
                      </a:rPr>
                      <a:pPr/>
                      <a:t>[CATEGORY NAME]</a:t>
                    </a:fld>
                    <a:r>
                      <a:rPr lang="en-US" sz="2000" baseline="0" dirty="0">
                        <a:solidFill>
                          <a:schemeClr val="tx1"/>
                        </a:solidFill>
                      </a:rPr>
                      <a:t> $35,350,926  17%</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687D-439B-A734-75804D985635}"/>
                </c:ext>
              </c:extLst>
            </c:dLbl>
            <c:dLbl>
              <c:idx val="2"/>
              <c:layout>
                <c:manualLayout>
                  <c:x val="0.2143708536849642"/>
                  <c:y val="0"/>
                </c:manualLayout>
              </c:layout>
              <c:tx>
                <c:rich>
                  <a:bodyPr/>
                  <a:lstStyle/>
                  <a:p>
                    <a:r>
                      <a:rPr lang="en-US" sz="2000" dirty="0">
                        <a:solidFill>
                          <a:schemeClr val="tx1"/>
                        </a:solidFill>
                      </a:rPr>
                      <a:t>Mill Levy $9,063,056  4%</a:t>
                    </a:r>
                  </a:p>
                </c:rich>
              </c:tx>
              <c:showLegendKey val="0"/>
              <c:showVal val="1"/>
              <c:showCatName val="1"/>
              <c:showSerName val="0"/>
              <c:showPercent val="1"/>
              <c:showBubbleSize val="0"/>
              <c:separator> </c:separator>
              <c:extLst>
                <c:ext xmlns:c15="http://schemas.microsoft.com/office/drawing/2012/chart" uri="{CE6537A1-D6FC-4f65-9D91-7224C49458BB}">
                  <c15:layout>
                    <c:manualLayout>
                      <c:w val="0.37993205942865832"/>
                      <c:h val="0.11814067696413663"/>
                    </c:manualLayout>
                  </c15:layout>
                </c:ext>
                <c:ext xmlns:c16="http://schemas.microsoft.com/office/drawing/2014/chart" uri="{C3380CC4-5D6E-409C-BE32-E72D297353CC}">
                  <c16:uniqueId val="{00000000-0377-48CF-A150-1CE2566709A7}"/>
                </c:ext>
              </c:extLst>
            </c:dLbl>
            <c:dLbl>
              <c:idx val="3"/>
              <c:tx>
                <c:rich>
                  <a:bodyPr/>
                  <a:lstStyle/>
                  <a:p>
                    <a:fld id="{E66E5729-28DD-4FE8-B8F9-2A17D29D30D0}" type="CATEGORYNAME">
                      <a:rPr lang="en-US" sz="2000">
                        <a:solidFill>
                          <a:schemeClr val="tx1"/>
                        </a:solidFill>
                      </a:rPr>
                      <a:pPr/>
                      <a:t>[CATEGORY NAME]</a:t>
                    </a:fld>
                    <a:r>
                      <a:rPr lang="en-US" sz="2000" baseline="0" dirty="0">
                        <a:solidFill>
                          <a:schemeClr val="tx1"/>
                        </a:solidFill>
                      </a:rPr>
                      <a:t> $48,024,512  22%</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687D-439B-A734-75804D985635}"/>
                </c:ext>
              </c:extLst>
            </c:dLbl>
            <c:dLbl>
              <c:idx val="4"/>
              <c:layout>
                <c:manualLayout>
                  <c:x val="0.18844801478153822"/>
                  <c:y val="0.21362304095233386"/>
                </c:manualLayout>
              </c:layout>
              <c:tx>
                <c:rich>
                  <a:bodyPr/>
                  <a:lstStyle/>
                  <a:p>
                    <a:fld id="{D672E3A6-BC3F-46CC-9BF4-AA7C15239D81}" type="CATEGORYNAME">
                      <a:rPr lang="en-US" sz="2000">
                        <a:solidFill>
                          <a:schemeClr val="tx1"/>
                        </a:solidFill>
                      </a:rPr>
                      <a:pPr/>
                      <a:t>[CATEGORY NAME]</a:t>
                    </a:fld>
                    <a:r>
                      <a:rPr lang="en-US" sz="2000" baseline="0" dirty="0">
                        <a:solidFill>
                          <a:schemeClr val="tx1"/>
                        </a:solidFill>
                      </a:rPr>
                      <a:t> $48,313,195  </a:t>
                    </a:r>
                  </a:p>
                  <a:p>
                    <a:r>
                      <a:rPr lang="en-US" sz="2000" baseline="0" dirty="0">
                        <a:solidFill>
                          <a:schemeClr val="tx1"/>
                        </a:solidFill>
                      </a:rPr>
                      <a:t>23%</a:t>
                    </a:r>
                  </a:p>
                </c:rich>
              </c:tx>
              <c:showLegendKey val="0"/>
              <c:showVal val="1"/>
              <c:showCatName val="1"/>
              <c:showSerName val="0"/>
              <c:showPercent val="1"/>
              <c:showBubbleSize val="0"/>
              <c:separator> </c:separator>
              <c:extLst>
                <c:ext xmlns:c15="http://schemas.microsoft.com/office/drawing/2012/chart" uri="{CE6537A1-D6FC-4f65-9D91-7224C49458BB}">
                  <c15:layout>
                    <c:manualLayout>
                      <c:w val="0.32224521649950122"/>
                      <c:h val="0.23901480488548274"/>
                    </c:manualLayout>
                  </c15:layout>
                  <c15:dlblFieldTable/>
                  <c15:showDataLabelsRange val="0"/>
                </c:ext>
                <c:ext xmlns:c16="http://schemas.microsoft.com/office/drawing/2014/chart" uri="{C3380CC4-5D6E-409C-BE32-E72D297353CC}">
                  <c16:uniqueId val="{00000001-0377-48CF-A150-1CE2566709A7}"/>
                </c:ext>
              </c:extLst>
            </c:dLbl>
            <c:spPr>
              <a:noFill/>
              <a:ln>
                <a:noFill/>
              </a:ln>
              <a:effectLst/>
            </c:spPr>
            <c:txPr>
              <a:bodyPr/>
              <a:lstStyle/>
              <a:p>
                <a:pPr>
                  <a:defRPr sz="1400" b="1">
                    <a:solidFill>
                      <a:schemeClr val="bg2"/>
                    </a:solidFill>
                  </a:defRPr>
                </a:pPr>
                <a:endParaRPr lang="en-US"/>
              </a:p>
            </c:txPr>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Sheet1!$A$3:$A$7</c:f>
              <c:strCache>
                <c:ptCount val="5"/>
                <c:pt idx="0">
                  <c:v>State</c:v>
                </c:pt>
                <c:pt idx="1">
                  <c:v>Tuition</c:v>
                </c:pt>
                <c:pt idx="2">
                  <c:v>Mill Levy</c:v>
                </c:pt>
                <c:pt idx="3">
                  <c:v>Patient &amp; Education</c:v>
                </c:pt>
                <c:pt idx="4">
                  <c:v>Grants &amp; Contracts</c:v>
                </c:pt>
              </c:strCache>
            </c:strRef>
          </c:cat>
          <c:val>
            <c:numRef>
              <c:f>Sheet1!$B$3:$B$7</c:f>
              <c:numCache>
                <c:formatCode>_("$"* #,##0_);_("$"* \(#,##0\);_("$"* "-"??_);_(@_)</c:formatCode>
                <c:ptCount val="5"/>
                <c:pt idx="0">
                  <c:v>73598684</c:v>
                </c:pt>
                <c:pt idx="1">
                  <c:v>33570734</c:v>
                </c:pt>
                <c:pt idx="2">
                  <c:v>7772578</c:v>
                </c:pt>
                <c:pt idx="3">
                  <c:v>57470999</c:v>
                </c:pt>
                <c:pt idx="4">
                  <c:v>57470999</c:v>
                </c:pt>
              </c:numCache>
            </c:numRef>
          </c:val>
          <c:extLst>
            <c:ext xmlns:c16="http://schemas.microsoft.com/office/drawing/2014/chart" uri="{C3380CC4-5D6E-409C-BE32-E72D297353CC}">
              <c16:uniqueId val="{00000002-0377-48CF-A150-1CE2566709A7}"/>
            </c:ext>
          </c:extLst>
        </c:ser>
        <c:dLbls>
          <c:showLegendKey val="0"/>
          <c:showVal val="1"/>
          <c:showCatName val="1"/>
          <c:showSerName val="0"/>
          <c:showPercent val="0"/>
          <c:showBubbleSize val="0"/>
          <c:showLeaderLines val="0"/>
        </c:dLbls>
        <c:firstSliceAng val="0"/>
      </c:pieChart>
    </c:plotArea>
    <c:plotVisOnly val="1"/>
    <c:dispBlanksAs val="gap"/>
    <c:showDLblsOverMax val="0"/>
  </c:chart>
  <c:spPr>
    <a:noFill/>
    <a:ln>
      <a:noFill/>
    </a:ln>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Resident Tuition &amp; Fees for 1st</a:t>
            </a:r>
            <a:r>
              <a:rPr lang="en-US" b="1" baseline="0" dirty="0"/>
              <a:t> Year Regional Medical Schools</a:t>
            </a:r>
          </a:p>
          <a:p>
            <a:pPr>
              <a:defRPr/>
            </a:pPr>
            <a:endParaRPr lang="en-US" dirty="0"/>
          </a:p>
        </c:rich>
      </c:tx>
      <c:layout>
        <c:manualLayout>
          <c:xMode val="edge"/>
          <c:yMode val="edge"/>
          <c:x val="9.4032408782388846E-2"/>
          <c:y val="8.333333333333332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7758350345334681E-2"/>
          <c:y val="0.25338415435082312"/>
          <c:w val="0.91972218936123984"/>
          <c:h val="0.62741836650488136"/>
        </c:manualLayout>
      </c:layout>
      <c:lineChart>
        <c:grouping val="standard"/>
        <c:varyColors val="0"/>
        <c:ser>
          <c:idx val="0"/>
          <c:order val="0"/>
          <c:tx>
            <c:strRef>
              <c:f>tuition!$A$6</c:f>
              <c:strCache>
                <c:ptCount val="1"/>
                <c:pt idx="0">
                  <c:v>North Dakota</c:v>
                </c:pt>
              </c:strCache>
            </c:strRef>
          </c:tx>
          <c:spPr>
            <a:ln w="76200" cap="rnd">
              <a:solidFill>
                <a:srgbClr val="00B050"/>
              </a:solidFill>
              <a:round/>
            </a:ln>
            <a:effectLst/>
          </c:spPr>
          <c:marker>
            <c:symbol val="none"/>
          </c:marker>
          <c:cat>
            <c:strRef>
              <c:f>tuition!$B$1:$G$1</c:f>
              <c:strCache>
                <c:ptCount val="6"/>
                <c:pt idx="0">
                  <c:v>2012-13</c:v>
                </c:pt>
                <c:pt idx="1">
                  <c:v>2013-14</c:v>
                </c:pt>
                <c:pt idx="2">
                  <c:v>2014-15</c:v>
                </c:pt>
                <c:pt idx="3">
                  <c:v>2015-16</c:v>
                </c:pt>
                <c:pt idx="4">
                  <c:v>2016-17</c:v>
                </c:pt>
                <c:pt idx="5">
                  <c:v>2017-18</c:v>
                </c:pt>
              </c:strCache>
            </c:strRef>
          </c:cat>
          <c:val>
            <c:numRef>
              <c:f>tuition!$B$6:$G$6</c:f>
              <c:numCache>
                <c:formatCode>_("$"* #,##0_);_("$"* \(#,##0\);_("$"* "-"??_);_(@_)</c:formatCode>
                <c:ptCount val="6"/>
                <c:pt idx="0">
                  <c:v>26981</c:v>
                </c:pt>
                <c:pt idx="1">
                  <c:v>27631</c:v>
                </c:pt>
                <c:pt idx="2">
                  <c:v>28614</c:v>
                </c:pt>
                <c:pt idx="3">
                  <c:v>29496</c:v>
                </c:pt>
                <c:pt idx="4">
                  <c:v>30239</c:v>
                </c:pt>
                <c:pt idx="5">
                  <c:v>31433</c:v>
                </c:pt>
              </c:numCache>
            </c:numRef>
          </c:val>
          <c:smooth val="0"/>
          <c:extLst>
            <c:ext xmlns:c16="http://schemas.microsoft.com/office/drawing/2014/chart" uri="{C3380CC4-5D6E-409C-BE32-E72D297353CC}">
              <c16:uniqueId val="{00000000-6F95-4704-8A0C-8E58ED0D8AA0}"/>
            </c:ext>
          </c:extLst>
        </c:ser>
        <c:ser>
          <c:idx val="1"/>
          <c:order val="1"/>
          <c:tx>
            <c:strRef>
              <c:f>tuition!$A$2</c:f>
              <c:strCache>
                <c:ptCount val="1"/>
                <c:pt idx="0">
                  <c:v>Minnesota</c:v>
                </c:pt>
              </c:strCache>
            </c:strRef>
          </c:tx>
          <c:spPr>
            <a:ln w="28575" cap="rnd">
              <a:solidFill>
                <a:schemeClr val="accent2"/>
              </a:solidFill>
              <a:round/>
            </a:ln>
            <a:effectLst/>
          </c:spPr>
          <c:marker>
            <c:symbol val="none"/>
          </c:marker>
          <c:cat>
            <c:strRef>
              <c:f>tuition!$B$1:$G$1</c:f>
              <c:strCache>
                <c:ptCount val="6"/>
                <c:pt idx="0">
                  <c:v>2012-13</c:v>
                </c:pt>
                <c:pt idx="1">
                  <c:v>2013-14</c:v>
                </c:pt>
                <c:pt idx="2">
                  <c:v>2014-15</c:v>
                </c:pt>
                <c:pt idx="3">
                  <c:v>2015-16</c:v>
                </c:pt>
                <c:pt idx="4">
                  <c:v>2016-17</c:v>
                </c:pt>
                <c:pt idx="5">
                  <c:v>2017-18</c:v>
                </c:pt>
              </c:strCache>
            </c:strRef>
          </c:cat>
          <c:val>
            <c:numRef>
              <c:f>tuition!$B$2:$G$2</c:f>
              <c:numCache>
                <c:formatCode>_("$"* #,##0_);_("$"* \(#,##0\);_("$"* "-"??_);_(@_)</c:formatCode>
                <c:ptCount val="6"/>
                <c:pt idx="0">
                  <c:v>39140</c:v>
                </c:pt>
                <c:pt idx="1">
                  <c:v>40068</c:v>
                </c:pt>
                <c:pt idx="2">
                  <c:v>36800</c:v>
                </c:pt>
                <c:pt idx="3">
                  <c:v>38601</c:v>
                </c:pt>
                <c:pt idx="4">
                  <c:v>38537</c:v>
                </c:pt>
                <c:pt idx="5">
                  <c:v>38518</c:v>
                </c:pt>
              </c:numCache>
            </c:numRef>
          </c:val>
          <c:smooth val="0"/>
          <c:extLst>
            <c:ext xmlns:c16="http://schemas.microsoft.com/office/drawing/2014/chart" uri="{C3380CC4-5D6E-409C-BE32-E72D297353CC}">
              <c16:uniqueId val="{00000001-6F95-4704-8A0C-8E58ED0D8AA0}"/>
            </c:ext>
          </c:extLst>
        </c:ser>
        <c:ser>
          <c:idx val="2"/>
          <c:order val="2"/>
          <c:tx>
            <c:strRef>
              <c:f>tuition!$A$3</c:f>
              <c:strCache>
                <c:ptCount val="1"/>
                <c:pt idx="0">
                  <c:v>AAMC Midwest Mean</c:v>
                </c:pt>
              </c:strCache>
            </c:strRef>
          </c:tx>
          <c:spPr>
            <a:ln w="28575" cap="rnd">
              <a:solidFill>
                <a:srgbClr val="0070C0"/>
              </a:solidFill>
              <a:round/>
            </a:ln>
            <a:effectLst/>
          </c:spPr>
          <c:marker>
            <c:symbol val="none"/>
          </c:marker>
          <c:cat>
            <c:strRef>
              <c:f>tuition!$B$1:$G$1</c:f>
              <c:strCache>
                <c:ptCount val="6"/>
                <c:pt idx="0">
                  <c:v>2012-13</c:v>
                </c:pt>
                <c:pt idx="1">
                  <c:v>2013-14</c:v>
                </c:pt>
                <c:pt idx="2">
                  <c:v>2014-15</c:v>
                </c:pt>
                <c:pt idx="3">
                  <c:v>2015-16</c:v>
                </c:pt>
                <c:pt idx="4">
                  <c:v>2016-17</c:v>
                </c:pt>
                <c:pt idx="5">
                  <c:v>2017-18</c:v>
                </c:pt>
              </c:strCache>
            </c:strRef>
          </c:cat>
          <c:val>
            <c:numRef>
              <c:f>tuition!$B$3:$G$3</c:f>
              <c:numCache>
                <c:formatCode>_("$"* #,##0_);_("$"* \(#,##0\);_("$"* "-"??_);_(@_)</c:formatCode>
                <c:ptCount val="6"/>
                <c:pt idx="0">
                  <c:v>30691</c:v>
                </c:pt>
                <c:pt idx="1">
                  <c:v>31374</c:v>
                </c:pt>
                <c:pt idx="2">
                  <c:v>34386</c:v>
                </c:pt>
                <c:pt idx="3">
                  <c:v>35466</c:v>
                </c:pt>
                <c:pt idx="4">
                  <c:v>35989</c:v>
                </c:pt>
                <c:pt idx="5">
                  <c:v>36640</c:v>
                </c:pt>
              </c:numCache>
            </c:numRef>
          </c:val>
          <c:smooth val="0"/>
          <c:extLst>
            <c:ext xmlns:c16="http://schemas.microsoft.com/office/drawing/2014/chart" uri="{C3380CC4-5D6E-409C-BE32-E72D297353CC}">
              <c16:uniqueId val="{00000002-6F95-4704-8A0C-8E58ED0D8AA0}"/>
            </c:ext>
          </c:extLst>
        </c:ser>
        <c:ser>
          <c:idx val="3"/>
          <c:order val="3"/>
          <c:tx>
            <c:strRef>
              <c:f>tuition!$A$4</c:f>
              <c:strCache>
                <c:ptCount val="1"/>
                <c:pt idx="0">
                  <c:v>South Dakota</c:v>
                </c:pt>
              </c:strCache>
            </c:strRef>
          </c:tx>
          <c:spPr>
            <a:ln w="28575" cap="rnd">
              <a:solidFill>
                <a:srgbClr val="FF0000"/>
              </a:solidFill>
              <a:round/>
            </a:ln>
            <a:effectLst/>
          </c:spPr>
          <c:marker>
            <c:symbol val="none"/>
          </c:marker>
          <c:cat>
            <c:strRef>
              <c:f>tuition!$B$1:$G$1</c:f>
              <c:strCache>
                <c:ptCount val="6"/>
                <c:pt idx="0">
                  <c:v>2012-13</c:v>
                </c:pt>
                <c:pt idx="1">
                  <c:v>2013-14</c:v>
                </c:pt>
                <c:pt idx="2">
                  <c:v>2014-15</c:v>
                </c:pt>
                <c:pt idx="3">
                  <c:v>2015-16</c:v>
                </c:pt>
                <c:pt idx="4">
                  <c:v>2016-17</c:v>
                </c:pt>
                <c:pt idx="5">
                  <c:v>2017-18</c:v>
                </c:pt>
              </c:strCache>
            </c:strRef>
          </c:cat>
          <c:val>
            <c:numRef>
              <c:f>tuition!$B$4:$G$4</c:f>
              <c:numCache>
                <c:formatCode>_("$"* #,##0_);_("$"* \(#,##0\);_("$"* "-"??_);_(@_)</c:formatCode>
                <c:ptCount val="6"/>
                <c:pt idx="0">
                  <c:v>28975</c:v>
                </c:pt>
                <c:pt idx="1">
                  <c:v>30110</c:v>
                </c:pt>
                <c:pt idx="2">
                  <c:v>33554</c:v>
                </c:pt>
                <c:pt idx="3">
                  <c:v>34924</c:v>
                </c:pt>
                <c:pt idx="4">
                  <c:v>33373</c:v>
                </c:pt>
                <c:pt idx="5">
                  <c:v>33946</c:v>
                </c:pt>
              </c:numCache>
            </c:numRef>
          </c:val>
          <c:smooth val="0"/>
          <c:extLst>
            <c:ext xmlns:c16="http://schemas.microsoft.com/office/drawing/2014/chart" uri="{C3380CC4-5D6E-409C-BE32-E72D297353CC}">
              <c16:uniqueId val="{00000003-6F95-4704-8A0C-8E58ED0D8AA0}"/>
            </c:ext>
          </c:extLst>
        </c:ser>
        <c:ser>
          <c:idx val="4"/>
          <c:order val="4"/>
          <c:tx>
            <c:strRef>
              <c:f>tuition!$A$5</c:f>
              <c:strCache>
                <c:ptCount val="1"/>
                <c:pt idx="0">
                  <c:v>Nebraska</c:v>
                </c:pt>
              </c:strCache>
            </c:strRef>
          </c:tx>
          <c:spPr>
            <a:ln w="28575" cap="rnd">
              <a:solidFill>
                <a:schemeClr val="accent5"/>
              </a:solidFill>
              <a:round/>
            </a:ln>
            <a:effectLst/>
          </c:spPr>
          <c:marker>
            <c:symbol val="none"/>
          </c:marker>
          <c:cat>
            <c:strRef>
              <c:f>tuition!$B$1:$G$1</c:f>
              <c:strCache>
                <c:ptCount val="6"/>
                <c:pt idx="0">
                  <c:v>2012-13</c:v>
                </c:pt>
                <c:pt idx="1">
                  <c:v>2013-14</c:v>
                </c:pt>
                <c:pt idx="2">
                  <c:v>2014-15</c:v>
                </c:pt>
                <c:pt idx="3">
                  <c:v>2015-16</c:v>
                </c:pt>
                <c:pt idx="4">
                  <c:v>2016-17</c:v>
                </c:pt>
                <c:pt idx="5">
                  <c:v>2017-18</c:v>
                </c:pt>
              </c:strCache>
            </c:strRef>
          </c:cat>
          <c:val>
            <c:numRef>
              <c:f>tuition!$B$5:$G$5</c:f>
              <c:numCache>
                <c:formatCode>_("$"* #,##0_);_("$"* \(#,##0\);_("$"* "-"??_);_(@_)</c:formatCode>
                <c:ptCount val="6"/>
                <c:pt idx="0">
                  <c:v>29493</c:v>
                </c:pt>
                <c:pt idx="1">
                  <c:v>29493</c:v>
                </c:pt>
                <c:pt idx="2">
                  <c:v>31145</c:v>
                </c:pt>
                <c:pt idx="3">
                  <c:v>31199</c:v>
                </c:pt>
                <c:pt idx="4">
                  <c:v>32465</c:v>
                </c:pt>
                <c:pt idx="5">
                  <c:v>34302</c:v>
                </c:pt>
              </c:numCache>
            </c:numRef>
          </c:val>
          <c:smooth val="0"/>
          <c:extLst>
            <c:ext xmlns:c16="http://schemas.microsoft.com/office/drawing/2014/chart" uri="{C3380CC4-5D6E-409C-BE32-E72D297353CC}">
              <c16:uniqueId val="{00000004-6F95-4704-8A0C-8E58ED0D8AA0}"/>
            </c:ext>
          </c:extLst>
        </c:ser>
        <c:dLbls>
          <c:showLegendKey val="0"/>
          <c:showVal val="0"/>
          <c:showCatName val="0"/>
          <c:showSerName val="0"/>
          <c:showPercent val="0"/>
          <c:showBubbleSize val="0"/>
        </c:dLbls>
        <c:smooth val="0"/>
        <c:axId val="264329152"/>
        <c:axId val="264329712"/>
      </c:lineChart>
      <c:catAx>
        <c:axId val="264329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4329712"/>
        <c:crosses val="autoZero"/>
        <c:auto val="1"/>
        <c:lblAlgn val="ctr"/>
        <c:lblOffset val="100"/>
        <c:noMultiLvlLbl val="0"/>
      </c:catAx>
      <c:valAx>
        <c:axId val="264329712"/>
        <c:scaling>
          <c:orientation val="minMax"/>
          <c:min val="20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4329152"/>
        <c:crosses val="autoZero"/>
        <c:crossBetween val="between"/>
      </c:valAx>
      <c:spPr>
        <a:noFill/>
        <a:ln>
          <a:noFill/>
        </a:ln>
        <a:effectLst/>
      </c:spPr>
    </c:plotArea>
    <c:legend>
      <c:legendPos val="b"/>
      <c:layout>
        <c:manualLayout>
          <c:xMode val="edge"/>
          <c:yMode val="edge"/>
          <c:x val="0.1417729681098856"/>
          <c:y val="0.926183140838575"/>
          <c:w val="0.66925106198789519"/>
          <c:h val="7.381685916142496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63466042154567"/>
          <c:y val="7.9229122055674506E-2"/>
          <c:w val="0.46018735362997681"/>
          <c:h val="0.84154175588865099"/>
        </c:manualLayout>
      </c:layout>
      <c:pieChart>
        <c:varyColors val="1"/>
        <c:dLbls>
          <c:showLegendKey val="0"/>
          <c:showVal val="0"/>
          <c:showCatName val="0"/>
          <c:showSerName val="0"/>
          <c:showPercent val="0"/>
          <c:showBubbleSize val="0"/>
          <c:showLeaderLines val="0"/>
        </c:dLbls>
        <c:firstSliceAng val="0"/>
      </c:pieChart>
      <c:spPr>
        <a:noFill/>
        <a:ln w="25407">
          <a:noFill/>
        </a:ln>
      </c:spPr>
    </c:plotArea>
    <c:legend>
      <c:legendPos val="r"/>
      <c:layout>
        <c:manualLayout>
          <c:xMode val="edge"/>
          <c:yMode val="edge"/>
          <c:x val="0.72950823224327799"/>
          <c:y val="6.4239165226297875E-3"/>
          <c:w val="0.23791916010498759"/>
          <c:h val="0.33163892244118759"/>
        </c:manualLayout>
      </c:layout>
      <c:overlay val="0"/>
      <c:spPr>
        <a:noFill/>
        <a:ln w="2798">
          <a:solidFill>
            <a:schemeClr val="tx1"/>
          </a:solidFill>
          <a:prstDash val="solid"/>
        </a:ln>
      </c:spPr>
      <c:txPr>
        <a:bodyPr/>
        <a:lstStyle/>
        <a:p>
          <a:pPr>
            <a:defRPr sz="1457" b="1" i="0" u="none" strike="noStrike" baseline="0">
              <a:solidFill>
                <a:schemeClr val="tx1"/>
              </a:solidFill>
              <a:latin typeface="Times New Roman"/>
              <a:ea typeface="Times New Roman"/>
              <a:cs typeface="Times New Roman"/>
            </a:defRPr>
          </a:pPr>
          <a:endParaRPr lang="en-US"/>
        </a:p>
      </c:txPr>
    </c:legend>
    <c:plotVisOnly val="1"/>
    <c:dispBlanksAs val="zero"/>
    <c:showDLblsOverMax val="0"/>
  </c:chart>
  <c:spPr>
    <a:noFill/>
    <a:ln>
      <a:noFill/>
    </a:ln>
  </c:spPr>
  <c:txPr>
    <a:bodyPr/>
    <a:lstStyle/>
    <a:p>
      <a:pPr>
        <a:defRPr sz="1585"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1"/>
          <c:showCatName val="1"/>
          <c:showSerName val="0"/>
          <c:showPercent val="0"/>
          <c:showBubbleSize val="0"/>
          <c:showLeaderLines val="0"/>
        </c:dLbls>
        <c:firstSliceAng val="0"/>
      </c:pieChart>
    </c:plotArea>
    <c:plotVisOnly val="1"/>
    <c:dispBlanksAs val="gap"/>
    <c:showDLblsOverMax val="0"/>
  </c:chart>
  <c:spPr>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Lbls>
            <c:dLbl>
              <c:idx val="0"/>
              <c:layout>
                <c:manualLayout>
                  <c:x val="-0.24838971707547053"/>
                  <c:y val="-7.3541333088853161E-2"/>
                </c:manualLayout>
              </c:layout>
              <c:tx>
                <c:rich>
                  <a:bodyPr/>
                  <a:lstStyle/>
                  <a:p>
                    <a:r>
                      <a:rPr lang="en-US" sz="2000" dirty="0">
                        <a:solidFill>
                          <a:schemeClr val="tx1"/>
                        </a:solidFill>
                      </a:rPr>
                      <a:t>Salary $119,585,470</a:t>
                    </a:r>
                  </a:p>
                  <a:p>
                    <a:r>
                      <a:rPr lang="en-US" sz="2000" dirty="0">
                        <a:solidFill>
                          <a:schemeClr val="tx1"/>
                        </a:solidFill>
                      </a:rPr>
                      <a:t>56%</a:t>
                    </a:r>
                  </a:p>
                </c:rich>
              </c:tx>
              <c:showLegendKey val="0"/>
              <c:showVal val="1"/>
              <c:showCatName val="1"/>
              <c:showSerName val="0"/>
              <c:showPercent val="1"/>
              <c:showBubbleSize val="0"/>
              <c:extLst>
                <c:ext xmlns:c15="http://schemas.microsoft.com/office/drawing/2012/chart" uri="{CE6537A1-D6FC-4f65-9D91-7224C49458BB}">
                  <c15:layout>
                    <c:manualLayout>
                      <c:w val="0.2142681069055607"/>
                      <c:h val="0.25029031411721314"/>
                    </c:manualLayout>
                  </c15:layout>
                </c:ext>
                <c:ext xmlns:c16="http://schemas.microsoft.com/office/drawing/2014/chart" uri="{C3380CC4-5D6E-409C-BE32-E72D297353CC}">
                  <c16:uniqueId val="{00000000-3C00-4F9C-B8C4-536970016E17}"/>
                </c:ext>
              </c:extLst>
            </c:dLbl>
            <c:dLbl>
              <c:idx val="1"/>
              <c:layout>
                <c:manualLayout>
                  <c:x val="0.16979966027164825"/>
                  <c:y val="-0.1586073287679047"/>
                </c:manualLayout>
              </c:layout>
              <c:tx>
                <c:rich>
                  <a:bodyPr/>
                  <a:lstStyle/>
                  <a:p>
                    <a:fld id="{A1A79687-62EB-496A-B039-E4AF931FBC54}" type="CATEGORYNAME">
                      <a:rPr lang="en-US" sz="2000" smtClean="0">
                        <a:solidFill>
                          <a:schemeClr val="tx1"/>
                        </a:solidFill>
                      </a:rPr>
                      <a:pPr/>
                      <a:t>[CATEGORY NAME]</a:t>
                    </a:fld>
                    <a:r>
                      <a:rPr lang="en-US" sz="2000" baseline="0" dirty="0">
                        <a:solidFill>
                          <a:schemeClr val="tx1"/>
                        </a:solidFill>
                      </a:rPr>
                      <a:t> $29,896,368  14%</a:t>
                    </a:r>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C00-4F9C-B8C4-536970016E17}"/>
                </c:ext>
              </c:extLst>
            </c:dLbl>
            <c:dLbl>
              <c:idx val="2"/>
              <c:layout>
                <c:manualLayout>
                  <c:x val="0.17465096393013929"/>
                  <c:y val="0.23588316710457771"/>
                </c:manualLayout>
              </c:layout>
              <c:tx>
                <c:rich>
                  <a:bodyPr/>
                  <a:lstStyle/>
                  <a:p>
                    <a:r>
                      <a:rPr lang="en-US" sz="2000" dirty="0">
                        <a:solidFill>
                          <a:schemeClr val="tx1"/>
                        </a:solidFill>
                      </a:rPr>
                      <a:t>Operating &amp; Equipment  $64,063,645</a:t>
                    </a:r>
                  </a:p>
                  <a:p>
                    <a:r>
                      <a:rPr lang="en-US" sz="2000" dirty="0">
                        <a:solidFill>
                          <a:schemeClr val="tx1"/>
                        </a:solidFill>
                      </a:rPr>
                      <a:t>30%</a:t>
                    </a:r>
                  </a:p>
                </c:rich>
              </c:tx>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3C00-4F9C-B8C4-536970016E17}"/>
                </c:ext>
              </c:extLst>
            </c:dLbl>
            <c:spPr>
              <a:noFill/>
              <a:ln>
                <a:noFill/>
              </a:ln>
              <a:effectLst/>
            </c:spPr>
            <c:txPr>
              <a:bodyPr/>
              <a:lstStyle/>
              <a:p>
                <a:pPr>
                  <a:defRPr sz="1400" b="1">
                    <a:solidFill>
                      <a:schemeClr val="bg2"/>
                    </a:solidFill>
                  </a:defRPr>
                </a:pPr>
                <a:endParaRPr lang="en-US"/>
              </a:p>
            </c:txPr>
            <c:showLegendKey val="0"/>
            <c:showVal val="1"/>
            <c:showCatName val="1"/>
            <c:showSerName val="0"/>
            <c:showPercent val="1"/>
            <c:showBubbleSize val="0"/>
            <c:showLeaderLines val="1"/>
            <c:extLst>
              <c:ext xmlns:c15="http://schemas.microsoft.com/office/drawing/2012/chart" uri="{CE6537A1-D6FC-4f65-9D91-7224C49458BB}"/>
            </c:extLst>
          </c:dLbls>
          <c:cat>
            <c:strRef>
              <c:f>Sheet1!$A$10:$A$12</c:f>
              <c:strCache>
                <c:ptCount val="3"/>
                <c:pt idx="0">
                  <c:v>Salary</c:v>
                </c:pt>
                <c:pt idx="1">
                  <c:v>Fringe Benefits</c:v>
                </c:pt>
                <c:pt idx="2">
                  <c:v>Operating &amp; Equipment</c:v>
                </c:pt>
              </c:strCache>
            </c:strRef>
          </c:cat>
          <c:val>
            <c:numRef>
              <c:f>Sheet1!$E$10:$E$12</c:f>
              <c:numCache>
                <c:formatCode>_("$"* #,##0_);_("$"* \(#,##0\);_("$"* "-"??_);_(@_)</c:formatCode>
                <c:ptCount val="3"/>
                <c:pt idx="0">
                  <c:v>131033876</c:v>
                </c:pt>
                <c:pt idx="1">
                  <c:v>34482599</c:v>
                </c:pt>
                <c:pt idx="2">
                  <c:v>64367518</c:v>
                </c:pt>
              </c:numCache>
            </c:numRef>
          </c:val>
          <c:extLst>
            <c:ext xmlns:c16="http://schemas.microsoft.com/office/drawing/2014/chart" uri="{C3380CC4-5D6E-409C-BE32-E72D297353CC}">
              <c16:uniqueId val="{00000003-3C00-4F9C-B8C4-536970016E17}"/>
            </c:ext>
          </c:extLst>
        </c:ser>
        <c:dLbls>
          <c:showLegendKey val="0"/>
          <c:showVal val="1"/>
          <c:showCatName val="1"/>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Percentile</c:v>
                </c:pt>
              </c:strCache>
            </c:strRef>
          </c:tx>
          <c:spPr>
            <a:ln w="76200" cap="rnd">
              <a:solidFill>
                <a:schemeClr val="accent1"/>
              </a:solidFill>
              <a:round/>
            </a:ln>
            <a:effectLst/>
          </c:spPr>
          <c:marker>
            <c:symbol val="none"/>
          </c:marker>
          <c:dPt>
            <c:idx val="1"/>
            <c:marker>
              <c:symbol val="none"/>
            </c:marker>
            <c:bubble3D val="0"/>
            <c:spPr>
              <a:ln w="76200" cap="rnd">
                <a:solidFill>
                  <a:schemeClr val="accent1"/>
                </a:solidFill>
                <a:round/>
              </a:ln>
              <a:effectLst/>
            </c:spPr>
            <c:extLst>
              <c:ext xmlns:c16="http://schemas.microsoft.com/office/drawing/2014/chart" uri="{C3380CC4-5D6E-409C-BE32-E72D297353CC}">
                <c16:uniqueId val="{00000005-0B29-4FA3-B137-C6EA134F39E0}"/>
              </c:ext>
            </c:extLst>
          </c:dPt>
          <c:dPt>
            <c:idx val="2"/>
            <c:marker>
              <c:symbol val="none"/>
            </c:marker>
            <c:bubble3D val="0"/>
            <c:spPr>
              <a:ln w="76200" cap="rnd">
                <a:solidFill>
                  <a:schemeClr val="accent1"/>
                </a:solidFill>
                <a:round/>
              </a:ln>
              <a:effectLst/>
            </c:spPr>
            <c:extLst>
              <c:ext xmlns:c16="http://schemas.microsoft.com/office/drawing/2014/chart" uri="{C3380CC4-5D6E-409C-BE32-E72D297353CC}">
                <c16:uniqueId val="{00000003-0B29-4FA3-B137-C6EA134F39E0}"/>
              </c:ext>
            </c:extLst>
          </c:dPt>
          <c:dPt>
            <c:idx val="3"/>
            <c:marker>
              <c:symbol val="none"/>
            </c:marker>
            <c:bubble3D val="0"/>
            <c:spPr>
              <a:ln w="76200" cap="rnd">
                <a:solidFill>
                  <a:schemeClr val="accent1"/>
                </a:solidFill>
                <a:round/>
              </a:ln>
              <a:effectLst/>
            </c:spPr>
            <c:extLst>
              <c:ext xmlns:c16="http://schemas.microsoft.com/office/drawing/2014/chart" uri="{C3380CC4-5D6E-409C-BE32-E72D297353CC}">
                <c16:uniqueId val="{00000004-0B29-4FA3-B137-C6EA134F39E0}"/>
              </c:ext>
            </c:extLst>
          </c:dPt>
          <c:dPt>
            <c:idx val="4"/>
            <c:marker>
              <c:symbol val="none"/>
            </c:marker>
            <c:bubble3D val="0"/>
            <c:spPr>
              <a:ln w="76200" cap="rnd">
                <a:solidFill>
                  <a:schemeClr val="accent1"/>
                </a:solidFill>
                <a:round/>
              </a:ln>
              <a:effectLst/>
            </c:spPr>
            <c:extLst>
              <c:ext xmlns:c16="http://schemas.microsoft.com/office/drawing/2014/chart" uri="{C3380CC4-5D6E-409C-BE32-E72D297353CC}">
                <c16:uniqueId val="{00000006-208F-4C27-A08B-8D605E75D73C}"/>
              </c:ext>
            </c:extLst>
          </c:dPt>
          <c:cat>
            <c:numRef>
              <c:f>Sheet1!$A$2:$A$7</c:f>
              <c:numCache>
                <c:formatCode>General</c:formatCode>
                <c:ptCount val="6"/>
                <c:pt idx="0">
                  <c:v>2013</c:v>
                </c:pt>
                <c:pt idx="1">
                  <c:v>2014</c:v>
                </c:pt>
                <c:pt idx="2">
                  <c:v>2015</c:v>
                </c:pt>
                <c:pt idx="3">
                  <c:v>2016</c:v>
                </c:pt>
                <c:pt idx="4">
                  <c:v>2017</c:v>
                </c:pt>
                <c:pt idx="5">
                  <c:v>2018</c:v>
                </c:pt>
              </c:numCache>
            </c:numRef>
          </c:cat>
          <c:val>
            <c:numRef>
              <c:f>Sheet1!$B$2:$B$7</c:f>
              <c:numCache>
                <c:formatCode>General</c:formatCode>
                <c:ptCount val="6"/>
                <c:pt idx="0">
                  <c:v>28</c:v>
                </c:pt>
                <c:pt idx="1">
                  <c:v>39</c:v>
                </c:pt>
                <c:pt idx="2">
                  <c:v>44</c:v>
                </c:pt>
                <c:pt idx="3">
                  <c:v>46</c:v>
                </c:pt>
                <c:pt idx="4">
                  <c:v>48</c:v>
                </c:pt>
                <c:pt idx="5">
                  <c:v>63</c:v>
                </c:pt>
              </c:numCache>
            </c:numRef>
          </c:val>
          <c:smooth val="0"/>
          <c:extLst>
            <c:ext xmlns:c16="http://schemas.microsoft.com/office/drawing/2014/chart" uri="{C3380CC4-5D6E-409C-BE32-E72D297353CC}">
              <c16:uniqueId val="{00000000-0B29-4FA3-B137-C6EA134F39E0}"/>
            </c:ext>
          </c:extLst>
        </c:ser>
        <c:dLbls>
          <c:showLegendKey val="0"/>
          <c:showVal val="0"/>
          <c:showCatName val="0"/>
          <c:showSerName val="0"/>
          <c:showPercent val="0"/>
          <c:showBubbleSize val="0"/>
        </c:dLbls>
        <c:smooth val="0"/>
        <c:axId val="356313648"/>
        <c:axId val="356315328"/>
      </c:lineChart>
      <c:catAx>
        <c:axId val="356313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6315328"/>
        <c:crosses val="autoZero"/>
        <c:auto val="1"/>
        <c:lblAlgn val="ctr"/>
        <c:lblOffset val="100"/>
        <c:noMultiLvlLbl val="0"/>
      </c:catAx>
      <c:valAx>
        <c:axId val="356315328"/>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6313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D5AB0E-6C41-4269-8D80-A1C4F9CDA30A}"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412C5287-C8ED-45A9-9B51-8AA05E164827}">
      <dgm:prSet phldrT="[Text]" custT="1"/>
      <dgm:spPr/>
      <dgm:t>
        <a:bodyPr/>
        <a:lstStyle/>
        <a:p>
          <a:r>
            <a:rPr lang="en-US" sz="2400" dirty="0"/>
            <a:t>Clinical and Translational Medicine</a:t>
          </a:r>
        </a:p>
      </dgm:t>
    </dgm:pt>
    <dgm:pt modelId="{7C9BDB70-81DD-4D76-AE1E-315FFC09AC58}" type="parTrans" cxnId="{C18A2AE1-826D-46D1-96F6-4D30ED4ECE9C}">
      <dgm:prSet/>
      <dgm:spPr/>
      <dgm:t>
        <a:bodyPr/>
        <a:lstStyle/>
        <a:p>
          <a:endParaRPr lang="en-US"/>
        </a:p>
      </dgm:t>
    </dgm:pt>
    <dgm:pt modelId="{8D003F27-3F39-4948-9BBF-960598AE4DF9}" type="sibTrans" cxnId="{C18A2AE1-826D-46D1-96F6-4D30ED4ECE9C}">
      <dgm:prSet/>
      <dgm:spPr/>
      <dgm:t>
        <a:bodyPr/>
        <a:lstStyle/>
        <a:p>
          <a:endParaRPr lang="en-US"/>
        </a:p>
      </dgm:t>
    </dgm:pt>
    <dgm:pt modelId="{B0EF3EA2-BD2F-4672-9367-823624B2EBEB}">
      <dgm:prSet phldrT="[Text]" custT="1"/>
      <dgm:spPr/>
      <dgm:t>
        <a:bodyPr/>
        <a:lstStyle/>
        <a:p>
          <a:r>
            <a:rPr lang="en-US" sz="3600" dirty="0"/>
            <a:t>Rural</a:t>
          </a:r>
        </a:p>
      </dgm:t>
    </dgm:pt>
    <dgm:pt modelId="{23C728F8-6869-4ED2-9C0C-9C552F93504D}" type="parTrans" cxnId="{AE66AEE4-75DC-4C23-8856-D7E54CFCCBCC}">
      <dgm:prSet/>
      <dgm:spPr/>
      <dgm:t>
        <a:bodyPr/>
        <a:lstStyle/>
        <a:p>
          <a:endParaRPr lang="en-US"/>
        </a:p>
      </dgm:t>
    </dgm:pt>
    <dgm:pt modelId="{D7D41B91-EDDB-4159-8ABC-62CF8F1D7060}" type="sibTrans" cxnId="{AE66AEE4-75DC-4C23-8856-D7E54CFCCBCC}">
      <dgm:prSet/>
      <dgm:spPr/>
      <dgm:t>
        <a:bodyPr/>
        <a:lstStyle/>
        <a:p>
          <a:endParaRPr lang="en-US"/>
        </a:p>
      </dgm:t>
    </dgm:pt>
    <dgm:pt modelId="{4D26FE05-B494-4BAB-9741-F7894BF04C43}">
      <dgm:prSet phldrT="[Text]" custT="1"/>
      <dgm:spPr/>
      <dgm:t>
        <a:bodyPr/>
        <a:lstStyle/>
        <a:p>
          <a:r>
            <a:rPr lang="en-US" sz="3200" dirty="0"/>
            <a:t>Big Data</a:t>
          </a:r>
        </a:p>
      </dgm:t>
    </dgm:pt>
    <dgm:pt modelId="{6A095785-33AF-41B6-80FD-53DB222ABA9B}" type="parTrans" cxnId="{EE24DBB7-788C-42A8-9428-C4E33366AB11}">
      <dgm:prSet/>
      <dgm:spPr/>
      <dgm:t>
        <a:bodyPr/>
        <a:lstStyle/>
        <a:p>
          <a:endParaRPr lang="en-US"/>
        </a:p>
      </dgm:t>
    </dgm:pt>
    <dgm:pt modelId="{A4EFDA8C-E595-4980-BF32-8B5DCB085343}" type="sibTrans" cxnId="{EE24DBB7-788C-42A8-9428-C4E33366AB11}">
      <dgm:prSet/>
      <dgm:spPr/>
      <dgm:t>
        <a:bodyPr/>
        <a:lstStyle/>
        <a:p>
          <a:endParaRPr lang="en-US"/>
        </a:p>
      </dgm:t>
    </dgm:pt>
    <dgm:pt modelId="{F60FEC47-237E-476B-BD47-F22A7D91B517}">
      <dgm:prSet phldrT="[Text]" custT="1"/>
      <dgm:spPr/>
      <dgm:t>
        <a:bodyPr/>
        <a:lstStyle/>
        <a:p>
          <a:r>
            <a:rPr lang="en-US" sz="3200" dirty="0"/>
            <a:t>UAS</a:t>
          </a:r>
        </a:p>
      </dgm:t>
    </dgm:pt>
    <dgm:pt modelId="{DC15A7E8-AEBE-4ACA-A298-53A549703D8F}" type="parTrans" cxnId="{82A5A0F6-53C7-400A-B0E4-A81EC50DA086}">
      <dgm:prSet/>
      <dgm:spPr/>
      <dgm:t>
        <a:bodyPr/>
        <a:lstStyle/>
        <a:p>
          <a:endParaRPr lang="en-US"/>
        </a:p>
      </dgm:t>
    </dgm:pt>
    <dgm:pt modelId="{8B9C9D6B-8CC6-435E-805F-0F6C09391660}" type="sibTrans" cxnId="{82A5A0F6-53C7-400A-B0E4-A81EC50DA086}">
      <dgm:prSet/>
      <dgm:spPr/>
      <dgm:t>
        <a:bodyPr/>
        <a:lstStyle/>
        <a:p>
          <a:endParaRPr lang="en-US"/>
        </a:p>
      </dgm:t>
    </dgm:pt>
    <dgm:pt modelId="{23DDCBFB-4FCE-4213-B86D-987F16083C9F}">
      <dgm:prSet phldrT="[Text]"/>
      <dgm:spPr/>
      <dgm:t>
        <a:bodyPr/>
        <a:lstStyle/>
        <a:p>
          <a:r>
            <a:rPr lang="en-US" dirty="0"/>
            <a:t>Energy</a:t>
          </a:r>
        </a:p>
      </dgm:t>
    </dgm:pt>
    <dgm:pt modelId="{E08210D9-3F66-4C99-A8DB-BCACC1B5AC7A}" type="parTrans" cxnId="{6A78BF4E-853B-453E-8A19-A2C414B20CED}">
      <dgm:prSet/>
      <dgm:spPr/>
      <dgm:t>
        <a:bodyPr/>
        <a:lstStyle/>
        <a:p>
          <a:endParaRPr lang="en-US"/>
        </a:p>
      </dgm:t>
    </dgm:pt>
    <dgm:pt modelId="{26BD405A-7F4A-438E-82E9-18668A383100}" type="sibTrans" cxnId="{6A78BF4E-853B-453E-8A19-A2C414B20CED}">
      <dgm:prSet/>
      <dgm:spPr/>
      <dgm:t>
        <a:bodyPr/>
        <a:lstStyle/>
        <a:p>
          <a:endParaRPr lang="en-US"/>
        </a:p>
      </dgm:t>
    </dgm:pt>
    <dgm:pt modelId="{FFBEF094-042A-4A37-9301-DFD5F1006A98}" type="pres">
      <dgm:prSet presAssocID="{89D5AB0E-6C41-4269-8D80-A1C4F9CDA30A}" presName="composite" presStyleCnt="0">
        <dgm:presLayoutVars>
          <dgm:chMax val="1"/>
          <dgm:dir/>
          <dgm:resizeHandles val="exact"/>
        </dgm:presLayoutVars>
      </dgm:prSet>
      <dgm:spPr/>
      <dgm:t>
        <a:bodyPr/>
        <a:lstStyle/>
        <a:p>
          <a:endParaRPr lang="en-US"/>
        </a:p>
      </dgm:t>
    </dgm:pt>
    <dgm:pt modelId="{32D3807F-1E45-435A-8DCF-CDE9F54F400E}" type="pres">
      <dgm:prSet presAssocID="{89D5AB0E-6C41-4269-8D80-A1C4F9CDA30A}" presName="radial" presStyleCnt="0">
        <dgm:presLayoutVars>
          <dgm:animLvl val="ctr"/>
        </dgm:presLayoutVars>
      </dgm:prSet>
      <dgm:spPr/>
    </dgm:pt>
    <dgm:pt modelId="{D3B313CB-A720-42EC-8FF3-A88CB58B0541}" type="pres">
      <dgm:prSet presAssocID="{412C5287-C8ED-45A9-9B51-8AA05E164827}" presName="centerShape" presStyleLbl="vennNode1" presStyleIdx="0" presStyleCnt="5" custScaleX="82849" custScaleY="73760"/>
      <dgm:spPr/>
      <dgm:t>
        <a:bodyPr/>
        <a:lstStyle/>
        <a:p>
          <a:endParaRPr lang="en-US"/>
        </a:p>
      </dgm:t>
    </dgm:pt>
    <dgm:pt modelId="{30E2D63C-A862-4C45-BE52-59409BECFC92}" type="pres">
      <dgm:prSet presAssocID="{B0EF3EA2-BD2F-4672-9367-823624B2EBEB}" presName="node" presStyleLbl="vennNode1" presStyleIdx="1" presStyleCnt="5" custScaleX="135849" custRadScaleRad="76186">
        <dgm:presLayoutVars>
          <dgm:bulletEnabled val="1"/>
        </dgm:presLayoutVars>
      </dgm:prSet>
      <dgm:spPr/>
      <dgm:t>
        <a:bodyPr/>
        <a:lstStyle/>
        <a:p>
          <a:endParaRPr lang="en-US"/>
        </a:p>
      </dgm:t>
    </dgm:pt>
    <dgm:pt modelId="{AA7E551B-179A-4C23-8947-C0CD41732A0E}" type="pres">
      <dgm:prSet presAssocID="{4D26FE05-B494-4BAB-9741-F7894BF04C43}" presName="node" presStyleLbl="vennNode1" presStyleIdx="2" presStyleCnt="5" custRadScaleRad="84107">
        <dgm:presLayoutVars>
          <dgm:bulletEnabled val="1"/>
        </dgm:presLayoutVars>
      </dgm:prSet>
      <dgm:spPr/>
      <dgm:t>
        <a:bodyPr/>
        <a:lstStyle/>
        <a:p>
          <a:endParaRPr lang="en-US"/>
        </a:p>
      </dgm:t>
    </dgm:pt>
    <dgm:pt modelId="{E19E5F0D-B903-4251-86AD-FCBD09662CCD}" type="pres">
      <dgm:prSet presAssocID="{F60FEC47-237E-476B-BD47-F22A7D91B517}" presName="node" presStyleLbl="vennNode1" presStyleIdx="3" presStyleCnt="5" custRadScaleRad="76668">
        <dgm:presLayoutVars>
          <dgm:bulletEnabled val="1"/>
        </dgm:presLayoutVars>
      </dgm:prSet>
      <dgm:spPr/>
      <dgm:t>
        <a:bodyPr/>
        <a:lstStyle/>
        <a:p>
          <a:endParaRPr lang="en-US"/>
        </a:p>
      </dgm:t>
    </dgm:pt>
    <dgm:pt modelId="{9441F469-4D5C-4328-9393-81FBB26D3FDF}" type="pres">
      <dgm:prSet presAssocID="{23DDCBFB-4FCE-4213-B86D-987F16083C9F}" presName="node" presStyleLbl="vennNode1" presStyleIdx="4" presStyleCnt="5" custRadScaleRad="88075">
        <dgm:presLayoutVars>
          <dgm:bulletEnabled val="1"/>
        </dgm:presLayoutVars>
      </dgm:prSet>
      <dgm:spPr/>
      <dgm:t>
        <a:bodyPr/>
        <a:lstStyle/>
        <a:p>
          <a:endParaRPr lang="en-US"/>
        </a:p>
      </dgm:t>
    </dgm:pt>
  </dgm:ptLst>
  <dgm:cxnLst>
    <dgm:cxn modelId="{EE24DBB7-788C-42A8-9428-C4E33366AB11}" srcId="{412C5287-C8ED-45A9-9B51-8AA05E164827}" destId="{4D26FE05-B494-4BAB-9741-F7894BF04C43}" srcOrd="1" destOrd="0" parTransId="{6A095785-33AF-41B6-80FD-53DB222ABA9B}" sibTransId="{A4EFDA8C-E595-4980-BF32-8B5DCB085343}"/>
    <dgm:cxn modelId="{C749E27E-8D3B-4BE1-A99D-E006FC4AF4AA}" type="presOf" srcId="{4D26FE05-B494-4BAB-9741-F7894BF04C43}" destId="{AA7E551B-179A-4C23-8947-C0CD41732A0E}" srcOrd="0" destOrd="0" presId="urn:microsoft.com/office/officeart/2005/8/layout/radial3"/>
    <dgm:cxn modelId="{C18A2AE1-826D-46D1-96F6-4D30ED4ECE9C}" srcId="{89D5AB0E-6C41-4269-8D80-A1C4F9CDA30A}" destId="{412C5287-C8ED-45A9-9B51-8AA05E164827}" srcOrd="0" destOrd="0" parTransId="{7C9BDB70-81DD-4D76-AE1E-315FFC09AC58}" sibTransId="{8D003F27-3F39-4948-9BBF-960598AE4DF9}"/>
    <dgm:cxn modelId="{9A99D94D-FE01-4E6F-AA7C-321D1279E2BB}" type="presOf" srcId="{23DDCBFB-4FCE-4213-B86D-987F16083C9F}" destId="{9441F469-4D5C-4328-9393-81FBB26D3FDF}" srcOrd="0" destOrd="0" presId="urn:microsoft.com/office/officeart/2005/8/layout/radial3"/>
    <dgm:cxn modelId="{AE66AEE4-75DC-4C23-8856-D7E54CFCCBCC}" srcId="{412C5287-C8ED-45A9-9B51-8AA05E164827}" destId="{B0EF3EA2-BD2F-4672-9367-823624B2EBEB}" srcOrd="0" destOrd="0" parTransId="{23C728F8-6869-4ED2-9C0C-9C552F93504D}" sibTransId="{D7D41B91-EDDB-4159-8ABC-62CF8F1D7060}"/>
    <dgm:cxn modelId="{6A78BF4E-853B-453E-8A19-A2C414B20CED}" srcId="{412C5287-C8ED-45A9-9B51-8AA05E164827}" destId="{23DDCBFB-4FCE-4213-B86D-987F16083C9F}" srcOrd="3" destOrd="0" parTransId="{E08210D9-3F66-4C99-A8DB-BCACC1B5AC7A}" sibTransId="{26BD405A-7F4A-438E-82E9-18668A383100}"/>
    <dgm:cxn modelId="{82A5A0F6-53C7-400A-B0E4-A81EC50DA086}" srcId="{412C5287-C8ED-45A9-9B51-8AA05E164827}" destId="{F60FEC47-237E-476B-BD47-F22A7D91B517}" srcOrd="2" destOrd="0" parTransId="{DC15A7E8-AEBE-4ACA-A298-53A549703D8F}" sibTransId="{8B9C9D6B-8CC6-435E-805F-0F6C09391660}"/>
    <dgm:cxn modelId="{6287C1B2-6D8F-465E-9645-5CC5E5C00224}" type="presOf" srcId="{B0EF3EA2-BD2F-4672-9367-823624B2EBEB}" destId="{30E2D63C-A862-4C45-BE52-59409BECFC92}" srcOrd="0" destOrd="0" presId="urn:microsoft.com/office/officeart/2005/8/layout/radial3"/>
    <dgm:cxn modelId="{7F0CD4D4-D6B4-4980-B510-7773F9EB75BE}" type="presOf" srcId="{412C5287-C8ED-45A9-9B51-8AA05E164827}" destId="{D3B313CB-A720-42EC-8FF3-A88CB58B0541}" srcOrd="0" destOrd="0" presId="urn:microsoft.com/office/officeart/2005/8/layout/radial3"/>
    <dgm:cxn modelId="{CB93A38E-D6F1-46E0-9FF8-31E529C79871}" type="presOf" srcId="{F60FEC47-237E-476B-BD47-F22A7D91B517}" destId="{E19E5F0D-B903-4251-86AD-FCBD09662CCD}" srcOrd="0" destOrd="0" presId="urn:microsoft.com/office/officeart/2005/8/layout/radial3"/>
    <dgm:cxn modelId="{4675A69A-C97D-461C-BF1A-A80D032472AC}" type="presOf" srcId="{89D5AB0E-6C41-4269-8D80-A1C4F9CDA30A}" destId="{FFBEF094-042A-4A37-9301-DFD5F1006A98}" srcOrd="0" destOrd="0" presId="urn:microsoft.com/office/officeart/2005/8/layout/radial3"/>
    <dgm:cxn modelId="{3228E25C-30C1-46FF-B4AA-50AAB05D097E}" type="presParOf" srcId="{FFBEF094-042A-4A37-9301-DFD5F1006A98}" destId="{32D3807F-1E45-435A-8DCF-CDE9F54F400E}" srcOrd="0" destOrd="0" presId="urn:microsoft.com/office/officeart/2005/8/layout/radial3"/>
    <dgm:cxn modelId="{306D46A6-8378-455A-8C2A-2B48E10B331E}" type="presParOf" srcId="{32D3807F-1E45-435A-8DCF-CDE9F54F400E}" destId="{D3B313CB-A720-42EC-8FF3-A88CB58B0541}" srcOrd="0" destOrd="0" presId="urn:microsoft.com/office/officeart/2005/8/layout/radial3"/>
    <dgm:cxn modelId="{4F5ADC75-2B8B-4BA4-B0E7-C119526E19EB}" type="presParOf" srcId="{32D3807F-1E45-435A-8DCF-CDE9F54F400E}" destId="{30E2D63C-A862-4C45-BE52-59409BECFC92}" srcOrd="1" destOrd="0" presId="urn:microsoft.com/office/officeart/2005/8/layout/radial3"/>
    <dgm:cxn modelId="{7470F776-A90F-4863-9B30-BF274CC7970A}" type="presParOf" srcId="{32D3807F-1E45-435A-8DCF-CDE9F54F400E}" destId="{AA7E551B-179A-4C23-8947-C0CD41732A0E}" srcOrd="2" destOrd="0" presId="urn:microsoft.com/office/officeart/2005/8/layout/radial3"/>
    <dgm:cxn modelId="{9FDEBDDF-F3BC-4C64-A459-3A9E2120F0A8}" type="presParOf" srcId="{32D3807F-1E45-435A-8DCF-CDE9F54F400E}" destId="{E19E5F0D-B903-4251-86AD-FCBD09662CCD}" srcOrd="3" destOrd="0" presId="urn:microsoft.com/office/officeart/2005/8/layout/radial3"/>
    <dgm:cxn modelId="{6630DDFE-B9DB-401E-B1DD-B164DEDFAC92}" type="presParOf" srcId="{32D3807F-1E45-435A-8DCF-CDE9F54F400E}" destId="{9441F469-4D5C-4328-9393-81FBB26D3FDF}" srcOrd="4" destOrd="0" presId="urn:microsoft.com/office/officeart/2005/8/layout/radial3"/>
  </dgm:cxnLst>
  <dgm:bg/>
  <dgm:whole>
    <a:ln>
      <a:solidFill>
        <a:srgbClr val="92D05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B313CB-A720-42EC-8FF3-A88CB58B0541}">
      <dsp:nvSpPr>
        <dsp:cNvPr id="0" name=""/>
        <dsp:cNvSpPr/>
      </dsp:nvSpPr>
      <dsp:spPr>
        <a:xfrm>
          <a:off x="2818917" y="1600843"/>
          <a:ext cx="2490164" cy="2216979"/>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Clinical and Translational Medicine</a:t>
          </a:r>
        </a:p>
      </dsp:txBody>
      <dsp:txXfrm>
        <a:off x="3183593" y="1925512"/>
        <a:ext cx="1760812" cy="1567641"/>
      </dsp:txXfrm>
    </dsp:sp>
    <dsp:sp modelId="{30E2D63C-A862-4C45-BE52-59409BECFC92}">
      <dsp:nvSpPr>
        <dsp:cNvPr id="0" name=""/>
        <dsp:cNvSpPr/>
      </dsp:nvSpPr>
      <dsp:spPr>
        <a:xfrm>
          <a:off x="3043207" y="466667"/>
          <a:ext cx="2041584" cy="1502833"/>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a:t>Rural</a:t>
          </a:r>
        </a:p>
      </dsp:txBody>
      <dsp:txXfrm>
        <a:off x="3342190" y="686752"/>
        <a:ext cx="1443618" cy="1062663"/>
      </dsp:txXfrm>
    </dsp:sp>
    <dsp:sp modelId="{AA7E551B-179A-4C23-8947-C0CD41732A0E}">
      <dsp:nvSpPr>
        <dsp:cNvPr id="0" name=""/>
        <dsp:cNvSpPr/>
      </dsp:nvSpPr>
      <dsp:spPr>
        <a:xfrm>
          <a:off x="4958877" y="1957916"/>
          <a:ext cx="1502833" cy="1502833"/>
        </a:xfrm>
        <a:prstGeom prst="ellipse">
          <a:avLst/>
        </a:prstGeom>
        <a:solidFill>
          <a:schemeClr val="accent4">
            <a:alpha val="50000"/>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a:t>Big Data</a:t>
          </a:r>
        </a:p>
      </dsp:txBody>
      <dsp:txXfrm>
        <a:off x="5178962" y="2178001"/>
        <a:ext cx="1062663" cy="1062663"/>
      </dsp:txXfrm>
    </dsp:sp>
    <dsp:sp modelId="{E19E5F0D-B903-4251-86AD-FCBD09662CCD}">
      <dsp:nvSpPr>
        <dsp:cNvPr id="0" name=""/>
        <dsp:cNvSpPr/>
      </dsp:nvSpPr>
      <dsp:spPr>
        <a:xfrm>
          <a:off x="3312583" y="3458601"/>
          <a:ext cx="1502833" cy="1502833"/>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a:t>UAS</a:t>
          </a:r>
        </a:p>
      </dsp:txBody>
      <dsp:txXfrm>
        <a:off x="3532668" y="3678686"/>
        <a:ext cx="1062663" cy="1062663"/>
      </dsp:txXfrm>
    </dsp:sp>
    <dsp:sp modelId="{9441F469-4D5C-4328-9393-81FBB26D3FDF}">
      <dsp:nvSpPr>
        <dsp:cNvPr id="0" name=""/>
        <dsp:cNvSpPr/>
      </dsp:nvSpPr>
      <dsp:spPr>
        <a:xfrm>
          <a:off x="1588620" y="1957916"/>
          <a:ext cx="1502833" cy="1502833"/>
        </a:xfrm>
        <a:prstGeom prst="ellipse">
          <a:avLst/>
        </a:prstGeom>
        <a:solidFill>
          <a:schemeClr val="accent4">
            <a:alpha val="50000"/>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a:t>Energy</a:t>
          </a:r>
        </a:p>
      </dsp:txBody>
      <dsp:txXfrm>
        <a:off x="1808705" y="2178001"/>
        <a:ext cx="1062663" cy="1062663"/>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drawing1.xml><?xml version="1.0" encoding="utf-8"?>
<c:userShapes xmlns:c="http://schemas.openxmlformats.org/drawingml/2006/chart">
  <cdr:relSizeAnchor xmlns:cdr="http://schemas.openxmlformats.org/drawingml/2006/chartDrawing">
    <cdr:from>
      <cdr:x>0.53225</cdr:x>
      <cdr:y>0.87451</cdr:y>
    </cdr:from>
    <cdr:to>
      <cdr:x>0.63016</cdr:x>
      <cdr:y>0.94437</cdr:y>
    </cdr:to>
    <cdr:cxnSp macro="">
      <cdr:nvCxnSpPr>
        <cdr:cNvPr id="3" name="Straight Arrow Connector 2">
          <a:extLst xmlns:a="http://schemas.openxmlformats.org/drawingml/2006/main">
            <a:ext uri="{FF2B5EF4-FFF2-40B4-BE49-F238E27FC236}">
              <a16:creationId xmlns:a16="http://schemas.microsoft.com/office/drawing/2014/main" id="{D8E57964-BC09-438B-A9D9-BC5822DD741D}"/>
            </a:ext>
          </a:extLst>
        </cdr:cNvPr>
        <cdr:cNvCxnSpPr/>
      </cdr:nvCxnSpPr>
      <cdr:spPr>
        <a:xfrm xmlns:a="http://schemas.openxmlformats.org/drawingml/2006/main" flipH="1" flipV="1">
          <a:off x="3976394" y="4794428"/>
          <a:ext cx="731520" cy="383018"/>
        </a:xfrm>
        <a:prstGeom xmlns:a="http://schemas.openxmlformats.org/drawingml/2006/main" prst="straightConnector1">
          <a:avLst/>
        </a:prstGeom>
        <a:ln xmlns:a="http://schemas.openxmlformats.org/drawingml/2006/main" w="762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dirty="0"/>
              <a:t>Interim Higher Education Committee Meeting</a:t>
            </a: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r>
              <a:rPr lang="en-US" dirty="0"/>
              <a:t>August 21, 2018</a:t>
            </a: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r>
              <a:rPr lang="en-US" dirty="0"/>
              <a:t>UND School of Medicine and Health Sciences</a:t>
            </a: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r>
              <a:rPr lang="en-US" dirty="0"/>
              <a:t>Grand Forks, ND</a:t>
            </a:r>
          </a:p>
        </p:txBody>
      </p:sp>
    </p:spTree>
    <p:extLst>
      <p:ext uri="{BB962C8B-B14F-4D97-AF65-F5344CB8AC3E}">
        <p14:creationId xmlns:p14="http://schemas.microsoft.com/office/powerpoint/2010/main" val="1107874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1A0F8CA-C69A-4F83-83FF-5EEC36622010}" type="datetimeFigureOut">
              <a:rPr lang="en-US" smtClean="0"/>
              <a:t>8/27/2018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B65CFBB-717D-4FE3-ACE9-6D31702F8F23}" type="slidenum">
              <a:rPr lang="en-US" smtClean="0"/>
              <a:t>‹#›</a:t>
            </a:fld>
            <a:endParaRPr lang="en-US" dirty="0"/>
          </a:p>
        </p:txBody>
      </p:sp>
    </p:spTree>
    <p:extLst>
      <p:ext uri="{BB962C8B-B14F-4D97-AF65-F5344CB8AC3E}">
        <p14:creationId xmlns:p14="http://schemas.microsoft.com/office/powerpoint/2010/main" val="3083559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7</a:t>
            </a:fld>
            <a:endParaRPr lang="en-US" dirty="0"/>
          </a:p>
        </p:txBody>
      </p:sp>
    </p:spTree>
    <p:extLst>
      <p:ext uri="{BB962C8B-B14F-4D97-AF65-F5344CB8AC3E}">
        <p14:creationId xmlns:p14="http://schemas.microsoft.com/office/powerpoint/2010/main" val="4115860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23</a:t>
            </a:fld>
            <a:endParaRPr lang="en-US" dirty="0"/>
          </a:p>
        </p:txBody>
      </p:sp>
    </p:spTree>
    <p:extLst>
      <p:ext uri="{BB962C8B-B14F-4D97-AF65-F5344CB8AC3E}">
        <p14:creationId xmlns:p14="http://schemas.microsoft.com/office/powerpoint/2010/main" val="3276912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24</a:t>
            </a:fld>
            <a:endParaRPr lang="en-US" dirty="0"/>
          </a:p>
        </p:txBody>
      </p:sp>
    </p:spTree>
    <p:extLst>
      <p:ext uri="{BB962C8B-B14F-4D97-AF65-F5344CB8AC3E}">
        <p14:creationId xmlns:p14="http://schemas.microsoft.com/office/powerpoint/2010/main" val="2015497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25</a:t>
            </a:fld>
            <a:endParaRPr lang="en-US" dirty="0"/>
          </a:p>
        </p:txBody>
      </p:sp>
    </p:spTree>
    <p:extLst>
      <p:ext uri="{BB962C8B-B14F-4D97-AF65-F5344CB8AC3E}">
        <p14:creationId xmlns:p14="http://schemas.microsoft.com/office/powerpoint/2010/main" val="1405283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26</a:t>
            </a:fld>
            <a:endParaRPr lang="en-US" dirty="0"/>
          </a:p>
        </p:txBody>
      </p:sp>
    </p:spTree>
    <p:extLst>
      <p:ext uri="{BB962C8B-B14F-4D97-AF65-F5344CB8AC3E}">
        <p14:creationId xmlns:p14="http://schemas.microsoft.com/office/powerpoint/2010/main" val="1738113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27</a:t>
            </a:fld>
            <a:endParaRPr lang="en-US" dirty="0"/>
          </a:p>
        </p:txBody>
      </p:sp>
    </p:spTree>
    <p:extLst>
      <p:ext uri="{BB962C8B-B14F-4D97-AF65-F5344CB8AC3E}">
        <p14:creationId xmlns:p14="http://schemas.microsoft.com/office/powerpoint/2010/main" val="320653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611CEC9E-D675-47F4-9747-C6D2212C0684}" type="slidenum">
              <a:rPr lang="en-US"/>
              <a:pPr/>
              <a:t>29</a:t>
            </a:fld>
            <a:endParaRPr lang="en-US" dirty="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40661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30</a:t>
            </a:fld>
            <a:endParaRPr lang="en-US" dirty="0"/>
          </a:p>
        </p:txBody>
      </p:sp>
    </p:spTree>
    <p:extLst>
      <p:ext uri="{BB962C8B-B14F-4D97-AF65-F5344CB8AC3E}">
        <p14:creationId xmlns:p14="http://schemas.microsoft.com/office/powerpoint/2010/main" val="2483609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1A199940-1E07-49BC-985E-AE39082599D3}" type="slidenum">
              <a:rPr lang="en-US"/>
              <a:pPr/>
              <a:t>51</a:t>
            </a:fld>
            <a:endParaRPr lang="en-US" dirty="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971681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54</a:t>
            </a:fld>
            <a:endParaRPr lang="en-US" dirty="0"/>
          </a:p>
        </p:txBody>
      </p:sp>
    </p:spTree>
    <p:extLst>
      <p:ext uri="{BB962C8B-B14F-4D97-AF65-F5344CB8AC3E}">
        <p14:creationId xmlns:p14="http://schemas.microsoft.com/office/powerpoint/2010/main" val="2539117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55</a:t>
            </a:fld>
            <a:endParaRPr lang="en-US" dirty="0"/>
          </a:p>
        </p:txBody>
      </p:sp>
    </p:spTree>
    <p:extLst>
      <p:ext uri="{BB962C8B-B14F-4D97-AF65-F5344CB8AC3E}">
        <p14:creationId xmlns:p14="http://schemas.microsoft.com/office/powerpoint/2010/main" val="2607198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8</a:t>
            </a:fld>
            <a:endParaRPr lang="en-US" dirty="0"/>
          </a:p>
        </p:txBody>
      </p:sp>
    </p:spTree>
    <p:extLst>
      <p:ext uri="{BB962C8B-B14F-4D97-AF65-F5344CB8AC3E}">
        <p14:creationId xmlns:p14="http://schemas.microsoft.com/office/powerpoint/2010/main" val="3059971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56</a:t>
            </a:fld>
            <a:endParaRPr lang="en-US" dirty="0"/>
          </a:p>
        </p:txBody>
      </p:sp>
    </p:spTree>
    <p:extLst>
      <p:ext uri="{BB962C8B-B14F-4D97-AF65-F5344CB8AC3E}">
        <p14:creationId xmlns:p14="http://schemas.microsoft.com/office/powerpoint/2010/main" val="533763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58</a:t>
            </a:fld>
            <a:endParaRPr lang="en-US" dirty="0"/>
          </a:p>
        </p:txBody>
      </p:sp>
    </p:spTree>
    <p:extLst>
      <p:ext uri="{BB962C8B-B14F-4D97-AF65-F5344CB8AC3E}">
        <p14:creationId xmlns:p14="http://schemas.microsoft.com/office/powerpoint/2010/main" val="1611839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60</a:t>
            </a:fld>
            <a:endParaRPr lang="en-US" dirty="0"/>
          </a:p>
        </p:txBody>
      </p:sp>
    </p:spTree>
    <p:extLst>
      <p:ext uri="{BB962C8B-B14F-4D97-AF65-F5344CB8AC3E}">
        <p14:creationId xmlns:p14="http://schemas.microsoft.com/office/powerpoint/2010/main" val="855174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10</a:t>
            </a:fld>
            <a:endParaRPr lang="en-US" dirty="0"/>
          </a:p>
        </p:txBody>
      </p:sp>
    </p:spTree>
    <p:extLst>
      <p:ext uri="{BB962C8B-B14F-4D97-AF65-F5344CB8AC3E}">
        <p14:creationId xmlns:p14="http://schemas.microsoft.com/office/powerpoint/2010/main" val="29907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11</a:t>
            </a:fld>
            <a:endParaRPr lang="en-US" dirty="0"/>
          </a:p>
        </p:txBody>
      </p:sp>
    </p:spTree>
    <p:extLst>
      <p:ext uri="{BB962C8B-B14F-4D97-AF65-F5344CB8AC3E}">
        <p14:creationId xmlns:p14="http://schemas.microsoft.com/office/powerpoint/2010/main" val="2764185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12</a:t>
            </a:fld>
            <a:endParaRPr lang="en-US" dirty="0"/>
          </a:p>
        </p:txBody>
      </p:sp>
    </p:spTree>
    <p:extLst>
      <p:ext uri="{BB962C8B-B14F-4D97-AF65-F5344CB8AC3E}">
        <p14:creationId xmlns:p14="http://schemas.microsoft.com/office/powerpoint/2010/main" val="653520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0EB260B-6194-4722-89DA-C648D6438B93}" type="slidenum">
              <a:rPr lang="en-US" smtClean="0"/>
              <a:pPr/>
              <a:t>13</a:t>
            </a:fld>
            <a:endParaRPr lang="en-US" dirty="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521035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0EB260B-6194-4722-89DA-C648D6438B93}" type="slidenum">
              <a:rPr lang="en-US" smtClean="0"/>
              <a:pPr/>
              <a:t>20</a:t>
            </a:fld>
            <a:endParaRPr lang="en-US" dirty="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529838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21</a:t>
            </a:fld>
            <a:endParaRPr lang="en-US" dirty="0"/>
          </a:p>
        </p:txBody>
      </p:sp>
    </p:spTree>
    <p:extLst>
      <p:ext uri="{BB962C8B-B14F-4D97-AF65-F5344CB8AC3E}">
        <p14:creationId xmlns:p14="http://schemas.microsoft.com/office/powerpoint/2010/main" val="3009043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789762-E5EE-4187-A09F-179055856A7B}" type="slidenum">
              <a:rPr lang="en-US" smtClean="0"/>
              <a:pPr>
                <a:defRPr/>
              </a:pPr>
              <a:t>22</a:t>
            </a:fld>
            <a:endParaRPr lang="en-US" dirty="0"/>
          </a:p>
        </p:txBody>
      </p:sp>
    </p:spTree>
    <p:extLst>
      <p:ext uri="{BB962C8B-B14F-4D97-AF65-F5344CB8AC3E}">
        <p14:creationId xmlns:p14="http://schemas.microsoft.com/office/powerpoint/2010/main" val="2491782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A6FB6FD-7626-421C-B7E3-C808AD2619D6}" type="datetimeFigureOut">
              <a:rPr lang="en-US" smtClean="0"/>
              <a:t>8/27/2018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33EAB9-2CD7-4BE9-975E-35E2019E5E26}" type="slidenum">
              <a:rPr lang="en-US" smtClean="0"/>
              <a:t>‹#›</a:t>
            </a:fld>
            <a:endParaRPr lang="en-US" dirty="0"/>
          </a:p>
        </p:txBody>
      </p:sp>
    </p:spTree>
    <p:extLst>
      <p:ext uri="{BB962C8B-B14F-4D97-AF65-F5344CB8AC3E}">
        <p14:creationId xmlns:p14="http://schemas.microsoft.com/office/powerpoint/2010/main" val="2278159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6FB6FD-7626-421C-B7E3-C808AD2619D6}" type="datetimeFigureOut">
              <a:rPr lang="en-US" smtClean="0"/>
              <a:t>8/27/2018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33EAB9-2CD7-4BE9-975E-35E2019E5E26}" type="slidenum">
              <a:rPr lang="en-US" smtClean="0"/>
              <a:t>‹#›</a:t>
            </a:fld>
            <a:endParaRPr lang="en-US" dirty="0"/>
          </a:p>
        </p:txBody>
      </p:sp>
    </p:spTree>
    <p:extLst>
      <p:ext uri="{BB962C8B-B14F-4D97-AF65-F5344CB8AC3E}">
        <p14:creationId xmlns:p14="http://schemas.microsoft.com/office/powerpoint/2010/main" val="1048927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6FB6FD-7626-421C-B7E3-C808AD2619D6}" type="datetimeFigureOut">
              <a:rPr lang="en-US" smtClean="0"/>
              <a:t>8/27/2018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33EAB9-2CD7-4BE9-975E-35E2019E5E26}" type="slidenum">
              <a:rPr lang="en-US" smtClean="0"/>
              <a:t>‹#›</a:t>
            </a:fld>
            <a:endParaRPr lang="en-US" dirty="0"/>
          </a:p>
        </p:txBody>
      </p:sp>
    </p:spTree>
    <p:extLst>
      <p:ext uri="{BB962C8B-B14F-4D97-AF65-F5344CB8AC3E}">
        <p14:creationId xmlns:p14="http://schemas.microsoft.com/office/powerpoint/2010/main" val="3467406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6FB6FD-7626-421C-B7E3-C808AD2619D6}" type="datetimeFigureOut">
              <a:rPr lang="en-US" smtClean="0"/>
              <a:t>8/27/2018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33EAB9-2CD7-4BE9-975E-35E2019E5E26}" type="slidenum">
              <a:rPr lang="en-US" smtClean="0"/>
              <a:t>‹#›</a:t>
            </a:fld>
            <a:endParaRPr lang="en-US" dirty="0"/>
          </a:p>
        </p:txBody>
      </p:sp>
    </p:spTree>
    <p:extLst>
      <p:ext uri="{BB962C8B-B14F-4D97-AF65-F5344CB8AC3E}">
        <p14:creationId xmlns:p14="http://schemas.microsoft.com/office/powerpoint/2010/main" val="1466520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FB6FD-7626-421C-B7E3-C808AD2619D6}" type="datetimeFigureOut">
              <a:rPr lang="en-US" smtClean="0"/>
              <a:t>8/27/2018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33EAB9-2CD7-4BE9-975E-35E2019E5E26}" type="slidenum">
              <a:rPr lang="en-US" smtClean="0"/>
              <a:t>‹#›</a:t>
            </a:fld>
            <a:endParaRPr lang="en-US" dirty="0"/>
          </a:p>
        </p:txBody>
      </p:sp>
    </p:spTree>
    <p:extLst>
      <p:ext uri="{BB962C8B-B14F-4D97-AF65-F5344CB8AC3E}">
        <p14:creationId xmlns:p14="http://schemas.microsoft.com/office/powerpoint/2010/main" val="2975828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6FB6FD-7626-421C-B7E3-C808AD2619D6}" type="datetimeFigureOut">
              <a:rPr lang="en-US" smtClean="0"/>
              <a:t>8/27/2018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33EAB9-2CD7-4BE9-975E-35E2019E5E26}" type="slidenum">
              <a:rPr lang="en-US" smtClean="0"/>
              <a:t>‹#›</a:t>
            </a:fld>
            <a:endParaRPr lang="en-US" dirty="0"/>
          </a:p>
        </p:txBody>
      </p:sp>
    </p:spTree>
    <p:extLst>
      <p:ext uri="{BB962C8B-B14F-4D97-AF65-F5344CB8AC3E}">
        <p14:creationId xmlns:p14="http://schemas.microsoft.com/office/powerpoint/2010/main" val="3285705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6FB6FD-7626-421C-B7E3-C808AD2619D6}" type="datetimeFigureOut">
              <a:rPr lang="en-US" smtClean="0"/>
              <a:t>8/27/2018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133EAB9-2CD7-4BE9-975E-35E2019E5E26}" type="slidenum">
              <a:rPr lang="en-US" smtClean="0"/>
              <a:t>‹#›</a:t>
            </a:fld>
            <a:endParaRPr lang="en-US" dirty="0"/>
          </a:p>
        </p:txBody>
      </p:sp>
    </p:spTree>
    <p:extLst>
      <p:ext uri="{BB962C8B-B14F-4D97-AF65-F5344CB8AC3E}">
        <p14:creationId xmlns:p14="http://schemas.microsoft.com/office/powerpoint/2010/main" val="2449750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6FB6FD-7626-421C-B7E3-C808AD2619D6}" type="datetimeFigureOut">
              <a:rPr lang="en-US" smtClean="0"/>
              <a:t>8/27/2018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133EAB9-2CD7-4BE9-975E-35E2019E5E26}" type="slidenum">
              <a:rPr lang="en-US" smtClean="0"/>
              <a:t>‹#›</a:t>
            </a:fld>
            <a:endParaRPr lang="en-US" dirty="0"/>
          </a:p>
        </p:txBody>
      </p:sp>
    </p:spTree>
    <p:extLst>
      <p:ext uri="{BB962C8B-B14F-4D97-AF65-F5344CB8AC3E}">
        <p14:creationId xmlns:p14="http://schemas.microsoft.com/office/powerpoint/2010/main" val="2527593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6FB6FD-7626-421C-B7E3-C808AD2619D6}" type="datetimeFigureOut">
              <a:rPr lang="en-US" smtClean="0"/>
              <a:t>8/27/2018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133EAB9-2CD7-4BE9-975E-35E2019E5E26}" type="slidenum">
              <a:rPr lang="en-US" smtClean="0"/>
              <a:t>‹#›</a:t>
            </a:fld>
            <a:endParaRPr lang="en-US" dirty="0"/>
          </a:p>
        </p:txBody>
      </p:sp>
    </p:spTree>
    <p:extLst>
      <p:ext uri="{BB962C8B-B14F-4D97-AF65-F5344CB8AC3E}">
        <p14:creationId xmlns:p14="http://schemas.microsoft.com/office/powerpoint/2010/main" val="3339110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6FB6FD-7626-421C-B7E3-C808AD2619D6}" type="datetimeFigureOut">
              <a:rPr lang="en-US" smtClean="0"/>
              <a:t>8/27/2018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33EAB9-2CD7-4BE9-975E-35E2019E5E26}" type="slidenum">
              <a:rPr lang="en-US" smtClean="0"/>
              <a:t>‹#›</a:t>
            </a:fld>
            <a:endParaRPr lang="en-US" dirty="0"/>
          </a:p>
        </p:txBody>
      </p:sp>
    </p:spTree>
    <p:extLst>
      <p:ext uri="{BB962C8B-B14F-4D97-AF65-F5344CB8AC3E}">
        <p14:creationId xmlns:p14="http://schemas.microsoft.com/office/powerpoint/2010/main" val="4085025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6FB6FD-7626-421C-B7E3-C808AD2619D6}" type="datetimeFigureOut">
              <a:rPr lang="en-US" smtClean="0"/>
              <a:t>8/27/2018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33EAB9-2CD7-4BE9-975E-35E2019E5E26}" type="slidenum">
              <a:rPr lang="en-US" smtClean="0"/>
              <a:t>‹#›</a:t>
            </a:fld>
            <a:endParaRPr lang="en-US" dirty="0"/>
          </a:p>
        </p:txBody>
      </p:sp>
    </p:spTree>
    <p:extLst>
      <p:ext uri="{BB962C8B-B14F-4D97-AF65-F5344CB8AC3E}">
        <p14:creationId xmlns:p14="http://schemas.microsoft.com/office/powerpoint/2010/main" val="1246425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6FB6FD-7626-421C-B7E3-C808AD2619D6}" type="datetimeFigureOut">
              <a:rPr lang="en-US" smtClean="0"/>
              <a:t>8/27/2018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33EAB9-2CD7-4BE9-975E-35E2019E5E26}" type="slidenum">
              <a:rPr lang="en-US" smtClean="0"/>
              <a:t>‹#›</a:t>
            </a:fld>
            <a:endParaRPr lang="en-US" dirty="0"/>
          </a:p>
        </p:txBody>
      </p:sp>
    </p:spTree>
    <p:extLst>
      <p:ext uri="{BB962C8B-B14F-4D97-AF65-F5344CB8AC3E}">
        <p14:creationId xmlns:p14="http://schemas.microsoft.com/office/powerpoint/2010/main" val="337467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image" Target="../media/image13.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png"/><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png"/><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chart" Target="../charts/chart6.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42.jpeg"/></Relationships>
</file>

<file path=ppt/slides/_rels/slide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D33E36A1-2EF7-467B-80EC-80A821C35E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50051" y="5187950"/>
            <a:ext cx="384492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5">
            <a:extLst>
              <a:ext uri="{FF2B5EF4-FFF2-40B4-BE49-F238E27FC236}">
                <a16:creationId xmlns:a16="http://schemas.microsoft.com/office/drawing/2014/main" id="{128DEC16-06BD-4DAB-8173-6B772C2F57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9764" y="857250"/>
            <a:ext cx="4027487"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6">
            <a:extLst>
              <a:ext uri="{FF2B5EF4-FFF2-40B4-BE49-F238E27FC236}">
                <a16:creationId xmlns:a16="http://schemas.microsoft.com/office/drawing/2014/main" id="{44BFCD2C-E105-4545-83BB-A5A9F442B5B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97225" y="5249863"/>
            <a:ext cx="310038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7">
            <a:extLst>
              <a:ext uri="{FF2B5EF4-FFF2-40B4-BE49-F238E27FC236}">
                <a16:creationId xmlns:a16="http://schemas.microsoft.com/office/drawing/2014/main" id="{6FCEDFDE-60D0-49A2-8142-43A623DC1AE4}"/>
              </a:ext>
            </a:extLst>
          </p:cNvPr>
          <p:cNvSpPr txBox="1">
            <a:spLocks noChangeArrowheads="1"/>
          </p:cNvSpPr>
          <p:nvPr/>
        </p:nvSpPr>
        <p:spPr bwMode="auto">
          <a:xfrm>
            <a:off x="723901" y="2120900"/>
            <a:ext cx="10839450" cy="260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en-US" altLang="en-US" sz="3750" b="1" dirty="0">
                <a:solidFill>
                  <a:srgbClr val="009A44"/>
                </a:solidFill>
                <a:latin typeface="Helvetica" panose="020B0604020202020204" pitchFamily="34" charset="0"/>
              </a:rPr>
              <a:t>Interim Higher Education Committee Meeting</a:t>
            </a:r>
          </a:p>
          <a:p>
            <a:pPr algn="ctr" eaLnBrk="1" hangingPunct="1">
              <a:lnSpc>
                <a:spcPct val="100000"/>
              </a:lnSpc>
              <a:spcBef>
                <a:spcPct val="0"/>
              </a:spcBef>
              <a:buFontTx/>
              <a:buNone/>
              <a:defRPr/>
            </a:pPr>
            <a:r>
              <a:rPr lang="en-US" altLang="en-US" sz="2400" b="1" dirty="0">
                <a:solidFill>
                  <a:srgbClr val="009A44"/>
                </a:solidFill>
                <a:latin typeface="Helvetica" panose="020B0604020202020204" pitchFamily="34" charset="0"/>
              </a:rPr>
              <a:t>August 21, 2018</a:t>
            </a:r>
          </a:p>
          <a:p>
            <a:pPr algn="ctr" eaLnBrk="1" hangingPunct="1">
              <a:lnSpc>
                <a:spcPct val="100000"/>
              </a:lnSpc>
              <a:spcBef>
                <a:spcPct val="0"/>
              </a:spcBef>
              <a:buFontTx/>
              <a:buNone/>
              <a:defRPr/>
            </a:pPr>
            <a:endParaRPr lang="en-US" altLang="en-US" sz="2400" b="1" dirty="0">
              <a:solidFill>
                <a:srgbClr val="009A44"/>
              </a:solidFill>
              <a:latin typeface="Helvetica" panose="020B0604020202020204" pitchFamily="34" charset="0"/>
            </a:endParaRPr>
          </a:p>
          <a:p>
            <a:pPr algn="ctr" eaLnBrk="1" hangingPunct="1">
              <a:lnSpc>
                <a:spcPct val="100000"/>
              </a:lnSpc>
              <a:spcBef>
                <a:spcPct val="0"/>
              </a:spcBef>
              <a:buFontTx/>
              <a:buNone/>
              <a:defRPr/>
            </a:pPr>
            <a:r>
              <a:rPr lang="en-US" altLang="en-US" sz="2400" b="1" dirty="0">
                <a:solidFill>
                  <a:srgbClr val="009A44"/>
                </a:solidFill>
                <a:latin typeface="Helvetica" panose="020B0604020202020204" pitchFamily="34" charset="0"/>
              </a:rPr>
              <a:t>Joshua Wynne, MD, MBA, MPH</a:t>
            </a:r>
          </a:p>
          <a:p>
            <a:pPr algn="ctr" eaLnBrk="1" hangingPunct="1">
              <a:lnSpc>
                <a:spcPct val="100000"/>
              </a:lnSpc>
              <a:spcBef>
                <a:spcPct val="0"/>
              </a:spcBef>
              <a:buFontTx/>
              <a:buNone/>
              <a:defRPr/>
            </a:pPr>
            <a:r>
              <a:rPr lang="en-US" altLang="en-US" sz="1800" b="1" dirty="0">
                <a:solidFill>
                  <a:srgbClr val="009A44"/>
                </a:solidFill>
                <a:latin typeface="Helvetica" panose="020B0604020202020204" pitchFamily="34" charset="0"/>
              </a:rPr>
              <a:t>Vice President for Health Affairs, UND</a:t>
            </a:r>
          </a:p>
          <a:p>
            <a:pPr algn="ctr" eaLnBrk="1" hangingPunct="1">
              <a:lnSpc>
                <a:spcPct val="100000"/>
              </a:lnSpc>
              <a:spcBef>
                <a:spcPct val="0"/>
              </a:spcBef>
              <a:buFontTx/>
              <a:buNone/>
              <a:defRPr/>
            </a:pPr>
            <a:r>
              <a:rPr lang="en-US" altLang="en-US" sz="1800" b="1" dirty="0">
                <a:solidFill>
                  <a:srgbClr val="009A44"/>
                </a:solidFill>
                <a:latin typeface="Helvetica" panose="020B0604020202020204" pitchFamily="34" charset="0"/>
              </a:rPr>
              <a:t>Dean, UND SMHS</a:t>
            </a:r>
          </a:p>
          <a:p>
            <a:pPr algn="ctr" eaLnBrk="1" hangingPunct="1">
              <a:lnSpc>
                <a:spcPct val="100000"/>
              </a:lnSpc>
              <a:spcBef>
                <a:spcPct val="0"/>
              </a:spcBef>
              <a:buFontTx/>
              <a:buNone/>
              <a:defRPr/>
            </a:pPr>
            <a:r>
              <a:rPr lang="en-US" altLang="en-US" sz="1800" b="1" dirty="0">
                <a:solidFill>
                  <a:srgbClr val="009A44"/>
                </a:solidFill>
                <a:latin typeface="Helvetica" panose="020B0604020202020204" pitchFamily="34" charset="0"/>
              </a:rPr>
              <a:t>Executive Secretary, UND SMHS Advisory Council</a:t>
            </a:r>
          </a:p>
        </p:txBody>
      </p:sp>
    </p:spTree>
    <p:extLst>
      <p:ext uri="{BB962C8B-B14F-4D97-AF65-F5344CB8AC3E}">
        <p14:creationId xmlns:p14="http://schemas.microsoft.com/office/powerpoint/2010/main" val="32160704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algn="ctr" eaLnBrk="1" hangingPunct="1"/>
            <a:r>
              <a:rPr lang="en-US" dirty="0"/>
              <a:t>Who We Are</a:t>
            </a:r>
          </a:p>
        </p:txBody>
      </p:sp>
      <p:sp>
        <p:nvSpPr>
          <p:cNvPr id="10244" name="Rectangle 3"/>
          <p:cNvSpPr>
            <a:spLocks noGrp="1" noChangeArrowheads="1"/>
          </p:cNvSpPr>
          <p:nvPr>
            <p:ph idx="1"/>
          </p:nvPr>
        </p:nvSpPr>
        <p:spPr>
          <a:xfrm>
            <a:off x="1475361" y="1870952"/>
            <a:ext cx="5562600" cy="4455666"/>
          </a:xfrm>
          <a:ln>
            <a:solidFill>
              <a:srgbClr val="00B050"/>
            </a:solidFill>
          </a:ln>
        </p:spPr>
        <p:txBody>
          <a:bodyPr>
            <a:noAutofit/>
          </a:bodyPr>
          <a:lstStyle/>
          <a:p>
            <a:pPr eaLnBrk="1" hangingPunct="1"/>
            <a:r>
              <a:rPr lang="en-US" sz="4000" dirty="0"/>
              <a:t>143 full-time academic faculty</a:t>
            </a:r>
          </a:p>
          <a:p>
            <a:pPr eaLnBrk="1" hangingPunct="1"/>
            <a:r>
              <a:rPr lang="en-US" sz="4000" dirty="0"/>
              <a:t>About 1,239 voluntary faculty members – 2 out of 3 physicians in ND</a:t>
            </a:r>
          </a:p>
          <a:p>
            <a:pPr eaLnBrk="1" hangingPunct="1"/>
            <a:r>
              <a:rPr lang="en-US" sz="4000" dirty="0"/>
              <a:t>252 benefited staff</a:t>
            </a:r>
          </a:p>
          <a:p>
            <a:pPr eaLnBrk="1" hangingPunct="1"/>
            <a:r>
              <a:rPr lang="en-US" sz="4000" dirty="0"/>
              <a:t>Over 2,400 students</a:t>
            </a:r>
          </a:p>
        </p:txBody>
      </p:sp>
      <p:pic>
        <p:nvPicPr>
          <p:cNvPr id="5" name="Picture 4" descr="RuitCarrResearch.jpg"/>
          <p:cNvPicPr>
            <a:picLocks noChangeAspect="1"/>
          </p:cNvPicPr>
          <p:nvPr/>
        </p:nvPicPr>
        <p:blipFill>
          <a:blip r:embed="rId3" cstate="print"/>
          <a:stretch>
            <a:fillRect/>
          </a:stretch>
        </p:blipFill>
        <p:spPr>
          <a:xfrm>
            <a:off x="7696200" y="2034834"/>
            <a:ext cx="3672973" cy="3931920"/>
          </a:xfrm>
          <a:prstGeom prst="rect">
            <a:avLst/>
          </a:prstGeom>
          <a:ln>
            <a:solidFill>
              <a:srgbClr val="00B050"/>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
        <p:nvSpPr>
          <p:cNvPr id="2" name="Oval 1"/>
          <p:cNvSpPr/>
          <p:nvPr/>
        </p:nvSpPr>
        <p:spPr>
          <a:xfrm>
            <a:off x="1429303" y="3258104"/>
            <a:ext cx="6152225" cy="19086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5273335" y="988103"/>
            <a:ext cx="6427433" cy="2123658"/>
          </a:xfrm>
          <a:prstGeom prst="rect">
            <a:avLst/>
          </a:prstGeom>
          <a:noFill/>
        </p:spPr>
        <p:txBody>
          <a:bodyPr wrap="square" rtlCol="0">
            <a:spAutoFit/>
          </a:bodyPr>
          <a:lstStyle/>
          <a:p>
            <a:r>
              <a:rPr lang="en-US" sz="6600" dirty="0">
                <a:solidFill>
                  <a:srgbClr val="FF0000"/>
                </a:solidFill>
              </a:rPr>
              <a:t>No. 1 in the country!</a:t>
            </a:r>
          </a:p>
        </p:txBody>
      </p:sp>
      <p:cxnSp>
        <p:nvCxnSpPr>
          <p:cNvPr id="7" name="Straight Arrow Connector 6"/>
          <p:cNvCxnSpPr/>
          <p:nvPr/>
        </p:nvCxnSpPr>
        <p:spPr>
          <a:xfrm flipH="1">
            <a:off x="4282639" y="1817449"/>
            <a:ext cx="967667" cy="131389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2209800" y="457200"/>
            <a:ext cx="7772400" cy="1143000"/>
          </a:xfrm>
        </p:spPr>
        <p:txBody>
          <a:bodyPr/>
          <a:lstStyle/>
          <a:p>
            <a:pPr algn="ctr" eaLnBrk="1" hangingPunct="1"/>
            <a:r>
              <a:rPr lang="en-US" dirty="0"/>
              <a:t>What We Do</a:t>
            </a:r>
          </a:p>
        </p:txBody>
      </p:sp>
      <p:pic>
        <p:nvPicPr>
          <p:cNvPr id="16388" name="Picture 3" descr="Group3"/>
          <p:cNvPicPr>
            <a:picLocks noChangeAspect="1" noChangeArrowheads="1"/>
          </p:cNvPicPr>
          <p:nvPr/>
        </p:nvPicPr>
        <p:blipFill>
          <a:blip r:embed="rId3" cstate="print"/>
          <a:srcRect/>
          <a:stretch>
            <a:fillRect/>
          </a:stretch>
        </p:blipFill>
        <p:spPr bwMode="auto">
          <a:xfrm>
            <a:off x="2849564" y="1600201"/>
            <a:ext cx="6599237" cy="4316473"/>
          </a:xfrm>
          <a:prstGeom prst="rect">
            <a:avLst/>
          </a:prstGeom>
          <a:noFill/>
          <a:ln w="9525">
            <a:solidFill>
              <a:srgbClr val="00B050"/>
            </a:solidFill>
            <a:miter lim="800000"/>
            <a:headEnd/>
            <a:tailEnd/>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normAutofit/>
          </a:bodyPr>
          <a:lstStyle/>
          <a:p>
            <a:pPr algn="ctr" eaLnBrk="1" hangingPunct="1"/>
            <a:r>
              <a:rPr lang="en-US" dirty="0"/>
              <a:t>UND SMHS Offers a Wide Variety of Academic Programs</a:t>
            </a:r>
          </a:p>
        </p:txBody>
      </p:sp>
      <p:sp>
        <p:nvSpPr>
          <p:cNvPr id="17412" name="Rectangle 3"/>
          <p:cNvSpPr>
            <a:spLocks noGrp="1" noChangeArrowheads="1"/>
          </p:cNvSpPr>
          <p:nvPr>
            <p:ph idx="1"/>
          </p:nvPr>
        </p:nvSpPr>
        <p:spPr>
          <a:xfrm>
            <a:off x="2057400" y="2057400"/>
            <a:ext cx="3733800" cy="3648456"/>
          </a:xfrm>
          <a:ln>
            <a:solidFill>
              <a:srgbClr val="00B050"/>
            </a:solidFill>
          </a:ln>
        </p:spPr>
        <p:txBody>
          <a:bodyPr>
            <a:normAutofit/>
          </a:bodyPr>
          <a:lstStyle/>
          <a:p>
            <a:pPr marL="0" indent="0">
              <a:buClr>
                <a:srgbClr val="FF0000"/>
              </a:buClr>
              <a:buNone/>
            </a:pPr>
            <a:r>
              <a:rPr lang="en-US" sz="2200" dirty="0">
                <a:solidFill>
                  <a:srgbClr val="00B050"/>
                </a:solidFill>
                <a:latin typeface="Arial" pitchFamily="34" charset="0"/>
                <a:cs typeface="Arial" pitchFamily="34" charset="0"/>
              </a:rPr>
              <a:t>	</a:t>
            </a:r>
            <a:r>
              <a:rPr lang="en-US" sz="2200" b="1" dirty="0">
                <a:solidFill>
                  <a:srgbClr val="00B050"/>
                </a:solidFill>
                <a:latin typeface="Arial" pitchFamily="34" charset="0"/>
                <a:cs typeface="Arial" pitchFamily="34" charset="0"/>
              </a:rPr>
              <a:t>Medicine</a:t>
            </a:r>
          </a:p>
          <a:p>
            <a:pPr eaLnBrk="1" hangingPunct="1">
              <a:buClr>
                <a:srgbClr val="FF0000"/>
              </a:buClr>
            </a:pPr>
            <a:r>
              <a:rPr lang="en-US" sz="2200" dirty="0">
                <a:latin typeface="Arial" pitchFamily="34" charset="0"/>
                <a:cs typeface="Arial" pitchFamily="34" charset="0"/>
              </a:rPr>
              <a:t>Doctor of Medicine </a:t>
            </a:r>
          </a:p>
          <a:p>
            <a:pPr eaLnBrk="1" hangingPunct="1">
              <a:buClr>
                <a:srgbClr val="FF0000"/>
              </a:buClr>
            </a:pPr>
            <a:r>
              <a:rPr lang="en-US" sz="2200" dirty="0">
                <a:latin typeface="Arial" pitchFamily="34" charset="0"/>
                <a:cs typeface="Arial" pitchFamily="34" charset="0"/>
              </a:rPr>
              <a:t>Residency programs in:</a:t>
            </a:r>
          </a:p>
          <a:p>
            <a:pPr lvl="1">
              <a:buClr>
                <a:srgbClr val="FF0000"/>
              </a:buClr>
            </a:pPr>
            <a:r>
              <a:rPr lang="en-US" sz="1800" dirty="0">
                <a:latin typeface="Arial" pitchFamily="34" charset="0"/>
                <a:cs typeface="Arial" pitchFamily="34" charset="0"/>
              </a:rPr>
              <a:t>Family Medicine</a:t>
            </a:r>
          </a:p>
          <a:p>
            <a:pPr lvl="2">
              <a:buClr>
                <a:srgbClr val="FF0000"/>
              </a:buClr>
            </a:pPr>
            <a:r>
              <a:rPr lang="en-US" sz="1400" dirty="0">
                <a:latin typeface="Arial" pitchFamily="34" charset="0"/>
                <a:cs typeface="Arial" pitchFamily="34" charset="0"/>
              </a:rPr>
              <a:t>Rural tracks</a:t>
            </a:r>
          </a:p>
          <a:p>
            <a:pPr lvl="1">
              <a:buClr>
                <a:srgbClr val="FF0000"/>
              </a:buClr>
            </a:pPr>
            <a:r>
              <a:rPr lang="en-US" sz="1800" dirty="0">
                <a:latin typeface="Arial" pitchFamily="34" charset="0"/>
                <a:cs typeface="Arial" pitchFamily="34" charset="0"/>
              </a:rPr>
              <a:t>Internal Medicine</a:t>
            </a:r>
          </a:p>
          <a:p>
            <a:pPr lvl="1">
              <a:buClr>
                <a:srgbClr val="FF0000"/>
              </a:buClr>
            </a:pPr>
            <a:r>
              <a:rPr lang="en-US" sz="1800" dirty="0">
                <a:latin typeface="Arial" pitchFamily="34" charset="0"/>
                <a:cs typeface="Arial" pitchFamily="34" charset="0"/>
              </a:rPr>
              <a:t>Surgery</a:t>
            </a:r>
          </a:p>
          <a:p>
            <a:pPr lvl="2">
              <a:buClr>
                <a:srgbClr val="FF0000"/>
              </a:buClr>
            </a:pPr>
            <a:r>
              <a:rPr lang="en-US" sz="1400" dirty="0">
                <a:latin typeface="Arial" pitchFamily="34" charset="0"/>
                <a:cs typeface="Arial" pitchFamily="34" charset="0"/>
              </a:rPr>
              <a:t>Rural track</a:t>
            </a:r>
          </a:p>
          <a:p>
            <a:pPr lvl="1">
              <a:buClr>
                <a:srgbClr val="FF0000"/>
              </a:buClr>
            </a:pPr>
            <a:r>
              <a:rPr lang="en-US" sz="1800" dirty="0">
                <a:latin typeface="Arial" pitchFamily="34" charset="0"/>
                <a:cs typeface="Arial" pitchFamily="34" charset="0"/>
              </a:rPr>
              <a:t>Psychiatry</a:t>
            </a:r>
          </a:p>
          <a:p>
            <a:pPr lvl="2">
              <a:buClr>
                <a:srgbClr val="FF0000"/>
              </a:buClr>
            </a:pPr>
            <a:r>
              <a:rPr lang="en-US" sz="1400" dirty="0">
                <a:latin typeface="Arial" pitchFamily="34" charset="0"/>
                <a:cs typeface="Arial" pitchFamily="34" charset="0"/>
              </a:rPr>
              <a:t>Telepsychiatry</a:t>
            </a:r>
          </a:p>
          <a:p>
            <a:pPr lvl="1">
              <a:buClr>
                <a:srgbClr val="FF0000"/>
              </a:buClr>
            </a:pPr>
            <a:r>
              <a:rPr lang="en-US" sz="1800" dirty="0">
                <a:latin typeface="Arial" pitchFamily="34" charset="0"/>
                <a:cs typeface="Arial" pitchFamily="34" charset="0"/>
              </a:rPr>
              <a:t>Transitional</a:t>
            </a:r>
          </a:p>
        </p:txBody>
      </p:sp>
      <p:sp>
        <p:nvSpPr>
          <p:cNvPr id="17413" name="Rectangle 4"/>
          <p:cNvSpPr>
            <a:spLocks noChangeArrowheads="1"/>
          </p:cNvSpPr>
          <p:nvPr/>
        </p:nvSpPr>
        <p:spPr bwMode="auto">
          <a:xfrm>
            <a:off x="6019800" y="2057400"/>
            <a:ext cx="4706112" cy="3648456"/>
          </a:xfrm>
          <a:prstGeom prst="rect">
            <a:avLst/>
          </a:prstGeom>
          <a:noFill/>
          <a:ln w="9525">
            <a:solidFill>
              <a:srgbClr val="00B050"/>
            </a:solidFill>
            <a:miter lim="800000"/>
            <a:headEnd/>
            <a:tailEnd/>
          </a:ln>
        </p:spPr>
        <p:txBody>
          <a:bodyPr lIns="91334" tIns="45667" rIns="91334" bIns="45667"/>
          <a:lstStyle/>
          <a:p>
            <a:pPr eaLnBrk="1" hangingPunct="1">
              <a:spcBef>
                <a:spcPct val="20000"/>
              </a:spcBef>
              <a:buClr>
                <a:srgbClr val="F85208"/>
              </a:buClr>
            </a:pPr>
            <a:r>
              <a:rPr lang="en-US" sz="2200" dirty="0">
                <a:latin typeface="Arial" charset="0"/>
              </a:rPr>
              <a:t>   </a:t>
            </a:r>
            <a:r>
              <a:rPr lang="en-US" sz="2200" b="1" dirty="0">
                <a:solidFill>
                  <a:srgbClr val="00B050"/>
                </a:solidFill>
                <a:latin typeface="Arial" charset="0"/>
              </a:rPr>
              <a:t>Health Sciences/Related</a:t>
            </a:r>
          </a:p>
          <a:p>
            <a:pPr marL="342900" indent="-342900">
              <a:spcBef>
                <a:spcPct val="20000"/>
              </a:spcBef>
              <a:buClr>
                <a:srgbClr val="F85208"/>
              </a:buClr>
              <a:buFontTx/>
              <a:buChar char="•"/>
            </a:pPr>
            <a:r>
              <a:rPr lang="en-US" sz="2200" dirty="0">
                <a:latin typeface="Arial" charset="0"/>
              </a:rPr>
              <a:t>Physical Therapy</a:t>
            </a:r>
          </a:p>
          <a:p>
            <a:pPr marL="342900" indent="-342900">
              <a:spcBef>
                <a:spcPct val="20000"/>
              </a:spcBef>
              <a:buClr>
                <a:srgbClr val="F85208"/>
              </a:buClr>
              <a:buFontTx/>
              <a:buChar char="•"/>
            </a:pPr>
            <a:r>
              <a:rPr lang="en-US" sz="2200" dirty="0">
                <a:latin typeface="Arial" charset="0"/>
              </a:rPr>
              <a:t>Occupational Therapy</a:t>
            </a:r>
          </a:p>
          <a:p>
            <a:pPr marL="342900" indent="-342900">
              <a:spcBef>
                <a:spcPct val="20000"/>
              </a:spcBef>
              <a:buClr>
                <a:srgbClr val="F85208"/>
              </a:buClr>
              <a:buFontTx/>
              <a:buChar char="•"/>
            </a:pPr>
            <a:r>
              <a:rPr lang="en-US" sz="2200" dirty="0">
                <a:latin typeface="Arial" charset="0"/>
              </a:rPr>
              <a:t>Medical Laboratory Science</a:t>
            </a:r>
          </a:p>
          <a:p>
            <a:pPr marL="342900" indent="-342900">
              <a:spcBef>
                <a:spcPct val="20000"/>
              </a:spcBef>
              <a:buClr>
                <a:srgbClr val="F85208"/>
              </a:buClr>
              <a:buFontTx/>
              <a:buChar char="•"/>
            </a:pPr>
            <a:r>
              <a:rPr lang="en-US" sz="2200" dirty="0">
                <a:latin typeface="Arial" charset="0"/>
              </a:rPr>
              <a:t>Master of Public Health</a:t>
            </a:r>
          </a:p>
          <a:p>
            <a:pPr marL="342900" indent="-342900">
              <a:spcBef>
                <a:spcPct val="20000"/>
              </a:spcBef>
              <a:buClr>
                <a:srgbClr val="F85208"/>
              </a:buClr>
              <a:buFontTx/>
              <a:buChar char="•"/>
            </a:pPr>
            <a:r>
              <a:rPr lang="en-US" sz="2200" dirty="0">
                <a:latin typeface="Arial" charset="0"/>
              </a:rPr>
              <a:t>Physician Assistant Studies</a:t>
            </a:r>
          </a:p>
          <a:p>
            <a:pPr marL="342900" indent="-342900">
              <a:spcBef>
                <a:spcPct val="20000"/>
              </a:spcBef>
              <a:buClr>
                <a:srgbClr val="F85208"/>
              </a:buClr>
              <a:buFontTx/>
              <a:buChar char="•"/>
            </a:pPr>
            <a:r>
              <a:rPr lang="en-US" sz="2200" dirty="0">
                <a:latin typeface="Arial" charset="0"/>
              </a:rPr>
              <a:t>Sports Medicine/Athletic Training</a:t>
            </a:r>
          </a:p>
          <a:p>
            <a:pPr marL="342900" indent="-342900">
              <a:spcBef>
                <a:spcPct val="20000"/>
              </a:spcBef>
              <a:buClr>
                <a:srgbClr val="F85208"/>
              </a:buClr>
              <a:buFontTx/>
              <a:buChar char="•"/>
            </a:pPr>
            <a:r>
              <a:rPr lang="en-US" sz="2200" dirty="0">
                <a:latin typeface="Arial" charset="0"/>
              </a:rPr>
              <a:t>Graduate programs (master’s and PhD) in biomedical  sciences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2057400" y="0"/>
            <a:ext cx="8255000" cy="1162050"/>
          </a:xfrm>
        </p:spPr>
        <p:txBody>
          <a:bodyPr/>
          <a:lstStyle/>
          <a:p>
            <a:pPr algn="ctr" eaLnBrk="1" hangingPunct="1"/>
            <a:r>
              <a:rPr lang="en-US" sz="1500" dirty="0"/>
              <a:t/>
            </a:r>
            <a:br>
              <a:rPr lang="en-US" sz="1500" dirty="0"/>
            </a:br>
            <a:r>
              <a:rPr lang="en-US" dirty="0"/>
              <a:t>Sources of Revenue</a:t>
            </a:r>
          </a:p>
        </p:txBody>
      </p:sp>
      <p:graphicFrame>
        <p:nvGraphicFramePr>
          <p:cNvPr id="19" name="Object 3"/>
          <p:cNvGraphicFramePr>
            <a:graphicFrameLocks noGrp="1" noChangeAspect="1"/>
          </p:cNvGraphicFramePr>
          <p:nvPr>
            <p:ph idx="1"/>
            <p:extLst/>
          </p:nvPr>
        </p:nvGraphicFramePr>
        <p:xfrm>
          <a:off x="2057400" y="1066800"/>
          <a:ext cx="7620000" cy="420736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8626319" y="2311221"/>
            <a:ext cx="2819400" cy="1015663"/>
          </a:xfrm>
          <a:prstGeom prst="rect">
            <a:avLst/>
          </a:prstGeom>
          <a:noFill/>
          <a:ln>
            <a:solidFill>
              <a:srgbClr val="00B050"/>
            </a:solidFill>
          </a:ln>
        </p:spPr>
        <p:txBody>
          <a:bodyPr wrap="square" rtlCol="0">
            <a:spAutoFit/>
          </a:bodyPr>
          <a:lstStyle/>
          <a:p>
            <a:pPr algn="ctr"/>
            <a:r>
              <a:rPr lang="en-US" sz="2000" dirty="0"/>
              <a:t>FY17 &amp; 18 Estimated </a:t>
            </a:r>
          </a:p>
          <a:p>
            <a:pPr algn="ctr"/>
            <a:r>
              <a:rPr lang="en-US" sz="2000" dirty="0"/>
              <a:t>Revenue</a:t>
            </a:r>
          </a:p>
          <a:p>
            <a:pPr algn="ctr"/>
            <a:r>
              <a:rPr lang="en-US" sz="2000" dirty="0">
                <a:solidFill>
                  <a:srgbClr val="FF0000"/>
                </a:solidFill>
              </a:rPr>
              <a:t>$213,545,483</a:t>
            </a:r>
          </a:p>
        </p:txBody>
      </p:sp>
      <p:graphicFrame>
        <p:nvGraphicFramePr>
          <p:cNvPr id="22" name="Chart 21"/>
          <p:cNvGraphicFramePr>
            <a:graphicFrameLocks/>
          </p:cNvGraphicFramePr>
          <p:nvPr>
            <p:extLst/>
          </p:nvPr>
        </p:nvGraphicFramePr>
        <p:xfrm>
          <a:off x="1528294" y="1149172"/>
          <a:ext cx="7470941" cy="5482447"/>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1119480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209800" y="-152400"/>
            <a:ext cx="7772400" cy="1143000"/>
          </a:xfrm>
        </p:spPr>
        <p:txBody>
          <a:bodyPr/>
          <a:lstStyle/>
          <a:p>
            <a:pPr algn="ctr"/>
            <a:r>
              <a:rPr lang="en-US" dirty="0"/>
              <a:t>Tuition and Fee Comparison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
        <p:nvSpPr>
          <p:cNvPr id="2" name="Oval 1"/>
          <p:cNvSpPr/>
          <p:nvPr/>
        </p:nvSpPr>
        <p:spPr>
          <a:xfrm>
            <a:off x="9953880" y="3764254"/>
            <a:ext cx="802433" cy="11569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nvPr>
        </p:nvGraphicFramePr>
        <p:xfrm>
          <a:off x="1198217" y="624835"/>
          <a:ext cx="9840847" cy="1734051"/>
        </p:xfrm>
        <a:graphic>
          <a:graphicData uri="http://schemas.openxmlformats.org/drawingml/2006/table">
            <a:tbl>
              <a:tblPr/>
              <a:tblGrid>
                <a:gridCol w="1663843">
                  <a:extLst>
                    <a:ext uri="{9D8B030D-6E8A-4147-A177-3AD203B41FA5}">
                      <a16:colId xmlns:a16="http://schemas.microsoft.com/office/drawing/2014/main" val="2010709357"/>
                    </a:ext>
                  </a:extLst>
                </a:gridCol>
                <a:gridCol w="1023903">
                  <a:extLst>
                    <a:ext uri="{9D8B030D-6E8A-4147-A177-3AD203B41FA5}">
                      <a16:colId xmlns:a16="http://schemas.microsoft.com/office/drawing/2014/main" val="2049611281"/>
                    </a:ext>
                  </a:extLst>
                </a:gridCol>
                <a:gridCol w="1038124">
                  <a:extLst>
                    <a:ext uri="{9D8B030D-6E8A-4147-A177-3AD203B41FA5}">
                      <a16:colId xmlns:a16="http://schemas.microsoft.com/office/drawing/2014/main" val="1547215713"/>
                    </a:ext>
                  </a:extLst>
                </a:gridCol>
                <a:gridCol w="1038124">
                  <a:extLst>
                    <a:ext uri="{9D8B030D-6E8A-4147-A177-3AD203B41FA5}">
                      <a16:colId xmlns:a16="http://schemas.microsoft.com/office/drawing/2014/main" val="2549288110"/>
                    </a:ext>
                  </a:extLst>
                </a:gridCol>
                <a:gridCol w="1038124">
                  <a:extLst>
                    <a:ext uri="{9D8B030D-6E8A-4147-A177-3AD203B41FA5}">
                      <a16:colId xmlns:a16="http://schemas.microsoft.com/office/drawing/2014/main" val="1126036599"/>
                    </a:ext>
                  </a:extLst>
                </a:gridCol>
                <a:gridCol w="1038124">
                  <a:extLst>
                    <a:ext uri="{9D8B030D-6E8A-4147-A177-3AD203B41FA5}">
                      <a16:colId xmlns:a16="http://schemas.microsoft.com/office/drawing/2014/main" val="2228152740"/>
                    </a:ext>
                  </a:extLst>
                </a:gridCol>
                <a:gridCol w="839032">
                  <a:extLst>
                    <a:ext uri="{9D8B030D-6E8A-4147-A177-3AD203B41FA5}">
                      <a16:colId xmlns:a16="http://schemas.microsoft.com/office/drawing/2014/main" val="2095393913"/>
                    </a:ext>
                  </a:extLst>
                </a:gridCol>
                <a:gridCol w="1009682">
                  <a:extLst>
                    <a:ext uri="{9D8B030D-6E8A-4147-A177-3AD203B41FA5}">
                      <a16:colId xmlns:a16="http://schemas.microsoft.com/office/drawing/2014/main" val="1399738264"/>
                    </a:ext>
                  </a:extLst>
                </a:gridCol>
                <a:gridCol w="1151891">
                  <a:extLst>
                    <a:ext uri="{9D8B030D-6E8A-4147-A177-3AD203B41FA5}">
                      <a16:colId xmlns:a16="http://schemas.microsoft.com/office/drawing/2014/main" val="1797457255"/>
                    </a:ext>
                  </a:extLst>
                </a:gridCol>
              </a:tblGrid>
              <a:tr h="624696">
                <a:tc>
                  <a:txBody>
                    <a:bodyPr/>
                    <a:lstStyle/>
                    <a:p>
                      <a:pPr algn="l" fontAlgn="b"/>
                      <a:r>
                        <a:rPr lang="en-US" sz="1200" b="0" i="0" u="none" strike="noStrike">
                          <a:effectLst/>
                          <a:latin typeface="Arial MT"/>
                        </a:rPr>
                        <a:t> </a:t>
                      </a:r>
                    </a:p>
                  </a:txBody>
                  <a:tcPr marL="6350" marR="6350" marT="6350" marB="0" anchor="b">
                    <a:lnL>
                      <a:noFill/>
                    </a:lnL>
                    <a:lnR>
                      <a:noFill/>
                    </a:lnR>
                    <a:lnT>
                      <a:noFill/>
                    </a:lnT>
                    <a:lnB>
                      <a:noFill/>
                    </a:lnB>
                    <a:solidFill>
                      <a:srgbClr val="EBF1DE"/>
                    </a:solidFill>
                  </a:tcPr>
                </a:tc>
                <a:tc>
                  <a:txBody>
                    <a:bodyPr/>
                    <a:lstStyle/>
                    <a:p>
                      <a:pPr algn="ctr" fontAlgn="b"/>
                      <a:r>
                        <a:rPr lang="en-US" sz="1200" b="0" i="0" u="none" strike="noStrike" dirty="0">
                          <a:effectLst/>
                          <a:latin typeface="Arial MT"/>
                        </a:rPr>
                        <a:t>2012-13</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200" b="0" i="0" u="none" strike="noStrike" dirty="0">
                          <a:effectLst/>
                          <a:latin typeface="Arial MT"/>
                        </a:rPr>
                        <a:t>2013-14</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200" b="0" i="0" u="none" strike="noStrike" dirty="0">
                          <a:effectLst/>
                          <a:latin typeface="Arial MT"/>
                        </a:rPr>
                        <a:t>2014-15</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200" b="0" i="0" u="none" strike="noStrike">
                          <a:effectLst/>
                          <a:latin typeface="Arial MT"/>
                        </a:rPr>
                        <a:t>2015-16</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200" b="0" i="0" u="none" strike="noStrike">
                          <a:effectLst/>
                          <a:latin typeface="Arial MT"/>
                        </a:rPr>
                        <a:t>2016-17</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200" b="0" i="0" u="none" strike="noStrike" dirty="0">
                          <a:effectLst/>
                          <a:latin typeface="Arial MT"/>
                        </a:rPr>
                        <a:t>2017-18</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200" b="0" i="0" u="none" strike="noStrike" dirty="0">
                          <a:effectLst/>
                          <a:latin typeface="Arial MT"/>
                        </a:rPr>
                        <a:t>FY18 Increase from FY17</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tc>
                  <a:txBody>
                    <a:bodyPr/>
                    <a:lstStyle/>
                    <a:p>
                      <a:pPr algn="ctr" fontAlgn="b"/>
                      <a:r>
                        <a:rPr lang="en-US" sz="1200" b="0" i="0" u="none" strike="noStrike">
                          <a:effectLst/>
                          <a:latin typeface="Arial MT"/>
                        </a:rPr>
                        <a:t>FY18 Increase from FY13</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318366075"/>
                  </a:ext>
                </a:extLst>
              </a:tr>
              <a:tr h="221871">
                <a:tc>
                  <a:txBody>
                    <a:bodyPr/>
                    <a:lstStyle/>
                    <a:p>
                      <a:pPr algn="l" fontAlgn="b"/>
                      <a:r>
                        <a:rPr lang="en-US" sz="1200" b="0" i="0" u="none" strike="noStrike">
                          <a:effectLst/>
                          <a:latin typeface="Arial MT"/>
                        </a:rPr>
                        <a:t>Minnesota</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39,140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l" fontAlgn="b"/>
                      <a:r>
                        <a:rPr lang="en-US" sz="1200" b="0" i="0" u="none" strike="noStrike">
                          <a:effectLst/>
                          <a:latin typeface="Arial MT"/>
                        </a:rPr>
                        <a:t> $     40,068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l" fontAlgn="b"/>
                      <a:r>
                        <a:rPr lang="en-US" sz="1200" b="0" i="0" u="none" strike="noStrike">
                          <a:effectLst/>
                          <a:latin typeface="Arial MT"/>
                        </a:rPr>
                        <a:t> $     36,800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l" fontAlgn="b"/>
                      <a:r>
                        <a:rPr lang="en-US" sz="1200" b="0" i="0" u="none" strike="noStrike">
                          <a:effectLst/>
                          <a:latin typeface="Arial MT"/>
                        </a:rPr>
                        <a:t> $     38,601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l" fontAlgn="b"/>
                      <a:r>
                        <a:rPr lang="en-US" sz="1200" b="0" i="0" u="none" strike="noStrike">
                          <a:effectLst/>
                          <a:latin typeface="Arial MT"/>
                        </a:rPr>
                        <a:t> $     38,537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l" fontAlgn="b"/>
                      <a:r>
                        <a:rPr lang="en-US" sz="1200" b="0" i="0" u="none" strike="noStrike">
                          <a:effectLst/>
                          <a:latin typeface="Arial MT"/>
                        </a:rPr>
                        <a:t> $ 38,518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r" fontAlgn="b"/>
                      <a:r>
                        <a:rPr lang="en-US" sz="1200" b="0" i="0" u="none" strike="noStrike">
                          <a:effectLst/>
                          <a:latin typeface="Arial MT"/>
                        </a:rPr>
                        <a:t>0.0%</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solidFill>
                      <a:srgbClr val="EBF1DE"/>
                    </a:solidFill>
                  </a:tcPr>
                </a:tc>
                <a:tc>
                  <a:txBody>
                    <a:bodyPr/>
                    <a:lstStyle/>
                    <a:p>
                      <a:pPr algn="r" fontAlgn="b"/>
                      <a:r>
                        <a:rPr lang="en-US" sz="1200" b="0" i="0" u="none" strike="noStrike">
                          <a:effectLst/>
                          <a:latin typeface="Arial MT"/>
                        </a:rPr>
                        <a:t>-1.6%</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solidFill>
                      <a:srgbClr val="EBF1DE"/>
                    </a:solidFill>
                  </a:tcPr>
                </a:tc>
                <a:extLst>
                  <a:ext uri="{0D108BD9-81ED-4DB2-BD59-A6C34878D82A}">
                    <a16:rowId xmlns:a16="http://schemas.microsoft.com/office/drawing/2014/main" val="1398544807"/>
                  </a:ext>
                </a:extLst>
              </a:tr>
              <a:tr h="221871">
                <a:tc>
                  <a:txBody>
                    <a:bodyPr/>
                    <a:lstStyle/>
                    <a:p>
                      <a:pPr algn="l" fontAlgn="b"/>
                      <a:r>
                        <a:rPr lang="en-US" sz="1200" b="0" i="0" u="none" strike="noStrike">
                          <a:effectLst/>
                          <a:latin typeface="Arial MT"/>
                        </a:rPr>
                        <a:t>AAMC Midwest Mean</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30,691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31,374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34,386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35,466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35,989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$ 36,640 </a:t>
                      </a:r>
                    </a:p>
                  </a:txBody>
                  <a:tcPr marL="6350" marR="6350" marT="6350" marB="0" anchor="b">
                    <a:lnL>
                      <a:noFill/>
                    </a:lnL>
                    <a:lnR>
                      <a:noFill/>
                    </a:lnR>
                    <a:lnT>
                      <a:noFill/>
                    </a:lnT>
                    <a:lnB>
                      <a:noFill/>
                    </a:lnB>
                    <a:solidFill>
                      <a:srgbClr val="EBF1DE"/>
                    </a:solidFill>
                  </a:tcPr>
                </a:tc>
                <a:tc>
                  <a:txBody>
                    <a:bodyPr/>
                    <a:lstStyle/>
                    <a:p>
                      <a:pPr algn="r" fontAlgn="b"/>
                      <a:r>
                        <a:rPr lang="en-US" sz="1200" b="0" i="0" u="none" strike="noStrike">
                          <a:effectLst/>
                          <a:latin typeface="Arial MT"/>
                        </a:rPr>
                        <a:t>1.8%</a:t>
                      </a:r>
                    </a:p>
                  </a:txBody>
                  <a:tcPr marL="6350" marR="6350" marT="6350" marB="0" anchor="b">
                    <a:lnL>
                      <a:noFill/>
                    </a:lnL>
                    <a:lnR>
                      <a:noFill/>
                    </a:lnR>
                    <a:lnT>
                      <a:noFill/>
                    </a:lnT>
                    <a:lnB>
                      <a:noFill/>
                    </a:lnB>
                    <a:solidFill>
                      <a:srgbClr val="EBF1DE"/>
                    </a:solidFill>
                  </a:tcPr>
                </a:tc>
                <a:tc>
                  <a:txBody>
                    <a:bodyPr/>
                    <a:lstStyle/>
                    <a:p>
                      <a:pPr algn="r" fontAlgn="b"/>
                      <a:r>
                        <a:rPr lang="en-US" sz="1200" b="0" i="0" u="none" strike="noStrike">
                          <a:effectLst/>
                          <a:latin typeface="Arial MT"/>
                        </a:rPr>
                        <a:t>16.2%</a:t>
                      </a:r>
                    </a:p>
                  </a:txBody>
                  <a:tcPr marL="6350" marR="6350" marT="6350" marB="0" anchor="b">
                    <a:lnL>
                      <a:noFill/>
                    </a:lnL>
                    <a:lnR>
                      <a:noFill/>
                    </a:lnR>
                    <a:lnT>
                      <a:noFill/>
                    </a:lnT>
                    <a:lnB>
                      <a:noFill/>
                    </a:lnB>
                    <a:solidFill>
                      <a:srgbClr val="EBF1DE"/>
                    </a:solidFill>
                  </a:tcPr>
                </a:tc>
                <a:extLst>
                  <a:ext uri="{0D108BD9-81ED-4DB2-BD59-A6C34878D82A}">
                    <a16:rowId xmlns:a16="http://schemas.microsoft.com/office/drawing/2014/main" val="3448903830"/>
                  </a:ext>
                </a:extLst>
              </a:tr>
              <a:tr h="221871">
                <a:tc>
                  <a:txBody>
                    <a:bodyPr/>
                    <a:lstStyle/>
                    <a:p>
                      <a:pPr algn="l" fontAlgn="b"/>
                      <a:r>
                        <a:rPr lang="en-US" sz="1200" b="0" i="0" u="none" strike="noStrike">
                          <a:effectLst/>
                          <a:latin typeface="Arial MT"/>
                        </a:rPr>
                        <a:t>South Dakota</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28,975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30,110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33,554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34,924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33,373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$ 33,946 </a:t>
                      </a:r>
                    </a:p>
                  </a:txBody>
                  <a:tcPr marL="6350" marR="6350" marT="6350" marB="0" anchor="b">
                    <a:lnL>
                      <a:noFill/>
                    </a:lnL>
                    <a:lnR>
                      <a:noFill/>
                    </a:lnR>
                    <a:lnT>
                      <a:noFill/>
                    </a:lnT>
                    <a:lnB>
                      <a:noFill/>
                    </a:lnB>
                    <a:solidFill>
                      <a:srgbClr val="EBF1DE"/>
                    </a:solidFill>
                  </a:tcPr>
                </a:tc>
                <a:tc>
                  <a:txBody>
                    <a:bodyPr/>
                    <a:lstStyle/>
                    <a:p>
                      <a:pPr algn="r" fontAlgn="b"/>
                      <a:r>
                        <a:rPr lang="en-US" sz="1200" b="0" i="0" u="none" strike="noStrike">
                          <a:effectLst/>
                          <a:latin typeface="Arial MT"/>
                        </a:rPr>
                        <a:t>1.7%</a:t>
                      </a:r>
                    </a:p>
                  </a:txBody>
                  <a:tcPr marL="6350" marR="6350" marT="6350" marB="0" anchor="b">
                    <a:lnL>
                      <a:noFill/>
                    </a:lnL>
                    <a:lnR>
                      <a:noFill/>
                    </a:lnR>
                    <a:lnT>
                      <a:noFill/>
                    </a:lnT>
                    <a:lnB>
                      <a:noFill/>
                    </a:lnB>
                    <a:solidFill>
                      <a:srgbClr val="EBF1DE"/>
                    </a:solidFill>
                  </a:tcPr>
                </a:tc>
                <a:tc>
                  <a:txBody>
                    <a:bodyPr/>
                    <a:lstStyle/>
                    <a:p>
                      <a:pPr algn="r" fontAlgn="b"/>
                      <a:r>
                        <a:rPr lang="en-US" sz="1200" b="0" i="0" u="none" strike="noStrike">
                          <a:effectLst/>
                          <a:latin typeface="Arial MT"/>
                        </a:rPr>
                        <a:t>14.6%</a:t>
                      </a:r>
                    </a:p>
                  </a:txBody>
                  <a:tcPr marL="6350" marR="6350" marT="6350" marB="0" anchor="b">
                    <a:lnL>
                      <a:noFill/>
                    </a:lnL>
                    <a:lnR>
                      <a:noFill/>
                    </a:lnR>
                    <a:lnT>
                      <a:noFill/>
                    </a:lnT>
                    <a:lnB>
                      <a:noFill/>
                    </a:lnB>
                    <a:solidFill>
                      <a:srgbClr val="EBF1DE"/>
                    </a:solidFill>
                  </a:tcPr>
                </a:tc>
                <a:extLst>
                  <a:ext uri="{0D108BD9-81ED-4DB2-BD59-A6C34878D82A}">
                    <a16:rowId xmlns:a16="http://schemas.microsoft.com/office/drawing/2014/main" val="2604441473"/>
                  </a:ext>
                </a:extLst>
              </a:tr>
              <a:tr h="221871">
                <a:tc>
                  <a:txBody>
                    <a:bodyPr/>
                    <a:lstStyle/>
                    <a:p>
                      <a:pPr algn="l" fontAlgn="b"/>
                      <a:r>
                        <a:rPr lang="en-US" sz="1200" b="0" i="0" u="none" strike="noStrike">
                          <a:effectLst/>
                          <a:latin typeface="Arial MT"/>
                        </a:rPr>
                        <a:t>Nebraska</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29,493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29,493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31,145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31,199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32,465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$ 34,302 </a:t>
                      </a:r>
                    </a:p>
                  </a:txBody>
                  <a:tcPr marL="6350" marR="6350" marT="6350" marB="0" anchor="b">
                    <a:lnL>
                      <a:noFill/>
                    </a:lnL>
                    <a:lnR>
                      <a:noFill/>
                    </a:lnR>
                    <a:lnT>
                      <a:noFill/>
                    </a:lnT>
                    <a:lnB>
                      <a:noFill/>
                    </a:lnB>
                    <a:solidFill>
                      <a:srgbClr val="EBF1DE"/>
                    </a:solidFill>
                  </a:tcPr>
                </a:tc>
                <a:tc>
                  <a:txBody>
                    <a:bodyPr/>
                    <a:lstStyle/>
                    <a:p>
                      <a:pPr algn="r" fontAlgn="b"/>
                      <a:r>
                        <a:rPr lang="en-US" sz="1200" b="0" i="0" u="none" strike="noStrike">
                          <a:effectLst/>
                          <a:latin typeface="Arial MT"/>
                        </a:rPr>
                        <a:t>5.7%</a:t>
                      </a:r>
                    </a:p>
                  </a:txBody>
                  <a:tcPr marL="6350" marR="6350" marT="6350" marB="0" anchor="b">
                    <a:lnL>
                      <a:noFill/>
                    </a:lnL>
                    <a:lnR>
                      <a:noFill/>
                    </a:lnR>
                    <a:lnT>
                      <a:noFill/>
                    </a:lnT>
                    <a:lnB>
                      <a:noFill/>
                    </a:lnB>
                    <a:solidFill>
                      <a:srgbClr val="EBF1DE"/>
                    </a:solidFill>
                  </a:tcPr>
                </a:tc>
                <a:tc>
                  <a:txBody>
                    <a:bodyPr/>
                    <a:lstStyle/>
                    <a:p>
                      <a:pPr algn="r" fontAlgn="b"/>
                      <a:r>
                        <a:rPr lang="en-US" sz="1200" b="0" i="0" u="none" strike="noStrike">
                          <a:effectLst/>
                          <a:latin typeface="Arial MT"/>
                        </a:rPr>
                        <a:t>14.0%</a:t>
                      </a:r>
                    </a:p>
                  </a:txBody>
                  <a:tcPr marL="6350" marR="6350" marT="6350" marB="0" anchor="b">
                    <a:lnL>
                      <a:noFill/>
                    </a:lnL>
                    <a:lnR>
                      <a:noFill/>
                    </a:lnR>
                    <a:lnT>
                      <a:noFill/>
                    </a:lnT>
                    <a:lnB>
                      <a:noFill/>
                    </a:lnB>
                    <a:solidFill>
                      <a:srgbClr val="EBF1DE"/>
                    </a:solidFill>
                  </a:tcPr>
                </a:tc>
                <a:extLst>
                  <a:ext uri="{0D108BD9-81ED-4DB2-BD59-A6C34878D82A}">
                    <a16:rowId xmlns:a16="http://schemas.microsoft.com/office/drawing/2014/main" val="3942217802"/>
                  </a:ext>
                </a:extLst>
              </a:tr>
              <a:tr h="221871">
                <a:tc>
                  <a:txBody>
                    <a:bodyPr/>
                    <a:lstStyle/>
                    <a:p>
                      <a:pPr algn="l" fontAlgn="b"/>
                      <a:r>
                        <a:rPr lang="en-US" sz="1200" b="0" i="0" u="none" strike="noStrike">
                          <a:effectLst/>
                          <a:latin typeface="Arial MT"/>
                        </a:rPr>
                        <a:t>North Dakota</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26,981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27,631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28,614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29,496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30,239 </a:t>
                      </a:r>
                    </a:p>
                  </a:txBody>
                  <a:tcPr marL="6350" marR="6350" marT="6350" marB="0" anchor="b">
                    <a:lnL>
                      <a:noFill/>
                    </a:lnL>
                    <a:lnR>
                      <a:noFill/>
                    </a:lnR>
                    <a:lnT>
                      <a:noFill/>
                    </a:lnT>
                    <a:lnB>
                      <a:noFill/>
                    </a:lnB>
                    <a:solidFill>
                      <a:srgbClr val="EBF1DE"/>
                    </a:solidFill>
                  </a:tcPr>
                </a:tc>
                <a:tc>
                  <a:txBody>
                    <a:bodyPr/>
                    <a:lstStyle/>
                    <a:p>
                      <a:pPr algn="l" fontAlgn="b"/>
                      <a:r>
                        <a:rPr lang="en-US" sz="1200" b="0" i="0" u="none" strike="noStrike">
                          <a:effectLst/>
                          <a:latin typeface="Arial MT"/>
                        </a:rPr>
                        <a:t> $ 31,433 </a:t>
                      </a:r>
                    </a:p>
                  </a:txBody>
                  <a:tcPr marL="6350" marR="6350" marT="6350" marB="0" anchor="b">
                    <a:lnL>
                      <a:noFill/>
                    </a:lnL>
                    <a:lnR>
                      <a:noFill/>
                    </a:lnR>
                    <a:lnT>
                      <a:noFill/>
                    </a:lnT>
                    <a:lnB>
                      <a:noFill/>
                    </a:lnB>
                    <a:solidFill>
                      <a:srgbClr val="EBF1DE"/>
                    </a:solidFill>
                  </a:tcPr>
                </a:tc>
                <a:tc>
                  <a:txBody>
                    <a:bodyPr/>
                    <a:lstStyle/>
                    <a:p>
                      <a:pPr algn="r" fontAlgn="b"/>
                      <a:r>
                        <a:rPr lang="en-US" sz="1200" b="0" i="0" u="none" strike="noStrike">
                          <a:effectLst/>
                          <a:latin typeface="Arial MT"/>
                        </a:rPr>
                        <a:t>3.9%</a:t>
                      </a:r>
                    </a:p>
                  </a:txBody>
                  <a:tcPr marL="6350" marR="6350" marT="6350" marB="0" anchor="b">
                    <a:lnL>
                      <a:noFill/>
                    </a:lnL>
                    <a:lnR>
                      <a:noFill/>
                    </a:lnR>
                    <a:lnT>
                      <a:noFill/>
                    </a:lnT>
                    <a:lnB>
                      <a:noFill/>
                    </a:lnB>
                    <a:solidFill>
                      <a:srgbClr val="EBF1DE"/>
                    </a:solidFill>
                  </a:tcPr>
                </a:tc>
                <a:tc>
                  <a:txBody>
                    <a:bodyPr/>
                    <a:lstStyle/>
                    <a:p>
                      <a:pPr algn="r" fontAlgn="b"/>
                      <a:r>
                        <a:rPr lang="en-US" sz="1200" b="0" i="0" u="none" strike="noStrike" dirty="0">
                          <a:effectLst/>
                          <a:latin typeface="Arial MT"/>
                        </a:rPr>
                        <a:t>14.2%</a:t>
                      </a:r>
                    </a:p>
                  </a:txBody>
                  <a:tcPr marL="6350" marR="6350" marT="6350" marB="0" anchor="b">
                    <a:lnL>
                      <a:noFill/>
                    </a:lnL>
                    <a:lnR>
                      <a:noFill/>
                    </a:lnR>
                    <a:lnT>
                      <a:noFill/>
                    </a:lnT>
                    <a:lnB>
                      <a:noFill/>
                    </a:lnB>
                    <a:solidFill>
                      <a:srgbClr val="EBF1DE"/>
                    </a:solidFill>
                  </a:tcPr>
                </a:tc>
                <a:extLst>
                  <a:ext uri="{0D108BD9-81ED-4DB2-BD59-A6C34878D82A}">
                    <a16:rowId xmlns:a16="http://schemas.microsoft.com/office/drawing/2014/main" val="732611820"/>
                  </a:ext>
                </a:extLst>
              </a:tr>
            </a:tbl>
          </a:graphicData>
        </a:graphic>
      </p:graphicFrame>
      <p:graphicFrame>
        <p:nvGraphicFramePr>
          <p:cNvPr id="9" name="Chart 8"/>
          <p:cNvGraphicFramePr>
            <a:graphicFrameLocks/>
          </p:cNvGraphicFramePr>
          <p:nvPr>
            <p:extLst/>
          </p:nvPr>
        </p:nvGraphicFramePr>
        <p:xfrm>
          <a:off x="1043056" y="2147596"/>
          <a:ext cx="10151167" cy="43013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415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51" y="1323975"/>
            <a:ext cx="9763124" cy="4154984"/>
          </a:xfrm>
          <a:prstGeom prst="rect">
            <a:avLst/>
          </a:prstGeom>
          <a:ln>
            <a:solidFill>
              <a:srgbClr val="92D050"/>
            </a:solidFill>
          </a:ln>
        </p:spPr>
        <p:txBody>
          <a:bodyPr wrap="square">
            <a:spAutoFit/>
          </a:bodyPr>
          <a:lstStyle/>
          <a:p>
            <a:r>
              <a:rPr lang="en-US" sz="3600" b="1" dirty="0"/>
              <a:t>Column: NYU medical school students are getting free tuition. But everyone will reap benefits</a:t>
            </a:r>
          </a:p>
          <a:p>
            <a:pPr marL="571500" indent="-571500">
              <a:buFont typeface="Arial" panose="020B0604020202020204" pitchFamily="34" charset="0"/>
              <a:buChar char="•"/>
            </a:pPr>
            <a:r>
              <a:rPr lang="en-US" sz="3200" b="1" dirty="0"/>
              <a:t>Encourage more medical school applications</a:t>
            </a:r>
          </a:p>
          <a:p>
            <a:pPr marL="571500" indent="-571500">
              <a:buFont typeface="Arial" panose="020B0604020202020204" pitchFamily="34" charset="0"/>
              <a:buChar char="•"/>
            </a:pPr>
            <a:r>
              <a:rPr lang="en-US" sz="3200" b="1" dirty="0"/>
              <a:t>Ensure a more diverse workforce</a:t>
            </a:r>
          </a:p>
          <a:p>
            <a:pPr marL="1028700" lvl="1" indent="-571500">
              <a:buFont typeface="Arial" panose="020B0604020202020204" pitchFamily="34" charset="0"/>
              <a:buChar char="•"/>
            </a:pPr>
            <a:r>
              <a:rPr lang="en-US" sz="3200" b="1" dirty="0"/>
              <a:t>Rural</a:t>
            </a:r>
          </a:p>
          <a:p>
            <a:pPr marL="1028700" lvl="1" indent="-571500">
              <a:buFont typeface="Arial" panose="020B0604020202020204" pitchFamily="34" charset="0"/>
              <a:buChar char="•"/>
            </a:pPr>
            <a:r>
              <a:rPr lang="en-US" sz="3200" b="1" dirty="0"/>
              <a:t>American Indian</a:t>
            </a:r>
          </a:p>
          <a:p>
            <a:pPr marL="571500" indent="-571500">
              <a:buFont typeface="Arial" panose="020B0604020202020204" pitchFamily="34" charset="0"/>
              <a:buChar char="•"/>
            </a:pPr>
            <a:r>
              <a:rPr lang="en-US" sz="3200" b="1" dirty="0"/>
              <a:t>Increase primary care practice</a:t>
            </a:r>
          </a:p>
          <a:p>
            <a:pPr marL="571500" indent="-571500">
              <a:buFont typeface="Arial" panose="020B0604020202020204" pitchFamily="34" charset="0"/>
              <a:buChar char="•"/>
            </a:pPr>
            <a:r>
              <a:rPr lang="en-US" sz="3200" b="1" dirty="0"/>
              <a:t>Reduce physician burnout</a:t>
            </a:r>
          </a:p>
        </p:txBody>
      </p:sp>
      <p:pic>
        <p:nvPicPr>
          <p:cNvPr id="3" name="Picture 2"/>
          <p:cNvPicPr>
            <a:picLocks noChangeAspect="1"/>
          </p:cNvPicPr>
          <p:nvPr/>
        </p:nvPicPr>
        <p:blipFill>
          <a:blip r:embed="rId2"/>
          <a:stretch>
            <a:fillRect/>
          </a:stretch>
        </p:blipFill>
        <p:spPr>
          <a:xfrm>
            <a:off x="1575040" y="241542"/>
            <a:ext cx="838200" cy="8382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
        <p:nvSpPr>
          <p:cNvPr id="7" name="TextBox 6"/>
          <p:cNvSpPr txBox="1"/>
          <p:nvPr/>
        </p:nvSpPr>
        <p:spPr>
          <a:xfrm>
            <a:off x="1257300" y="5876925"/>
            <a:ext cx="10116231" cy="369332"/>
          </a:xfrm>
          <a:prstGeom prst="rect">
            <a:avLst/>
          </a:prstGeom>
          <a:noFill/>
        </p:spPr>
        <p:txBody>
          <a:bodyPr wrap="none" rtlCol="0">
            <a:spAutoFit/>
          </a:bodyPr>
          <a:lstStyle/>
          <a:p>
            <a:r>
              <a:rPr lang="en-US" dirty="0"/>
              <a:t>Source: </a:t>
            </a:r>
            <a:r>
              <a:rPr lang="en-US" i="1" dirty="0"/>
              <a:t>Fourth-year medical student at NYU School of Medicine. It was first published on August 17, 2018. </a:t>
            </a:r>
            <a:endParaRPr lang="en-US" dirty="0"/>
          </a:p>
        </p:txBody>
      </p:sp>
    </p:spTree>
    <p:extLst>
      <p:ext uri="{BB962C8B-B14F-4D97-AF65-F5344CB8AC3E}">
        <p14:creationId xmlns:p14="http://schemas.microsoft.com/office/powerpoint/2010/main" val="20276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81" y="339247"/>
            <a:ext cx="11414833" cy="1325563"/>
          </a:xfrm>
        </p:spPr>
        <p:txBody>
          <a:bodyPr>
            <a:normAutofit/>
          </a:bodyPr>
          <a:lstStyle/>
          <a:p>
            <a:pPr algn="ctr"/>
            <a:r>
              <a:rPr lang="en-US" dirty="0"/>
              <a:t>Medical Student Cost to Attend (In-state)</a:t>
            </a:r>
            <a:br>
              <a:rPr lang="en-US" dirty="0"/>
            </a:br>
            <a:r>
              <a:rPr lang="en-US" sz="3100" dirty="0"/>
              <a:t>Percentile Comparison with other U.S. Medical Schools</a:t>
            </a:r>
          </a:p>
        </p:txBody>
      </p:sp>
      <p:graphicFrame>
        <p:nvGraphicFramePr>
          <p:cNvPr id="4" name="Content Placeholder 3"/>
          <p:cNvGraphicFramePr>
            <a:graphicFrameLocks noGrp="1" noChangeAspect="1"/>
          </p:cNvGraphicFramePr>
          <p:nvPr>
            <p:ph idx="1"/>
            <p:extLst/>
          </p:nvPr>
        </p:nvGraphicFramePr>
        <p:xfrm>
          <a:off x="1152683" y="1155941"/>
          <a:ext cx="9638961" cy="5414082"/>
        </p:xfrm>
        <a:graphic>
          <a:graphicData uri="http://schemas.openxmlformats.org/presentationml/2006/ole">
            <mc:AlternateContent xmlns:mc="http://schemas.openxmlformats.org/markup-compatibility/2006">
              <mc:Choice xmlns:v="urn:schemas-microsoft-com:vml" Requires="v">
                <p:oleObj spid="_x0000_s1028" name="Chart" r:id="rId3" imgW="8130569" imgH="5417928" progId="MSGraph.Chart.8">
                  <p:embed followColorScheme="full"/>
                </p:oleObj>
              </mc:Choice>
              <mc:Fallback>
                <p:oleObj name="Chart" r:id="rId3" imgW="8130569" imgH="5417928" progId="MSGraph.Chart.8">
                  <p:embed followColorScheme="full"/>
                  <p:pic>
                    <p:nvPicPr>
                      <p:cNvPr id="4" name="Content Placeholder 3"/>
                      <p:cNvPicPr/>
                      <p:nvPr/>
                    </p:nvPicPr>
                    <p:blipFill>
                      <a:blip r:embed="rId4"/>
                      <a:stretch>
                        <a:fillRect/>
                      </a:stretch>
                    </p:blipFill>
                    <p:spPr>
                      <a:xfrm>
                        <a:off x="1152683" y="1155941"/>
                        <a:ext cx="9638961" cy="5414082"/>
                      </a:xfrm>
                      <a:prstGeom prst="rect">
                        <a:avLst/>
                      </a:prstGeom>
                    </p:spPr>
                  </p:pic>
                </p:oleObj>
              </mc:Fallback>
            </mc:AlternateContent>
          </a:graphicData>
        </a:graphic>
      </p:graphicFrame>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
        <p:nvSpPr>
          <p:cNvPr id="7" name="TextBox 6"/>
          <p:cNvSpPr txBox="1"/>
          <p:nvPr/>
        </p:nvSpPr>
        <p:spPr>
          <a:xfrm>
            <a:off x="7289321" y="1682155"/>
            <a:ext cx="4315293"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Generous state support</a:t>
            </a:r>
          </a:p>
          <a:p>
            <a:pPr marL="285750" indent="-285750">
              <a:buFont typeface="Arial" panose="020B0604020202020204" pitchFamily="34" charset="0"/>
              <a:buChar char="•"/>
            </a:pPr>
            <a:r>
              <a:rPr lang="en-US" sz="2800" dirty="0"/>
              <a:t>Community-based school with small faculty </a:t>
            </a:r>
          </a:p>
          <a:p>
            <a:pPr marL="285750" indent="-285750">
              <a:buFont typeface="Arial" panose="020B0604020202020204" pitchFamily="34" charset="0"/>
              <a:buChar char="•"/>
            </a:pPr>
            <a:r>
              <a:rPr lang="en-US" sz="2800" dirty="0"/>
              <a:t>Good management of operations</a:t>
            </a:r>
          </a:p>
        </p:txBody>
      </p:sp>
      <p:sp>
        <p:nvSpPr>
          <p:cNvPr id="3" name="TextBox 2"/>
          <p:cNvSpPr txBox="1"/>
          <p:nvPr/>
        </p:nvSpPr>
        <p:spPr>
          <a:xfrm>
            <a:off x="2329132" y="6440627"/>
            <a:ext cx="5355249" cy="646331"/>
          </a:xfrm>
          <a:prstGeom prst="rect">
            <a:avLst/>
          </a:prstGeom>
          <a:noFill/>
        </p:spPr>
        <p:txBody>
          <a:bodyPr wrap="none" rtlCol="0">
            <a:spAutoFit/>
          </a:bodyPr>
          <a:lstStyle/>
          <a:p>
            <a:r>
              <a:rPr lang="en-US" dirty="0"/>
              <a:t>Source: Missions Management Tools, 2010-2018 AAMC</a:t>
            </a:r>
          </a:p>
          <a:p>
            <a:endParaRPr lang="en-US" dirty="0"/>
          </a:p>
        </p:txBody>
      </p:sp>
    </p:spTree>
    <p:extLst>
      <p:ext uri="{BB962C8B-B14F-4D97-AF65-F5344CB8AC3E}">
        <p14:creationId xmlns:p14="http://schemas.microsoft.com/office/powerpoint/2010/main" val="15200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102" y="365125"/>
            <a:ext cx="10732698" cy="1325563"/>
          </a:xfrm>
        </p:spPr>
        <p:txBody>
          <a:bodyPr/>
          <a:lstStyle/>
          <a:p>
            <a:pPr algn="ctr"/>
            <a:r>
              <a:rPr lang="en-US" dirty="0"/>
              <a:t>Medical Student Debt</a:t>
            </a:r>
            <a:br>
              <a:rPr lang="en-US" dirty="0"/>
            </a:br>
            <a:r>
              <a:rPr lang="en-US" dirty="0"/>
              <a:t>Percentile Comparison</a:t>
            </a:r>
          </a:p>
        </p:txBody>
      </p:sp>
      <p:graphicFrame>
        <p:nvGraphicFramePr>
          <p:cNvPr id="4" name="Content Placeholder 3"/>
          <p:cNvGraphicFramePr>
            <a:graphicFrameLocks noGrp="1" noChangeAspect="1"/>
          </p:cNvGraphicFramePr>
          <p:nvPr>
            <p:ph idx="1"/>
            <p:extLst/>
          </p:nvPr>
        </p:nvGraphicFramePr>
        <p:xfrm>
          <a:off x="1152683" y="1155941"/>
          <a:ext cx="9638961" cy="5414082"/>
        </p:xfrm>
        <a:graphic>
          <a:graphicData uri="http://schemas.openxmlformats.org/presentationml/2006/ole">
            <mc:AlternateContent xmlns:mc="http://schemas.openxmlformats.org/markup-compatibility/2006">
              <mc:Choice xmlns:v="urn:schemas-microsoft-com:vml" Requires="v">
                <p:oleObj spid="_x0000_s2052" name="Chart" r:id="rId3" imgW="8130569" imgH="5417928" progId="MSGraph.Chart.8">
                  <p:embed followColorScheme="full"/>
                </p:oleObj>
              </mc:Choice>
              <mc:Fallback>
                <p:oleObj name="Chart" r:id="rId3" imgW="8130569" imgH="5417928" progId="MSGraph.Chart.8">
                  <p:embed followColorScheme="full"/>
                  <p:pic>
                    <p:nvPicPr>
                      <p:cNvPr id="4" name="Content Placeholder 3"/>
                      <p:cNvPicPr/>
                      <p:nvPr/>
                    </p:nvPicPr>
                    <p:blipFill>
                      <a:blip r:embed="rId4"/>
                      <a:stretch>
                        <a:fillRect/>
                      </a:stretch>
                    </p:blipFill>
                    <p:spPr>
                      <a:xfrm>
                        <a:off x="1152683" y="1155941"/>
                        <a:ext cx="9638961" cy="5414082"/>
                      </a:xfrm>
                      <a:prstGeom prst="rect">
                        <a:avLst/>
                      </a:prstGeom>
                    </p:spPr>
                  </p:pic>
                </p:oleObj>
              </mc:Fallback>
            </mc:AlternateContent>
          </a:graphicData>
        </a:graphic>
      </p:graphicFrame>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
        <p:nvSpPr>
          <p:cNvPr id="3" name="TextBox 2"/>
          <p:cNvSpPr txBox="1"/>
          <p:nvPr/>
        </p:nvSpPr>
        <p:spPr>
          <a:xfrm>
            <a:off x="2329132" y="6440627"/>
            <a:ext cx="5355249" cy="646331"/>
          </a:xfrm>
          <a:prstGeom prst="rect">
            <a:avLst/>
          </a:prstGeom>
          <a:noFill/>
        </p:spPr>
        <p:txBody>
          <a:bodyPr wrap="none" rtlCol="0">
            <a:spAutoFit/>
          </a:bodyPr>
          <a:lstStyle/>
          <a:p>
            <a:r>
              <a:rPr lang="en-US" dirty="0"/>
              <a:t>Source: Missions Management Tools, 2010-2013 AAMC</a:t>
            </a:r>
          </a:p>
          <a:p>
            <a:endParaRPr lang="en-US" dirty="0"/>
          </a:p>
        </p:txBody>
      </p:sp>
    </p:spTree>
    <p:extLst>
      <p:ext uri="{BB962C8B-B14F-4D97-AF65-F5344CB8AC3E}">
        <p14:creationId xmlns:p14="http://schemas.microsoft.com/office/powerpoint/2010/main" val="3969144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Why?</a:t>
            </a:r>
          </a:p>
        </p:txBody>
      </p:sp>
      <p:sp>
        <p:nvSpPr>
          <p:cNvPr id="4" name="Content Placeholder 3"/>
          <p:cNvSpPr>
            <a:spLocks noGrp="1"/>
          </p:cNvSpPr>
          <p:nvPr>
            <p:ph idx="1"/>
          </p:nvPr>
        </p:nvSpPr>
        <p:spPr>
          <a:xfrm>
            <a:off x="838200" y="1825625"/>
            <a:ext cx="10515600" cy="4419900"/>
          </a:xfrm>
          <a:ln>
            <a:solidFill>
              <a:srgbClr val="92D050"/>
            </a:solidFill>
          </a:ln>
        </p:spPr>
        <p:txBody>
          <a:bodyPr>
            <a:noAutofit/>
          </a:bodyPr>
          <a:lstStyle/>
          <a:p>
            <a:r>
              <a:rPr lang="en-US" sz="3200" dirty="0"/>
              <a:t>School has a focus on recruiting students from rural areas, where median family income traditionally has been lower than in the urban areas</a:t>
            </a:r>
          </a:p>
          <a:p>
            <a:r>
              <a:rPr lang="en-US" sz="3200" dirty="0"/>
              <a:t>Less scholarship and other philanthropic aid than many schools</a:t>
            </a:r>
          </a:p>
          <a:p>
            <a:r>
              <a:rPr lang="en-US" sz="3200" dirty="0"/>
              <a:t>Therefore, debt has been high despite low cost to attend. (This low cost has been due, in substantial measure, to strong public support from the ND Legislature)</a:t>
            </a:r>
          </a:p>
          <a:p>
            <a:r>
              <a:rPr lang="en-US" sz="3200" dirty="0"/>
              <a:t>Accordingly, the School made debt mitigation a priority</a:t>
            </a:r>
          </a:p>
          <a:p>
            <a:endParaRPr lang="en-US" sz="3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3718317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102" y="365125"/>
            <a:ext cx="10732698" cy="1325563"/>
          </a:xfrm>
        </p:spPr>
        <p:txBody>
          <a:bodyPr/>
          <a:lstStyle/>
          <a:p>
            <a:pPr algn="ctr"/>
            <a:r>
              <a:rPr lang="en-US" dirty="0"/>
              <a:t>Medical Student Debt</a:t>
            </a:r>
            <a:br>
              <a:rPr lang="en-US" dirty="0"/>
            </a:br>
            <a:r>
              <a:rPr lang="en-US" dirty="0"/>
              <a:t>Percentile Comparison</a:t>
            </a:r>
          </a:p>
        </p:txBody>
      </p:sp>
      <p:graphicFrame>
        <p:nvGraphicFramePr>
          <p:cNvPr id="4" name="Content Placeholder 3"/>
          <p:cNvGraphicFramePr>
            <a:graphicFrameLocks noGrp="1" noChangeAspect="1"/>
          </p:cNvGraphicFramePr>
          <p:nvPr>
            <p:ph idx="1"/>
            <p:extLst/>
          </p:nvPr>
        </p:nvGraphicFramePr>
        <p:xfrm>
          <a:off x="1152683" y="1155941"/>
          <a:ext cx="9638961" cy="5414082"/>
        </p:xfrm>
        <a:graphic>
          <a:graphicData uri="http://schemas.openxmlformats.org/presentationml/2006/ole">
            <mc:AlternateContent xmlns:mc="http://schemas.openxmlformats.org/markup-compatibility/2006">
              <mc:Choice xmlns:v="urn:schemas-microsoft-com:vml" Requires="v">
                <p:oleObj spid="_x0000_s3076" name="Chart" r:id="rId3" imgW="8130569" imgH="5417928" progId="MSGraph.Chart.8">
                  <p:embed followColorScheme="full"/>
                </p:oleObj>
              </mc:Choice>
              <mc:Fallback>
                <p:oleObj name="Chart" r:id="rId3" imgW="8130569" imgH="5417928" progId="MSGraph.Chart.8">
                  <p:embed followColorScheme="full"/>
                  <p:pic>
                    <p:nvPicPr>
                      <p:cNvPr id="4" name="Content Placeholder 3"/>
                      <p:cNvPicPr/>
                      <p:nvPr/>
                    </p:nvPicPr>
                    <p:blipFill>
                      <a:blip r:embed="rId4"/>
                      <a:stretch>
                        <a:fillRect/>
                      </a:stretch>
                    </p:blipFill>
                    <p:spPr>
                      <a:xfrm>
                        <a:off x="1152683" y="1155941"/>
                        <a:ext cx="9638961" cy="5414082"/>
                      </a:xfrm>
                      <a:prstGeom prst="rect">
                        <a:avLst/>
                      </a:prstGeom>
                    </p:spPr>
                  </p:pic>
                </p:oleObj>
              </mc:Fallback>
            </mc:AlternateContent>
          </a:graphicData>
        </a:graphic>
      </p:graphicFrame>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
        <p:nvSpPr>
          <p:cNvPr id="7" name="TextBox 6"/>
          <p:cNvSpPr txBox="1"/>
          <p:nvPr/>
        </p:nvSpPr>
        <p:spPr>
          <a:xfrm>
            <a:off x="7289321" y="1682155"/>
            <a:ext cx="4315293"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RuralMed Scholarship program</a:t>
            </a:r>
          </a:p>
          <a:p>
            <a:pPr marL="285750" indent="-285750">
              <a:buFont typeface="Arial" panose="020B0604020202020204" pitchFamily="34" charset="0"/>
              <a:buChar char="•"/>
            </a:pPr>
            <a:r>
              <a:rPr lang="en-US" sz="2800" dirty="0"/>
              <a:t>Increased philanthropy directed at student debt</a:t>
            </a:r>
          </a:p>
        </p:txBody>
      </p:sp>
      <p:sp>
        <p:nvSpPr>
          <p:cNvPr id="3" name="TextBox 2"/>
          <p:cNvSpPr txBox="1"/>
          <p:nvPr/>
        </p:nvSpPr>
        <p:spPr>
          <a:xfrm>
            <a:off x="2329132" y="6440627"/>
            <a:ext cx="5355249" cy="646331"/>
          </a:xfrm>
          <a:prstGeom prst="rect">
            <a:avLst/>
          </a:prstGeom>
          <a:noFill/>
        </p:spPr>
        <p:txBody>
          <a:bodyPr wrap="none" rtlCol="0">
            <a:spAutoFit/>
          </a:bodyPr>
          <a:lstStyle/>
          <a:p>
            <a:r>
              <a:rPr lang="en-US" dirty="0"/>
              <a:t>Source: Missions Management Tools, 2010-2018 AAMC</a:t>
            </a:r>
          </a:p>
          <a:p>
            <a:endParaRPr lang="en-US" dirty="0"/>
          </a:p>
        </p:txBody>
      </p:sp>
    </p:spTree>
    <p:extLst>
      <p:ext uri="{BB962C8B-B14F-4D97-AF65-F5344CB8AC3E}">
        <p14:creationId xmlns:p14="http://schemas.microsoft.com/office/powerpoint/2010/main" val="222930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Outline of This Morning’s UND SMHS Briefing </a:t>
            </a:r>
          </a:p>
        </p:txBody>
      </p:sp>
      <p:sp>
        <p:nvSpPr>
          <p:cNvPr id="3" name="Content Placeholder 2"/>
          <p:cNvSpPr>
            <a:spLocks noGrp="1"/>
          </p:cNvSpPr>
          <p:nvPr>
            <p:ph idx="1"/>
          </p:nvPr>
        </p:nvSpPr>
        <p:spPr>
          <a:xfrm>
            <a:off x="266331" y="1825626"/>
            <a:ext cx="11588450" cy="4196483"/>
          </a:xfrm>
          <a:ln>
            <a:solidFill>
              <a:srgbClr val="92D050"/>
            </a:solidFill>
          </a:ln>
        </p:spPr>
        <p:txBody>
          <a:bodyPr>
            <a:normAutofit lnSpcReduction="10000"/>
          </a:bodyPr>
          <a:lstStyle/>
          <a:p>
            <a:r>
              <a:rPr lang="en-US" dirty="0"/>
              <a:t>Overview of duties of the UND SMHS Advisory Council</a:t>
            </a:r>
          </a:p>
          <a:p>
            <a:r>
              <a:rPr lang="en-US" dirty="0"/>
              <a:t>Overview of the UND School of Medicine and Health Sciences</a:t>
            </a:r>
          </a:p>
          <a:p>
            <a:pPr lvl="1"/>
            <a:r>
              <a:rPr lang="en-US" dirty="0"/>
              <a:t>Mission/Purpose – What we do</a:t>
            </a:r>
          </a:p>
          <a:p>
            <a:pPr lvl="1"/>
            <a:r>
              <a:rPr lang="en-US" dirty="0"/>
              <a:t>Overview of our student classes</a:t>
            </a:r>
          </a:p>
          <a:p>
            <a:pPr lvl="1"/>
            <a:r>
              <a:rPr lang="en-US" dirty="0"/>
              <a:t>Financial status</a:t>
            </a:r>
          </a:p>
          <a:p>
            <a:pPr lvl="1"/>
            <a:r>
              <a:rPr lang="en-US" dirty="0"/>
              <a:t>Education</a:t>
            </a:r>
          </a:p>
          <a:p>
            <a:pPr lvl="1"/>
            <a:r>
              <a:rPr lang="en-US" dirty="0"/>
              <a:t>Discovery (research and scholarship)</a:t>
            </a:r>
          </a:p>
          <a:p>
            <a:pPr lvl="1"/>
            <a:r>
              <a:rPr lang="en-US" dirty="0"/>
              <a:t>Service</a:t>
            </a:r>
          </a:p>
          <a:p>
            <a:pPr lvl="2"/>
            <a:r>
              <a:rPr lang="en-US" dirty="0"/>
              <a:t>Status of the Healthcare Workforce Initiative (HWI)</a:t>
            </a:r>
          </a:p>
          <a:p>
            <a:pPr lvl="2"/>
            <a:r>
              <a:rPr lang="en-US" dirty="0"/>
              <a:t>Preview of Fifth Biennial Report – Health Issues for the State of North Dakota</a:t>
            </a:r>
          </a:p>
          <a:p>
            <a:pPr lvl="1"/>
            <a:r>
              <a:rPr lang="en-US" dirty="0"/>
              <a:t>SMHS Agenda for 2020/21 and beyond </a:t>
            </a:r>
            <a:r>
              <a:rPr lang="en-US" dirty="0">
                <a:sym typeface="Wingdings" panose="05000000000000000000" pitchFamily="2" charset="2"/>
              </a:rPr>
              <a:t></a:t>
            </a:r>
            <a:r>
              <a:rPr lang="en-US" dirty="0"/>
              <a:t>Where we hope to go</a:t>
            </a:r>
          </a:p>
          <a:p>
            <a:pPr marL="0" indent="0">
              <a:buNone/>
            </a:pPr>
            <a:endParaRPr lang="en-US" dirty="0"/>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2534105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2057400" y="0"/>
            <a:ext cx="8255000" cy="1162050"/>
          </a:xfrm>
        </p:spPr>
        <p:txBody>
          <a:bodyPr/>
          <a:lstStyle/>
          <a:p>
            <a:pPr algn="ctr" eaLnBrk="1" hangingPunct="1"/>
            <a:r>
              <a:rPr lang="en-US" sz="1500" dirty="0"/>
              <a:t/>
            </a:r>
            <a:br>
              <a:rPr lang="en-US" sz="1500" dirty="0"/>
            </a:br>
            <a:r>
              <a:rPr lang="en-US" dirty="0"/>
              <a:t>Uses of Revenue</a:t>
            </a:r>
          </a:p>
        </p:txBody>
      </p:sp>
      <p:graphicFrame>
        <p:nvGraphicFramePr>
          <p:cNvPr id="19" name="Object 3"/>
          <p:cNvGraphicFramePr>
            <a:graphicFrameLocks noGrp="1" noChangeAspect="1"/>
          </p:cNvGraphicFramePr>
          <p:nvPr>
            <p:ph idx="1"/>
            <p:extLst/>
          </p:nvPr>
        </p:nvGraphicFramePr>
        <p:xfrm>
          <a:off x="2074817" y="1053734"/>
          <a:ext cx="7620000" cy="420736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8421317" y="2133600"/>
            <a:ext cx="2769973" cy="1015663"/>
          </a:xfrm>
          <a:prstGeom prst="rect">
            <a:avLst/>
          </a:prstGeom>
          <a:noFill/>
          <a:ln>
            <a:solidFill>
              <a:srgbClr val="00B050"/>
            </a:solidFill>
          </a:ln>
        </p:spPr>
        <p:txBody>
          <a:bodyPr wrap="square" rtlCol="0">
            <a:spAutoFit/>
          </a:bodyPr>
          <a:lstStyle/>
          <a:p>
            <a:pPr algn="ctr"/>
            <a:r>
              <a:rPr lang="en-US" sz="2000" dirty="0"/>
              <a:t>FY 17 &amp; 18 Estimated Expenditures</a:t>
            </a:r>
          </a:p>
          <a:p>
            <a:pPr algn="ctr"/>
            <a:r>
              <a:rPr lang="en-US" sz="2000" dirty="0">
                <a:solidFill>
                  <a:srgbClr val="FF0000"/>
                </a:solidFill>
              </a:rPr>
              <a:t>$213,545,483</a:t>
            </a:r>
          </a:p>
        </p:txBody>
      </p:sp>
      <p:graphicFrame>
        <p:nvGraphicFramePr>
          <p:cNvPr id="7" name="Chart 6"/>
          <p:cNvGraphicFramePr>
            <a:graphicFrameLocks/>
          </p:cNvGraphicFramePr>
          <p:nvPr>
            <p:extLst/>
          </p:nvPr>
        </p:nvGraphicFramePr>
        <p:xfrm>
          <a:off x="2438401" y="1066800"/>
          <a:ext cx="6191249" cy="51054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ext uri="{D42A27DB-BD31-4B8C-83A1-F6EECF244321}">
                <p14:modId xmlns:p14="http://schemas.microsoft.com/office/powerpoint/2010/main" val="615904307"/>
              </p:ext>
            </p:extLst>
          </p:nvPr>
        </p:nvGraphicFramePr>
        <p:xfrm>
          <a:off x="1600200" y="1066798"/>
          <a:ext cx="7440062" cy="5259820"/>
        </p:xfrm>
        <a:graphic>
          <a:graphicData uri="http://schemas.openxmlformats.org/drawingml/2006/chart">
            <c:chart xmlns:c="http://schemas.openxmlformats.org/drawingml/2006/chart" xmlns:r="http://schemas.openxmlformats.org/officeDocument/2006/relationships" r:id="rId5"/>
          </a:graphicData>
        </a:graphic>
      </p:graphicFrame>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2407147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2209800" y="304800"/>
            <a:ext cx="7772400" cy="1143000"/>
          </a:xfrm>
        </p:spPr>
        <p:txBody>
          <a:bodyPr/>
          <a:lstStyle/>
          <a:p>
            <a:pPr algn="ctr" eaLnBrk="1" hangingPunct="1"/>
            <a:r>
              <a:rPr lang="en-US" dirty="0"/>
              <a:t>A School Without Walls</a:t>
            </a:r>
          </a:p>
        </p:txBody>
      </p:sp>
      <p:sp>
        <p:nvSpPr>
          <p:cNvPr id="19460" name="Rectangle 3"/>
          <p:cNvSpPr>
            <a:spLocks noGrp="1" noChangeArrowheads="1"/>
          </p:cNvSpPr>
          <p:nvPr>
            <p:ph idx="1"/>
          </p:nvPr>
        </p:nvSpPr>
        <p:spPr>
          <a:xfrm>
            <a:off x="1069848" y="1371600"/>
            <a:ext cx="9811512" cy="2907792"/>
          </a:xfrm>
          <a:ln>
            <a:solidFill>
              <a:srgbClr val="00B050"/>
            </a:solidFill>
          </a:ln>
        </p:spPr>
        <p:txBody>
          <a:bodyPr>
            <a:normAutofit/>
          </a:bodyPr>
          <a:lstStyle/>
          <a:p>
            <a:pPr eaLnBrk="1" hangingPunct="1"/>
            <a:r>
              <a:rPr lang="en-US" sz="2600" dirty="0"/>
              <a:t>The UND SMHS is one of 28 community-based medical schools (those that don’t own or operate a hospital) in the country.</a:t>
            </a:r>
          </a:p>
          <a:p>
            <a:pPr eaLnBrk="1" hangingPunct="1"/>
            <a:r>
              <a:rPr lang="en-US" sz="2600" dirty="0"/>
              <a:t>We rely on over 1,200 part-time (voluntary) clinical faculty members in over 30 communities throughout the state to educate medical students and residents.  </a:t>
            </a:r>
          </a:p>
          <a:p>
            <a:pPr eaLnBrk="1" hangingPunct="1"/>
            <a:r>
              <a:rPr lang="en-US" sz="2600" dirty="0"/>
              <a:t>Two out of three of all of the physicians in the state are voluntary members of our faculty</a:t>
            </a:r>
          </a:p>
          <a:p>
            <a:pPr eaLnBrk="1" hangingPunct="1"/>
            <a:endParaRPr lang="en-US" sz="2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38997">
            <a:off x="378554" y="4395650"/>
            <a:ext cx="3165632" cy="202535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97207">
            <a:off x="4073878" y="4472754"/>
            <a:ext cx="3423400" cy="1974339"/>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69963">
            <a:off x="7856991" y="4137310"/>
            <a:ext cx="3533497" cy="201426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1206230" y="76200"/>
            <a:ext cx="9883302" cy="1371600"/>
          </a:xfrm>
        </p:spPr>
        <p:txBody>
          <a:bodyPr/>
          <a:lstStyle/>
          <a:p>
            <a:pPr algn="ctr" eaLnBrk="1" hangingPunct="1"/>
            <a:r>
              <a:rPr lang="en-US" dirty="0"/>
              <a:t>Small Group Patient-Centered Learning</a:t>
            </a:r>
          </a:p>
        </p:txBody>
      </p:sp>
      <p:pic>
        <p:nvPicPr>
          <p:cNvPr id="14340" name="Picture 3" descr="PCL Room 001"/>
          <p:cNvPicPr>
            <a:picLocks noChangeAspect="1" noChangeArrowheads="1"/>
          </p:cNvPicPr>
          <p:nvPr/>
        </p:nvPicPr>
        <p:blipFill>
          <a:blip r:embed="rId3" cstate="print"/>
          <a:srcRect/>
          <a:stretch>
            <a:fillRect/>
          </a:stretch>
        </p:blipFill>
        <p:spPr bwMode="auto">
          <a:xfrm>
            <a:off x="2590800" y="1447800"/>
            <a:ext cx="7200708" cy="4410108"/>
          </a:xfrm>
          <a:prstGeom prst="rect">
            <a:avLst/>
          </a:prstGeom>
          <a:noFill/>
          <a:ln w="9525">
            <a:solidFill>
              <a:srgbClr val="00B050"/>
            </a:solidFill>
            <a:miter lim="800000"/>
            <a:headEnd/>
            <a:tailEnd/>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1828800" y="274638"/>
            <a:ext cx="8610600" cy="1143000"/>
          </a:xfrm>
        </p:spPr>
        <p:txBody>
          <a:bodyPr>
            <a:normAutofit fontScale="90000"/>
          </a:bodyPr>
          <a:lstStyle/>
          <a:p>
            <a:pPr algn="ctr" eaLnBrk="1" hangingPunct="1"/>
            <a:r>
              <a:rPr lang="en-US" dirty="0"/>
              <a:t>INMED (Indians into Medicine) Program</a:t>
            </a:r>
          </a:p>
        </p:txBody>
      </p:sp>
      <p:sp>
        <p:nvSpPr>
          <p:cNvPr id="27652" name="Rectangle 3"/>
          <p:cNvSpPr>
            <a:spLocks noGrp="1" noChangeArrowheads="1"/>
          </p:cNvSpPr>
          <p:nvPr>
            <p:ph idx="1"/>
          </p:nvPr>
        </p:nvSpPr>
        <p:spPr>
          <a:xfrm>
            <a:off x="1981200" y="1600201"/>
            <a:ext cx="8229600" cy="1752600"/>
          </a:xfrm>
          <a:ln>
            <a:solidFill>
              <a:srgbClr val="00B050"/>
            </a:solidFill>
          </a:ln>
        </p:spPr>
        <p:txBody>
          <a:bodyPr>
            <a:normAutofit/>
          </a:bodyPr>
          <a:lstStyle/>
          <a:p>
            <a:pPr eaLnBrk="1" hangingPunct="1"/>
            <a:r>
              <a:rPr lang="en-US" dirty="0"/>
              <a:t>Nearly twenty percent of all of the American Indian physicians practicing in the United States are graduates of the UND SMHS Indians Into Medicine Program.</a:t>
            </a:r>
          </a:p>
        </p:txBody>
      </p:sp>
      <p:pic>
        <p:nvPicPr>
          <p:cNvPr id="27653" name="Picture 5" descr="Slide7"/>
          <p:cNvPicPr>
            <a:picLocks noChangeAspect="1" noChangeArrowheads="1"/>
          </p:cNvPicPr>
          <p:nvPr/>
        </p:nvPicPr>
        <p:blipFill>
          <a:blip r:embed="rId3" cstate="print"/>
          <a:srcRect l="4167" t="47778"/>
          <a:stretch>
            <a:fillRect/>
          </a:stretch>
        </p:blipFill>
        <p:spPr bwMode="auto">
          <a:xfrm>
            <a:off x="2959225" y="3615433"/>
            <a:ext cx="6172200" cy="2522551"/>
          </a:xfrm>
          <a:prstGeom prst="rect">
            <a:avLst/>
          </a:prstGeom>
          <a:noFill/>
          <a:ln w="9525">
            <a:solidFill>
              <a:srgbClr val="00B050"/>
            </a:solidFill>
            <a:miter lim="800000"/>
            <a:headEnd/>
            <a:tailEnd/>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2025" y="554736"/>
            <a:ext cx="11662756" cy="1143000"/>
          </a:xfrm>
        </p:spPr>
        <p:txBody>
          <a:bodyPr>
            <a:normAutofit fontScale="90000"/>
          </a:bodyPr>
          <a:lstStyle/>
          <a:p>
            <a:pPr algn="ctr"/>
            <a:r>
              <a:rPr lang="en-US" dirty="0"/>
              <a:t>UND SMHS Simulation Center</a:t>
            </a:r>
            <a:br>
              <a:rPr lang="en-US" dirty="0"/>
            </a:br>
            <a:r>
              <a:rPr lang="en-US" dirty="0"/>
              <a:t>SIM-ND - Four mobile vans that cover each quadrant of North Dakota</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27746" y="2194560"/>
            <a:ext cx="6140054" cy="4114800"/>
          </a:xfrm>
          <a:ln>
            <a:solidFill>
              <a:srgbClr val="00B050"/>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802723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2209800" y="457200"/>
            <a:ext cx="7772400" cy="1143000"/>
          </a:xfrm>
        </p:spPr>
        <p:txBody>
          <a:bodyPr/>
          <a:lstStyle/>
          <a:p>
            <a:pPr algn="ctr" eaLnBrk="1" hangingPunct="1"/>
            <a:r>
              <a:rPr lang="en-US" dirty="0"/>
              <a:t>Interprofessional Health Care</a:t>
            </a:r>
          </a:p>
        </p:txBody>
      </p:sp>
      <p:sp>
        <p:nvSpPr>
          <p:cNvPr id="34820" name="Rectangle 3"/>
          <p:cNvSpPr>
            <a:spLocks noGrp="1" noChangeArrowheads="1"/>
          </p:cNvSpPr>
          <p:nvPr>
            <p:ph idx="1"/>
          </p:nvPr>
        </p:nvSpPr>
        <p:spPr>
          <a:xfrm>
            <a:off x="1981200" y="1447800"/>
            <a:ext cx="8229600" cy="3062056"/>
          </a:xfrm>
          <a:ln>
            <a:solidFill>
              <a:srgbClr val="00B050"/>
            </a:solidFill>
          </a:ln>
        </p:spPr>
        <p:txBody>
          <a:bodyPr>
            <a:noAutofit/>
          </a:bodyPr>
          <a:lstStyle/>
          <a:p>
            <a:pPr eaLnBrk="1" hangingPunct="1"/>
            <a:r>
              <a:rPr lang="en-US" dirty="0"/>
              <a:t>Interprofessional education ensures that future healthcare professionals can better communicate and work as a team.</a:t>
            </a:r>
          </a:p>
          <a:p>
            <a:r>
              <a:rPr lang="en-US" dirty="0"/>
              <a:t>Involves students from the full spectrum of healthcare – medicine, nursing, physical therapy, social work, communication sciences, dietetics, occupational therapy, health sciences.</a:t>
            </a:r>
          </a:p>
        </p:txBody>
      </p:sp>
      <p:pic>
        <p:nvPicPr>
          <p:cNvPr id="34821" name="Picture 5" descr="Slide46"/>
          <p:cNvPicPr>
            <a:picLocks noChangeAspect="1" noChangeArrowheads="1"/>
          </p:cNvPicPr>
          <p:nvPr/>
        </p:nvPicPr>
        <p:blipFill>
          <a:blip r:embed="rId3" cstate="print"/>
          <a:srcRect l="48334" t="51111"/>
          <a:stretch>
            <a:fillRect/>
          </a:stretch>
        </p:blipFill>
        <p:spPr bwMode="auto">
          <a:xfrm>
            <a:off x="3337598" y="4690214"/>
            <a:ext cx="2834603" cy="2011685"/>
          </a:xfrm>
          <a:prstGeom prst="rect">
            <a:avLst/>
          </a:prstGeom>
          <a:noFill/>
          <a:ln w="9525">
            <a:solidFill>
              <a:srgbClr val="92D050"/>
            </a:solidFill>
            <a:miter lim="800000"/>
            <a:headEnd/>
            <a:tailEnd/>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2209800" y="457200"/>
            <a:ext cx="7772400" cy="1143000"/>
          </a:xfrm>
        </p:spPr>
        <p:txBody>
          <a:bodyPr>
            <a:normAutofit/>
          </a:bodyPr>
          <a:lstStyle/>
          <a:p>
            <a:pPr algn="ctr" eaLnBrk="1" hangingPunct="1"/>
            <a:r>
              <a:rPr lang="en-US" dirty="0"/>
              <a:t>Primary Care</a:t>
            </a:r>
          </a:p>
        </p:txBody>
      </p:sp>
      <p:sp>
        <p:nvSpPr>
          <p:cNvPr id="37892" name="Rectangle 3"/>
          <p:cNvSpPr>
            <a:spLocks noGrp="1" noChangeArrowheads="1"/>
          </p:cNvSpPr>
          <p:nvPr>
            <p:ph idx="1"/>
          </p:nvPr>
        </p:nvSpPr>
        <p:spPr>
          <a:xfrm>
            <a:off x="987552" y="1371600"/>
            <a:ext cx="9555480" cy="4846320"/>
          </a:xfrm>
          <a:ln>
            <a:solidFill>
              <a:srgbClr val="00B050"/>
            </a:solidFill>
          </a:ln>
        </p:spPr>
        <p:txBody>
          <a:bodyPr/>
          <a:lstStyle/>
          <a:p>
            <a:r>
              <a:rPr lang="en-US" dirty="0"/>
              <a:t>Focus on primary care education, especially for rural areas of North Dakota</a:t>
            </a:r>
          </a:p>
          <a:p>
            <a:pPr eaLnBrk="1" hangingPunct="1"/>
            <a:r>
              <a:rPr lang="en-US" dirty="0"/>
              <a:t>Educate medical and health sciences students in rural communities</a:t>
            </a:r>
          </a:p>
          <a:p>
            <a:pPr eaLnBrk="1" hangingPunct="1"/>
            <a:r>
              <a:rPr lang="en-US" dirty="0"/>
              <a:t>Nationally cited Rural                                                               Opportunities in                                                                      Medical Education                                                                        E                                                                        (ROME Program)                                                </a:t>
            </a:r>
          </a:p>
        </p:txBody>
      </p:sp>
      <p:pic>
        <p:nvPicPr>
          <p:cNvPr id="37893" name="Picture 5" descr="Slide48"/>
          <p:cNvPicPr>
            <a:picLocks noChangeAspect="1" noChangeArrowheads="1"/>
          </p:cNvPicPr>
          <p:nvPr/>
        </p:nvPicPr>
        <p:blipFill>
          <a:blip r:embed="rId3" cstate="print"/>
          <a:srcRect l="35001" t="42223"/>
          <a:stretch>
            <a:fillRect/>
          </a:stretch>
        </p:blipFill>
        <p:spPr bwMode="auto">
          <a:xfrm>
            <a:off x="5410200" y="2819400"/>
            <a:ext cx="4724400" cy="3149600"/>
          </a:xfrm>
          <a:prstGeom prst="rect">
            <a:avLst/>
          </a:prstGeom>
          <a:noFill/>
          <a:ln w="9525">
            <a:solidFill>
              <a:srgbClr val="92D050"/>
            </a:solidFill>
            <a:miter lim="800000"/>
            <a:headEnd/>
            <a:tailEnd/>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2209800" y="228600"/>
            <a:ext cx="7772400" cy="1143000"/>
          </a:xfrm>
        </p:spPr>
        <p:txBody>
          <a:bodyPr>
            <a:normAutofit/>
          </a:bodyPr>
          <a:lstStyle/>
          <a:p>
            <a:pPr algn="ctr" eaLnBrk="1" hangingPunct="1"/>
            <a:r>
              <a:rPr lang="en-US" dirty="0"/>
              <a:t>Rural Health</a:t>
            </a:r>
          </a:p>
        </p:txBody>
      </p:sp>
      <p:sp>
        <p:nvSpPr>
          <p:cNvPr id="38916" name="Rectangle 3"/>
          <p:cNvSpPr>
            <a:spLocks noGrp="1" noChangeArrowheads="1"/>
          </p:cNvSpPr>
          <p:nvPr>
            <p:ph idx="1"/>
          </p:nvPr>
        </p:nvSpPr>
        <p:spPr>
          <a:xfrm>
            <a:off x="972589" y="1695795"/>
            <a:ext cx="6190211" cy="4480560"/>
          </a:xfrm>
          <a:ln>
            <a:solidFill>
              <a:srgbClr val="00B050"/>
            </a:solidFill>
          </a:ln>
        </p:spPr>
        <p:txBody>
          <a:bodyPr>
            <a:noAutofit/>
          </a:bodyPr>
          <a:lstStyle/>
          <a:p>
            <a:pPr eaLnBrk="1" hangingPunct="1"/>
            <a:r>
              <a:rPr lang="en-US" dirty="0"/>
              <a:t>Center for Rural Health is one of the nation’s best</a:t>
            </a:r>
          </a:p>
          <a:p>
            <a:pPr eaLnBrk="1" hangingPunct="1"/>
            <a:r>
              <a:rPr lang="en-US" dirty="0"/>
              <a:t>Home to the only national Rural Health Information Hub</a:t>
            </a:r>
          </a:p>
          <a:p>
            <a:pPr eaLnBrk="1" hangingPunct="1"/>
            <a:r>
              <a:rPr lang="en-US" dirty="0"/>
              <a:t>Improve health in rural communities through community medicine and prevention programs</a:t>
            </a:r>
          </a:p>
          <a:p>
            <a:pPr eaLnBrk="1" hangingPunct="1"/>
            <a:r>
              <a:rPr lang="en-US" dirty="0"/>
              <a:t>Extensive research on the healthcare needs of people in rural communities</a:t>
            </a:r>
          </a:p>
          <a:p>
            <a:pPr eaLnBrk="1" hangingPunct="1"/>
            <a:r>
              <a:rPr lang="en-US" dirty="0"/>
              <a:t>Promulgate rural health policy</a:t>
            </a:r>
          </a:p>
        </p:txBody>
      </p:sp>
      <p:pic>
        <p:nvPicPr>
          <p:cNvPr id="38917" name="Picture 6" descr="Slide49"/>
          <p:cNvPicPr>
            <a:picLocks noChangeAspect="1" noChangeArrowheads="1"/>
          </p:cNvPicPr>
          <p:nvPr/>
        </p:nvPicPr>
        <p:blipFill>
          <a:blip r:embed="rId3" cstate="print"/>
          <a:srcRect l="62500" t="18889"/>
          <a:stretch>
            <a:fillRect/>
          </a:stretch>
        </p:blipFill>
        <p:spPr bwMode="auto">
          <a:xfrm>
            <a:off x="7543801" y="1593980"/>
            <a:ext cx="2865329" cy="4648200"/>
          </a:xfrm>
          <a:prstGeom prst="rect">
            <a:avLst/>
          </a:prstGeom>
          <a:noFill/>
          <a:ln w="9525">
            <a:solidFill>
              <a:srgbClr val="92D050"/>
            </a:solidFill>
            <a:miter lim="800000"/>
            <a:headEnd/>
            <a:tailEnd/>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to the Community</a:t>
            </a:r>
          </a:p>
        </p:txBody>
      </p:sp>
      <p:sp>
        <p:nvSpPr>
          <p:cNvPr id="3" name="Content Placeholder 2"/>
          <p:cNvSpPr>
            <a:spLocks noGrp="1"/>
          </p:cNvSpPr>
          <p:nvPr>
            <p:ph idx="1"/>
          </p:nvPr>
        </p:nvSpPr>
        <p:spPr>
          <a:xfrm>
            <a:off x="838200" y="1550198"/>
            <a:ext cx="6669024" cy="4840353"/>
          </a:xfrm>
          <a:ln>
            <a:solidFill>
              <a:srgbClr val="92D050"/>
            </a:solidFill>
          </a:ln>
        </p:spPr>
        <p:txBody>
          <a:bodyPr>
            <a:normAutofit lnSpcReduction="10000"/>
          </a:bodyPr>
          <a:lstStyle/>
          <a:p>
            <a:r>
              <a:rPr lang="en-US" dirty="0"/>
              <a:t>RuralMed</a:t>
            </a:r>
          </a:p>
          <a:p>
            <a:r>
              <a:rPr lang="en-US" dirty="0"/>
              <a:t>Rural Opportunities In Medical Education (ROME)</a:t>
            </a:r>
          </a:p>
          <a:p>
            <a:r>
              <a:rPr lang="en-US" dirty="0"/>
              <a:t>Center for Rural Health</a:t>
            </a:r>
          </a:p>
          <a:p>
            <a:pPr lvl="1"/>
            <a:r>
              <a:rPr lang="en-US" dirty="0"/>
              <a:t>SCRUBS Academy and camps</a:t>
            </a:r>
          </a:p>
          <a:p>
            <a:r>
              <a:rPr lang="en-US" dirty="0"/>
              <a:t>Rural residencies</a:t>
            </a:r>
          </a:p>
          <a:p>
            <a:r>
              <a:rPr lang="en-US" dirty="0"/>
              <a:t>Rural Surgery Support Program</a:t>
            </a:r>
          </a:p>
          <a:p>
            <a:pPr lvl="1"/>
            <a:r>
              <a:rPr lang="en-US" dirty="0"/>
              <a:t>Provides temporary surgical support and coverage</a:t>
            </a:r>
          </a:p>
          <a:p>
            <a:r>
              <a:rPr lang="en-US" dirty="0"/>
              <a:t>SIM-ND</a:t>
            </a:r>
          </a:p>
          <a:p>
            <a:pPr lvl="1"/>
            <a:r>
              <a:rPr lang="en-US" dirty="0"/>
              <a:t>Provides simulator training in vans to each quadrant of the state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44" y="930239"/>
            <a:ext cx="2743358" cy="5623346"/>
          </a:xfrm>
          <a:prstGeom prst="rect">
            <a:avLst/>
          </a:prstGeom>
          <a:ln w="57150">
            <a:solidFill>
              <a:srgbClr val="92D050"/>
            </a:solidFill>
          </a:ln>
        </p:spPr>
      </p:pic>
      <p:cxnSp>
        <p:nvCxnSpPr>
          <p:cNvPr id="6" name="Straight Arrow Connector 5"/>
          <p:cNvCxnSpPr/>
          <p:nvPr/>
        </p:nvCxnSpPr>
        <p:spPr>
          <a:xfrm flipV="1">
            <a:off x="5841507" y="3364637"/>
            <a:ext cx="2237173" cy="96766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17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a:xfrm>
            <a:off x="1905000" y="457200"/>
            <a:ext cx="8229600" cy="1143000"/>
          </a:xfrm>
        </p:spPr>
        <p:txBody>
          <a:bodyPr>
            <a:normAutofit fontScale="90000"/>
          </a:bodyPr>
          <a:lstStyle/>
          <a:p>
            <a:pPr algn="ctr" eaLnBrk="1" hangingPunct="1"/>
            <a:r>
              <a:rPr lang="en-US" dirty="0"/>
              <a:t>Research Programs</a:t>
            </a:r>
            <a:r>
              <a:rPr lang="en-US" dirty="0">
                <a:solidFill>
                  <a:srgbClr val="FF0000"/>
                </a:solidFill>
              </a:rPr>
              <a:t/>
            </a:r>
            <a:br>
              <a:rPr lang="en-US" dirty="0">
                <a:solidFill>
                  <a:srgbClr val="FF0000"/>
                </a:solidFill>
              </a:rPr>
            </a:br>
            <a:endParaRPr lang="en-US" dirty="0">
              <a:solidFill>
                <a:srgbClr val="FF0000"/>
              </a:solidFill>
            </a:endParaRPr>
          </a:p>
        </p:txBody>
      </p:sp>
      <p:sp>
        <p:nvSpPr>
          <p:cNvPr id="41988" name="Rectangle 3"/>
          <p:cNvSpPr>
            <a:spLocks noGrp="1" noChangeArrowheads="1"/>
          </p:cNvSpPr>
          <p:nvPr>
            <p:ph idx="1"/>
          </p:nvPr>
        </p:nvSpPr>
        <p:spPr>
          <a:xfrm>
            <a:off x="962174" y="1713392"/>
            <a:ext cx="5472344" cy="3736064"/>
          </a:xfrm>
          <a:ln>
            <a:solidFill>
              <a:srgbClr val="92D050"/>
            </a:solidFill>
          </a:ln>
        </p:spPr>
        <p:txBody>
          <a:bodyPr>
            <a:normAutofit/>
          </a:bodyPr>
          <a:lstStyle/>
          <a:p>
            <a:pPr>
              <a:lnSpc>
                <a:spcPct val="90000"/>
              </a:lnSpc>
            </a:pPr>
            <a:r>
              <a:rPr lang="en-US" dirty="0"/>
              <a:t>We focus on studying diseases of relevance to North Dakota</a:t>
            </a:r>
          </a:p>
          <a:p>
            <a:pPr lvl="1"/>
            <a:r>
              <a:rPr lang="en-US" dirty="0"/>
              <a:t>Alzheimer’s and other neurodegenerative diseases</a:t>
            </a:r>
          </a:p>
          <a:p>
            <a:pPr lvl="1"/>
            <a:r>
              <a:rPr lang="en-US" dirty="0"/>
              <a:t>Diseases of aging</a:t>
            </a:r>
          </a:p>
          <a:p>
            <a:pPr lvl="1"/>
            <a:r>
              <a:rPr lang="en-US" dirty="0"/>
              <a:t>Cancer</a:t>
            </a:r>
          </a:p>
          <a:p>
            <a:pPr lvl="1"/>
            <a:r>
              <a:rPr lang="en-US" dirty="0"/>
              <a:t>Eating disorders</a:t>
            </a:r>
          </a:p>
          <a:p>
            <a:pPr lvl="1"/>
            <a:r>
              <a:rPr lang="en-US" dirty="0"/>
              <a:t>Infectious diseases (vector-borne)</a:t>
            </a:r>
          </a:p>
          <a:p>
            <a:pPr lvl="1"/>
            <a:r>
              <a:rPr lang="en-US" dirty="0"/>
              <a:t>Opioid addiction</a:t>
            </a:r>
          </a:p>
        </p:txBody>
      </p:sp>
      <p:pic>
        <p:nvPicPr>
          <p:cNvPr id="41989" name="Picture 4" descr="Rox_Vaughn_Dopamine"/>
          <p:cNvPicPr>
            <a:picLocks noChangeAspect="1" noChangeArrowheads="1"/>
          </p:cNvPicPr>
          <p:nvPr/>
        </p:nvPicPr>
        <p:blipFill>
          <a:blip r:embed="rId3" cstate="print"/>
          <a:srcRect/>
          <a:stretch>
            <a:fillRect/>
          </a:stretch>
        </p:blipFill>
        <p:spPr bwMode="auto">
          <a:xfrm>
            <a:off x="7955252" y="1422643"/>
            <a:ext cx="3109912" cy="4611410"/>
          </a:xfrm>
          <a:prstGeom prst="rect">
            <a:avLst/>
          </a:prstGeom>
          <a:noFill/>
          <a:ln w="9525">
            <a:solidFill>
              <a:srgbClr val="92D050"/>
            </a:solidFill>
            <a:miter lim="800000"/>
            <a:headEnd/>
            <a:tailEnd/>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851675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b="1" dirty="0"/>
              <a:t>The duties of the SMHS Advisory Council</a:t>
            </a:r>
            <a:br>
              <a:rPr lang="en-US" b="1" dirty="0"/>
            </a:br>
            <a:r>
              <a:rPr lang="en-US" b="1" dirty="0"/>
              <a:t>NDCC Section 15-52-04 </a:t>
            </a:r>
          </a:p>
        </p:txBody>
      </p:sp>
      <p:sp>
        <p:nvSpPr>
          <p:cNvPr id="5" name="Content Placeholder 4"/>
          <p:cNvSpPr>
            <a:spLocks noGrp="1"/>
          </p:cNvSpPr>
          <p:nvPr>
            <p:ph idx="1"/>
          </p:nvPr>
        </p:nvSpPr>
        <p:spPr>
          <a:xfrm>
            <a:off x="838200" y="2401293"/>
            <a:ext cx="10515600" cy="3775669"/>
          </a:xfrm>
          <a:ln>
            <a:solidFill>
              <a:srgbClr val="92D050"/>
            </a:solidFill>
          </a:ln>
        </p:spPr>
        <p:txBody>
          <a:bodyPr/>
          <a:lstStyle/>
          <a:p>
            <a:pPr marL="514350" indent="-514350">
              <a:buFont typeface="+mj-lt"/>
              <a:buAutoNum type="arabicPeriod"/>
            </a:pPr>
            <a:r>
              <a:rPr lang="en-US" sz="3600" i="1" dirty="0"/>
              <a:t>The advisory council, in consultation with the school of medicine and health sciences and the other agencies, associations, and institutions represented on the advisory council, shall study and make recommendations regarding the strategic plan, programs, and facilities of the school of medicine and health sciences.</a:t>
            </a:r>
            <a:endParaRPr lang="en-US" sz="3600" dirty="0"/>
          </a:p>
          <a:p>
            <a:pPr marL="0" indent="0">
              <a:buNone/>
            </a:pPr>
            <a:endParaRPr lang="en-US" dirty="0"/>
          </a:p>
        </p:txBody>
      </p:sp>
      <p:sp>
        <p:nvSpPr>
          <p:cNvPr id="6" name="Oval 5"/>
          <p:cNvSpPr/>
          <p:nvPr/>
        </p:nvSpPr>
        <p:spPr>
          <a:xfrm>
            <a:off x="7402248" y="4337938"/>
            <a:ext cx="2771562" cy="6599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51752" y="4888350"/>
            <a:ext cx="2135608" cy="6599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012707" y="4852842"/>
            <a:ext cx="1949518" cy="6599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3523" y="6193937"/>
            <a:ext cx="2038896" cy="441439"/>
          </a:xfrm>
          <a:prstGeom prst="rect">
            <a:avLst/>
          </a:prstGeom>
        </p:spPr>
      </p:pic>
    </p:spTree>
    <p:extLst>
      <p:ext uri="{BB962C8B-B14F-4D97-AF65-F5344CB8AC3E}">
        <p14:creationId xmlns:p14="http://schemas.microsoft.com/office/powerpoint/2010/main" val="3403617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7772400" cy="1143000"/>
          </a:xfrm>
        </p:spPr>
        <p:txBody>
          <a:bodyPr/>
          <a:lstStyle/>
          <a:p>
            <a:pPr algn="ctr"/>
            <a:r>
              <a:rPr lang="en-US" dirty="0"/>
              <a:t>We Practice What We Preach!</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295401"/>
            <a:ext cx="6891680" cy="4612197"/>
          </a:xfrm>
          <a:prstGeom prst="rect">
            <a:avLst/>
          </a:prstGeom>
          <a:ln>
            <a:solidFill>
              <a:srgbClr val="00B050"/>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
        <p:nvSpPr>
          <p:cNvPr id="5" name="TextBox 4"/>
          <p:cNvSpPr txBox="1"/>
          <p:nvPr/>
        </p:nvSpPr>
        <p:spPr>
          <a:xfrm>
            <a:off x="9765793" y="2551176"/>
            <a:ext cx="2267711" cy="1200329"/>
          </a:xfrm>
          <a:prstGeom prst="rect">
            <a:avLst/>
          </a:prstGeom>
          <a:noFill/>
          <a:ln>
            <a:solidFill>
              <a:srgbClr val="92D050"/>
            </a:solidFill>
          </a:ln>
        </p:spPr>
        <p:txBody>
          <a:bodyPr wrap="square" rtlCol="0">
            <a:spAutoFit/>
          </a:bodyPr>
          <a:lstStyle/>
          <a:p>
            <a:r>
              <a:rPr lang="en-US" dirty="0"/>
              <a:t>Please join us for the next</a:t>
            </a:r>
            <a:r>
              <a:rPr lang="en-US" i="1" dirty="0"/>
              <a:t> </a:t>
            </a:r>
            <a:r>
              <a:rPr lang="en-US" b="1" i="1" dirty="0"/>
              <a:t>Joggin’ with Josh</a:t>
            </a:r>
            <a:r>
              <a:rPr lang="en-US" dirty="0"/>
              <a:t> on September 6 at 4:00 p.m.</a:t>
            </a:r>
          </a:p>
        </p:txBody>
      </p:sp>
    </p:spTree>
    <p:extLst>
      <p:ext uri="{BB962C8B-B14F-4D97-AF65-F5344CB8AC3E}">
        <p14:creationId xmlns:p14="http://schemas.microsoft.com/office/powerpoint/2010/main" val="33365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3297384"/>
            <a:ext cx="10515600" cy="2152073"/>
          </a:xfrm>
        </p:spPr>
        <p:txBody>
          <a:bodyPr>
            <a:normAutofit/>
          </a:bodyPr>
          <a:lstStyle/>
          <a:p>
            <a:pPr algn="ctr"/>
            <a:r>
              <a:rPr lang="en-US" dirty="0"/>
              <a:t>Healthcare Workforce Initiative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6189" y="391082"/>
            <a:ext cx="7479375" cy="3739688"/>
          </a:xfrm>
          <a:prstGeom prst="rect">
            <a:avLst/>
          </a:prstGeom>
        </p:spPr>
      </p:pic>
    </p:spTree>
    <p:extLst>
      <p:ext uri="{BB962C8B-B14F-4D97-AF65-F5344CB8AC3E}">
        <p14:creationId xmlns:p14="http://schemas.microsoft.com/office/powerpoint/2010/main" val="3892315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Healthcare Workforce Initiative</a:t>
            </a:r>
          </a:p>
        </p:txBody>
      </p:sp>
      <p:sp>
        <p:nvSpPr>
          <p:cNvPr id="3" name="Content Placeholder 2"/>
          <p:cNvSpPr>
            <a:spLocks noGrp="1"/>
          </p:cNvSpPr>
          <p:nvPr>
            <p:ph idx="1"/>
          </p:nvPr>
        </p:nvSpPr>
        <p:spPr>
          <a:xfrm>
            <a:off x="623173" y="1600205"/>
            <a:ext cx="10945654" cy="3746858"/>
          </a:xfrm>
          <a:ln>
            <a:solidFill>
              <a:srgbClr val="92D050"/>
            </a:solidFill>
          </a:ln>
        </p:spPr>
        <p:txBody>
          <a:bodyPr>
            <a:normAutofit/>
          </a:bodyPr>
          <a:lstStyle/>
          <a:p>
            <a:r>
              <a:rPr lang="en-US" sz="3200" dirty="0"/>
              <a:t>Reduce disease burden</a:t>
            </a:r>
          </a:p>
          <a:p>
            <a:pPr lvl="1"/>
            <a:r>
              <a:rPr lang="en-US" sz="2800" dirty="0"/>
              <a:t>Master of Public Health degree programs (UND and NDSU) </a:t>
            </a:r>
          </a:p>
          <a:p>
            <a:pPr lvl="1"/>
            <a:r>
              <a:rPr lang="en-US" sz="2800" dirty="0"/>
              <a:t>Further programming approaches under study to address mental and behavioral health issues in the state </a:t>
            </a:r>
          </a:p>
          <a:p>
            <a:r>
              <a:rPr lang="en-US" sz="3200" dirty="0"/>
              <a:t>Retain more healthcare provider graduates for North Dakota</a:t>
            </a:r>
          </a:p>
          <a:p>
            <a:pPr lvl="1"/>
            <a:r>
              <a:rPr lang="en-US" sz="2800" dirty="0"/>
              <a:t>RuralMed</a:t>
            </a:r>
            <a:r>
              <a:rPr lang="en-US" sz="2800" i="1" dirty="0"/>
              <a:t> </a:t>
            </a:r>
            <a:r>
              <a:rPr lang="en-US" sz="2800" dirty="0"/>
              <a:t>Program</a:t>
            </a:r>
          </a:p>
          <a:p>
            <a:pPr lvl="1"/>
            <a:r>
              <a:rPr lang="en-US" sz="2800" dirty="0"/>
              <a:t>UND SMHS recognized as No. 1 in the nation for the percentage of its graduating class going into family medicine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3637441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03BB53-0468-4D92-9744-268F97E1C245}"/>
              </a:ext>
            </a:extLst>
          </p:cNvPr>
          <p:cNvPicPr>
            <a:picLocks noChangeAspect="1"/>
          </p:cNvPicPr>
          <p:nvPr/>
        </p:nvPicPr>
        <p:blipFill>
          <a:blip r:embed="rId2"/>
          <a:stretch>
            <a:fillRect/>
          </a:stretch>
        </p:blipFill>
        <p:spPr>
          <a:xfrm>
            <a:off x="1143550" y="0"/>
            <a:ext cx="10086702" cy="6858957"/>
          </a:xfrm>
          <a:prstGeom prst="rect">
            <a:avLst/>
          </a:prstGeom>
        </p:spPr>
      </p:pic>
    </p:spTree>
    <p:extLst>
      <p:ext uri="{BB962C8B-B14F-4D97-AF65-F5344CB8AC3E}">
        <p14:creationId xmlns:p14="http://schemas.microsoft.com/office/powerpoint/2010/main" val="1974817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8A5B2F-9E2E-4D0C-BA82-D317029595EF}"/>
              </a:ext>
            </a:extLst>
          </p:cNvPr>
          <p:cNvPicPr>
            <a:picLocks noChangeAspect="1"/>
          </p:cNvPicPr>
          <p:nvPr/>
        </p:nvPicPr>
        <p:blipFill>
          <a:blip r:embed="rId2"/>
          <a:stretch>
            <a:fillRect/>
          </a:stretch>
        </p:blipFill>
        <p:spPr>
          <a:xfrm>
            <a:off x="1053354" y="0"/>
            <a:ext cx="10387167" cy="7063273"/>
          </a:xfrm>
          <a:prstGeom prst="rect">
            <a:avLst/>
          </a:prstGeom>
        </p:spPr>
      </p:pic>
    </p:spTree>
    <p:extLst>
      <p:ext uri="{BB962C8B-B14F-4D97-AF65-F5344CB8AC3E}">
        <p14:creationId xmlns:p14="http://schemas.microsoft.com/office/powerpoint/2010/main" val="3216134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1D360-36A9-4281-B141-E68045B9376D}"/>
              </a:ext>
            </a:extLst>
          </p:cNvPr>
          <p:cNvSpPr>
            <a:spLocks noGrp="1"/>
          </p:cNvSpPr>
          <p:nvPr>
            <p:ph type="title"/>
          </p:nvPr>
        </p:nvSpPr>
        <p:spPr/>
        <p:txBody>
          <a:bodyPr/>
          <a:lstStyle/>
          <a:p>
            <a:pPr algn="ctr"/>
            <a:r>
              <a:rPr lang="en-US" b="1" dirty="0"/>
              <a:t>Best &amp; Worst Places to Practice 2018: Happiness in Work and Home Life</a:t>
            </a:r>
            <a:endParaRPr lang="en-US" dirty="0"/>
          </a:p>
        </p:txBody>
      </p:sp>
      <p:sp>
        <p:nvSpPr>
          <p:cNvPr id="3" name="Content Placeholder 2">
            <a:extLst>
              <a:ext uri="{FF2B5EF4-FFF2-40B4-BE49-F238E27FC236}">
                <a16:creationId xmlns:a16="http://schemas.microsoft.com/office/drawing/2014/main" id="{28940888-C4E7-44F6-A18E-AB303E642FF4}"/>
              </a:ext>
            </a:extLst>
          </p:cNvPr>
          <p:cNvSpPr>
            <a:spLocks noGrp="1"/>
          </p:cNvSpPr>
          <p:nvPr>
            <p:ph idx="1"/>
          </p:nvPr>
        </p:nvSpPr>
        <p:spPr>
          <a:ln>
            <a:solidFill>
              <a:srgbClr val="92D050"/>
            </a:solidFill>
          </a:ln>
        </p:spPr>
        <p:txBody>
          <a:bodyPr/>
          <a:lstStyle/>
          <a:p>
            <a:r>
              <a:rPr lang="en-US" dirty="0"/>
              <a:t>Work Life</a:t>
            </a:r>
          </a:p>
          <a:p>
            <a:pPr lvl="1"/>
            <a:r>
              <a:rPr lang="en-US" dirty="0"/>
              <a:t>Good compensation</a:t>
            </a:r>
          </a:p>
          <a:p>
            <a:pPr lvl="1"/>
            <a:r>
              <a:rPr lang="en-US" dirty="0"/>
              <a:t>Low physician burnout rate (5</a:t>
            </a:r>
            <a:r>
              <a:rPr lang="en-US" baseline="30000" dirty="0"/>
              <a:t>th</a:t>
            </a:r>
            <a:r>
              <a:rPr lang="en-US" dirty="0"/>
              <a:t> lowest in the country)</a:t>
            </a:r>
          </a:p>
          <a:p>
            <a:pPr lvl="1"/>
            <a:r>
              <a:rPr lang="en-US" dirty="0"/>
              <a:t>Low malpractice insurance rates</a:t>
            </a:r>
          </a:p>
          <a:p>
            <a:pPr lvl="1"/>
            <a:r>
              <a:rPr lang="en-US" dirty="0"/>
              <a:t>High quality health care</a:t>
            </a:r>
          </a:p>
          <a:p>
            <a:r>
              <a:rPr lang="en-US" dirty="0"/>
              <a:t>Home Life</a:t>
            </a:r>
          </a:p>
          <a:p>
            <a:pPr lvl="1"/>
            <a:r>
              <a:rPr lang="en-US" dirty="0"/>
              <a:t>High level of personal well-being</a:t>
            </a:r>
          </a:p>
          <a:p>
            <a:pPr lvl="1"/>
            <a:r>
              <a:rPr lang="en-US" dirty="0"/>
              <a:t>Longevity of the population</a:t>
            </a:r>
          </a:p>
          <a:p>
            <a:pPr lvl="1"/>
            <a:r>
              <a:rPr lang="en-US" dirty="0"/>
              <a:t>High-quality educational institutions</a:t>
            </a:r>
          </a:p>
          <a:p>
            <a:pPr lvl="1"/>
            <a:r>
              <a:rPr lang="en-US" dirty="0"/>
              <a:t>Low tax and unemployment rates</a:t>
            </a:r>
          </a:p>
          <a:p>
            <a:pPr lvl="1"/>
            <a:endParaRPr lang="en-US" dirty="0"/>
          </a:p>
        </p:txBody>
      </p:sp>
      <p:sp>
        <p:nvSpPr>
          <p:cNvPr id="4" name="TextBox 3">
            <a:extLst>
              <a:ext uri="{FF2B5EF4-FFF2-40B4-BE49-F238E27FC236}">
                <a16:creationId xmlns:a16="http://schemas.microsoft.com/office/drawing/2014/main" id="{DF2029E1-B201-4BAD-9B0B-30EA5FD850A5}"/>
              </a:ext>
            </a:extLst>
          </p:cNvPr>
          <p:cNvSpPr txBox="1"/>
          <p:nvPr/>
        </p:nvSpPr>
        <p:spPr>
          <a:xfrm>
            <a:off x="1136342" y="6320900"/>
            <a:ext cx="4442306" cy="615553"/>
          </a:xfrm>
          <a:prstGeom prst="rect">
            <a:avLst/>
          </a:prstGeom>
          <a:noFill/>
        </p:spPr>
        <p:txBody>
          <a:bodyPr wrap="none" rtlCol="0">
            <a:spAutoFit/>
          </a:bodyPr>
          <a:lstStyle/>
          <a:p>
            <a:r>
              <a:rPr lang="en-US" sz="1600" dirty="0"/>
              <a:t>Source: Medscape, Carol Peckham | May 2, 2018 | </a:t>
            </a:r>
          </a:p>
          <a:p>
            <a:endParaRPr lang="en-US" dirty="0"/>
          </a:p>
        </p:txBody>
      </p:sp>
      <p:pic>
        <p:nvPicPr>
          <p:cNvPr id="5" name="Picture 4">
            <a:extLst>
              <a:ext uri="{FF2B5EF4-FFF2-40B4-BE49-F238E27FC236}">
                <a16:creationId xmlns:a16="http://schemas.microsoft.com/office/drawing/2014/main" id="{5012BAD2-1FA5-4CFB-8E3D-C1442BAD41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pic>
        <p:nvPicPr>
          <p:cNvPr id="7" name="Picture 6">
            <a:extLst>
              <a:ext uri="{FF2B5EF4-FFF2-40B4-BE49-F238E27FC236}">
                <a16:creationId xmlns:a16="http://schemas.microsoft.com/office/drawing/2014/main" id="{98ED7E3E-5129-4B43-8192-12FD3967D2BF}"/>
              </a:ext>
            </a:extLst>
          </p:cNvPr>
          <p:cNvPicPr>
            <a:picLocks noChangeAspect="1"/>
          </p:cNvPicPr>
          <p:nvPr/>
        </p:nvPicPr>
        <p:blipFill>
          <a:blip r:embed="rId3"/>
          <a:stretch>
            <a:fillRect/>
          </a:stretch>
        </p:blipFill>
        <p:spPr>
          <a:xfrm>
            <a:off x="6685697" y="3200398"/>
            <a:ext cx="4520368" cy="2825230"/>
          </a:xfrm>
          <a:prstGeom prst="rect">
            <a:avLst/>
          </a:prstGeom>
        </p:spPr>
      </p:pic>
    </p:spTree>
    <p:extLst>
      <p:ext uri="{BB962C8B-B14F-4D97-AF65-F5344CB8AC3E}">
        <p14:creationId xmlns:p14="http://schemas.microsoft.com/office/powerpoint/2010/main" val="25131224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799" y="1333500"/>
            <a:ext cx="9725025" cy="5170646"/>
          </a:xfrm>
          <a:prstGeom prst="rect">
            <a:avLst/>
          </a:prstGeom>
          <a:ln>
            <a:solidFill>
              <a:srgbClr val="92D050"/>
            </a:solidFill>
          </a:ln>
        </p:spPr>
        <p:txBody>
          <a:bodyPr wrap="square">
            <a:spAutoFit/>
          </a:bodyPr>
          <a:lstStyle/>
          <a:p>
            <a:r>
              <a:rPr lang="en-US" sz="4400" b="1" dirty="0"/>
              <a:t>The doctor is out? Why physicians are leaving their practices to pursue other careers</a:t>
            </a:r>
          </a:p>
          <a:p>
            <a:endParaRPr lang="en-US" dirty="0"/>
          </a:p>
          <a:p>
            <a:r>
              <a:rPr lang="en-US" sz="3600" dirty="0"/>
              <a:t>“After 20 years, I quit medicine and none of my colleagues were surprised. In fact, they all said they wish they could do the same,” said one doctor. </a:t>
            </a:r>
          </a:p>
          <a:p>
            <a:endParaRPr lang="en-US" sz="3600" dirty="0"/>
          </a:p>
          <a:p>
            <a:r>
              <a:rPr lang="en-US" sz="3600" dirty="0"/>
              <a:t>by Nicole Spector / Aug.18.2018 / 2:54 PM ET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 y="276225"/>
            <a:ext cx="1047750" cy="1047750"/>
          </a:xfrm>
          <a:prstGeom prst="rect">
            <a:avLst/>
          </a:prstGeom>
        </p:spPr>
      </p:pic>
    </p:spTree>
    <p:extLst>
      <p:ext uri="{BB962C8B-B14F-4D97-AF65-F5344CB8AC3E}">
        <p14:creationId xmlns:p14="http://schemas.microsoft.com/office/powerpoint/2010/main" val="3998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1D360-36A9-4281-B141-E68045B9376D}"/>
              </a:ext>
            </a:extLst>
          </p:cNvPr>
          <p:cNvSpPr>
            <a:spLocks noGrp="1"/>
          </p:cNvSpPr>
          <p:nvPr>
            <p:ph type="title"/>
          </p:nvPr>
        </p:nvSpPr>
        <p:spPr/>
        <p:txBody>
          <a:bodyPr/>
          <a:lstStyle/>
          <a:p>
            <a:pPr algn="ctr"/>
            <a:r>
              <a:rPr lang="en-US" b="1" dirty="0"/>
              <a:t>Best &amp; Worst Places to Practice 2018: Happiness in Work and Home Life</a:t>
            </a:r>
            <a:endParaRPr lang="en-US" dirty="0"/>
          </a:p>
        </p:txBody>
      </p:sp>
      <p:sp>
        <p:nvSpPr>
          <p:cNvPr id="3" name="Content Placeholder 2">
            <a:extLst>
              <a:ext uri="{FF2B5EF4-FFF2-40B4-BE49-F238E27FC236}">
                <a16:creationId xmlns:a16="http://schemas.microsoft.com/office/drawing/2014/main" id="{28940888-C4E7-44F6-A18E-AB303E642FF4}"/>
              </a:ext>
            </a:extLst>
          </p:cNvPr>
          <p:cNvSpPr>
            <a:spLocks noGrp="1"/>
          </p:cNvSpPr>
          <p:nvPr>
            <p:ph idx="1"/>
          </p:nvPr>
        </p:nvSpPr>
        <p:spPr>
          <a:ln>
            <a:solidFill>
              <a:srgbClr val="92D050"/>
            </a:solidFill>
          </a:ln>
        </p:spPr>
        <p:txBody>
          <a:bodyPr/>
          <a:lstStyle/>
          <a:p>
            <a:r>
              <a:rPr lang="en-US" dirty="0"/>
              <a:t>Work Life</a:t>
            </a:r>
          </a:p>
          <a:p>
            <a:pPr lvl="1"/>
            <a:r>
              <a:rPr lang="en-US" dirty="0"/>
              <a:t>Good compensation</a:t>
            </a:r>
          </a:p>
          <a:p>
            <a:pPr lvl="1"/>
            <a:r>
              <a:rPr lang="en-US" dirty="0"/>
              <a:t>Low physician burnout rate (5</a:t>
            </a:r>
            <a:r>
              <a:rPr lang="en-US" baseline="30000" dirty="0"/>
              <a:t>th</a:t>
            </a:r>
            <a:r>
              <a:rPr lang="en-US" dirty="0"/>
              <a:t> lowest in the country)</a:t>
            </a:r>
          </a:p>
          <a:p>
            <a:pPr lvl="1"/>
            <a:r>
              <a:rPr lang="en-US" dirty="0"/>
              <a:t>Low malpractice insurance rates</a:t>
            </a:r>
          </a:p>
          <a:p>
            <a:pPr lvl="1"/>
            <a:r>
              <a:rPr lang="en-US" dirty="0"/>
              <a:t>High quality health care</a:t>
            </a:r>
          </a:p>
          <a:p>
            <a:r>
              <a:rPr lang="en-US" dirty="0"/>
              <a:t>Home Life</a:t>
            </a:r>
          </a:p>
          <a:p>
            <a:pPr lvl="1"/>
            <a:r>
              <a:rPr lang="en-US" dirty="0"/>
              <a:t>High level of personal well-being</a:t>
            </a:r>
          </a:p>
          <a:p>
            <a:pPr lvl="1"/>
            <a:r>
              <a:rPr lang="en-US" dirty="0"/>
              <a:t>Longevity of the population</a:t>
            </a:r>
          </a:p>
          <a:p>
            <a:pPr lvl="1"/>
            <a:r>
              <a:rPr lang="en-US" dirty="0"/>
              <a:t>High-quality educational institutions</a:t>
            </a:r>
          </a:p>
          <a:p>
            <a:pPr lvl="1"/>
            <a:r>
              <a:rPr lang="en-US" dirty="0"/>
              <a:t>Low tax and unemployment rates</a:t>
            </a:r>
          </a:p>
          <a:p>
            <a:pPr lvl="1"/>
            <a:endParaRPr lang="en-US" dirty="0"/>
          </a:p>
        </p:txBody>
      </p:sp>
      <p:sp>
        <p:nvSpPr>
          <p:cNvPr id="4" name="TextBox 3">
            <a:extLst>
              <a:ext uri="{FF2B5EF4-FFF2-40B4-BE49-F238E27FC236}">
                <a16:creationId xmlns:a16="http://schemas.microsoft.com/office/drawing/2014/main" id="{DF2029E1-B201-4BAD-9B0B-30EA5FD850A5}"/>
              </a:ext>
            </a:extLst>
          </p:cNvPr>
          <p:cNvSpPr txBox="1"/>
          <p:nvPr/>
        </p:nvSpPr>
        <p:spPr>
          <a:xfrm>
            <a:off x="1136342" y="6320900"/>
            <a:ext cx="4442306" cy="615553"/>
          </a:xfrm>
          <a:prstGeom prst="rect">
            <a:avLst/>
          </a:prstGeom>
          <a:noFill/>
        </p:spPr>
        <p:txBody>
          <a:bodyPr wrap="none" rtlCol="0">
            <a:spAutoFit/>
          </a:bodyPr>
          <a:lstStyle/>
          <a:p>
            <a:r>
              <a:rPr lang="en-US" sz="1600" dirty="0"/>
              <a:t>Source: Medscape, Carol Peckham | May 2, 2018 | </a:t>
            </a:r>
          </a:p>
          <a:p>
            <a:endParaRPr lang="en-US" dirty="0"/>
          </a:p>
        </p:txBody>
      </p:sp>
      <p:pic>
        <p:nvPicPr>
          <p:cNvPr id="5" name="Picture 4">
            <a:extLst>
              <a:ext uri="{FF2B5EF4-FFF2-40B4-BE49-F238E27FC236}">
                <a16:creationId xmlns:a16="http://schemas.microsoft.com/office/drawing/2014/main" id="{5012BAD2-1FA5-4CFB-8E3D-C1442BAD41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pic>
        <p:nvPicPr>
          <p:cNvPr id="7" name="Picture 6">
            <a:extLst>
              <a:ext uri="{FF2B5EF4-FFF2-40B4-BE49-F238E27FC236}">
                <a16:creationId xmlns:a16="http://schemas.microsoft.com/office/drawing/2014/main" id="{98ED7E3E-5129-4B43-8192-12FD3967D2BF}"/>
              </a:ext>
            </a:extLst>
          </p:cNvPr>
          <p:cNvPicPr>
            <a:picLocks noChangeAspect="1"/>
          </p:cNvPicPr>
          <p:nvPr/>
        </p:nvPicPr>
        <p:blipFill>
          <a:blip r:embed="rId3"/>
          <a:stretch>
            <a:fillRect/>
          </a:stretch>
        </p:blipFill>
        <p:spPr>
          <a:xfrm>
            <a:off x="6685697" y="3200398"/>
            <a:ext cx="4520368" cy="2825230"/>
          </a:xfrm>
          <a:prstGeom prst="rect">
            <a:avLst/>
          </a:prstGeom>
        </p:spPr>
      </p:pic>
    </p:spTree>
    <p:extLst>
      <p:ext uri="{BB962C8B-B14F-4D97-AF65-F5344CB8AC3E}">
        <p14:creationId xmlns:p14="http://schemas.microsoft.com/office/powerpoint/2010/main" val="3767785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UND SMHS Healthcare Workforce Initiative</a:t>
            </a:r>
          </a:p>
        </p:txBody>
      </p:sp>
      <p:sp>
        <p:nvSpPr>
          <p:cNvPr id="3" name="Content Placeholder 2"/>
          <p:cNvSpPr>
            <a:spLocks noGrp="1"/>
          </p:cNvSpPr>
          <p:nvPr>
            <p:ph idx="1"/>
          </p:nvPr>
        </p:nvSpPr>
        <p:spPr>
          <a:xfrm>
            <a:off x="623173" y="1600205"/>
            <a:ext cx="10945654" cy="4533895"/>
          </a:xfrm>
          <a:ln>
            <a:solidFill>
              <a:srgbClr val="92D050"/>
            </a:solidFill>
          </a:ln>
        </p:spPr>
        <p:txBody>
          <a:bodyPr>
            <a:normAutofit/>
          </a:bodyPr>
          <a:lstStyle/>
          <a:p>
            <a:r>
              <a:rPr lang="en-US" dirty="0"/>
              <a:t>Train more healthcare providers</a:t>
            </a:r>
          </a:p>
          <a:p>
            <a:pPr lvl="1"/>
            <a:r>
              <a:rPr lang="en-US" sz="2800" dirty="0"/>
              <a:t>Medical student class increased by 16/year </a:t>
            </a:r>
          </a:p>
          <a:p>
            <a:pPr lvl="1"/>
            <a:r>
              <a:rPr lang="en-US" sz="2800" dirty="0"/>
              <a:t>Health sciences students increased by 30/year</a:t>
            </a:r>
          </a:p>
          <a:p>
            <a:pPr lvl="1"/>
            <a:r>
              <a:rPr lang="en-US" sz="2800" dirty="0"/>
              <a:t>Increased resident slots</a:t>
            </a:r>
          </a:p>
          <a:p>
            <a:pPr lvl="2"/>
            <a:r>
              <a:rPr lang="en-US" sz="2400" dirty="0"/>
              <a:t>Approved additional slots in rural family medicine, rural general surgery, hospitalist, internal medicine</a:t>
            </a:r>
          </a:p>
          <a:p>
            <a:r>
              <a:rPr lang="en-US" dirty="0"/>
              <a:t>Improve efficiency of delivery system</a:t>
            </a:r>
          </a:p>
          <a:p>
            <a:pPr lvl="1"/>
            <a:r>
              <a:rPr lang="en-US" sz="2800" dirty="0"/>
              <a:t>Training in inter-professional healthcare teams</a:t>
            </a:r>
          </a:p>
          <a:p>
            <a:pPr lvl="1"/>
            <a:r>
              <a:rPr lang="en-US" sz="2800" dirty="0"/>
              <a:t>Use of “learning communities” in new building</a:t>
            </a:r>
          </a:p>
          <a:p>
            <a:pPr lvl="1"/>
            <a:r>
              <a:rPr lang="en-US" sz="2800" dirty="0"/>
              <a:t>Increased use of telehealth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4009101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5692E-0D1A-4360-AAAA-636CA89B64B7}"/>
              </a:ext>
            </a:extLst>
          </p:cNvPr>
          <p:cNvSpPr>
            <a:spLocks noGrp="1"/>
          </p:cNvSpPr>
          <p:nvPr>
            <p:ph type="title"/>
          </p:nvPr>
        </p:nvSpPr>
        <p:spPr/>
        <p:txBody>
          <a:bodyPr/>
          <a:lstStyle/>
          <a:p>
            <a:pPr algn="ctr"/>
            <a:r>
              <a:rPr lang="en-US" dirty="0"/>
              <a:t>Preview of </a:t>
            </a:r>
            <a:r>
              <a:rPr lang="en-US" i="1" dirty="0"/>
              <a:t>Fifth Biennial Report</a:t>
            </a:r>
            <a:br>
              <a:rPr lang="en-US" i="1" dirty="0"/>
            </a:br>
            <a:r>
              <a:rPr lang="en-US" i="1" dirty="0"/>
              <a:t>Health Issues for the State of North Dakota</a:t>
            </a:r>
          </a:p>
        </p:txBody>
      </p:sp>
      <p:sp>
        <p:nvSpPr>
          <p:cNvPr id="3" name="Content Placeholder 2">
            <a:extLst>
              <a:ext uri="{FF2B5EF4-FFF2-40B4-BE49-F238E27FC236}">
                <a16:creationId xmlns:a16="http://schemas.microsoft.com/office/drawing/2014/main" id="{9DA84225-3050-49DB-9D6C-8A2748ABB589}"/>
              </a:ext>
            </a:extLst>
          </p:cNvPr>
          <p:cNvSpPr>
            <a:spLocks noGrp="1"/>
          </p:cNvSpPr>
          <p:nvPr>
            <p:ph idx="1"/>
          </p:nvPr>
        </p:nvSpPr>
        <p:spPr>
          <a:xfrm>
            <a:off x="838200" y="1844097"/>
            <a:ext cx="10515600" cy="4351338"/>
          </a:xfrm>
          <a:ln>
            <a:solidFill>
              <a:srgbClr val="92D050"/>
            </a:solidFill>
          </a:ln>
        </p:spPr>
        <p:txBody>
          <a:bodyPr>
            <a:normAutofit fontScale="40000" lnSpcReduction="20000"/>
          </a:bodyPr>
          <a:lstStyle/>
          <a:p>
            <a:r>
              <a:rPr lang="en-US" sz="5000" b="1" dirty="0"/>
              <a:t>Chapter 1: The Population of North Dakota and Attendant Healthcare Needs </a:t>
            </a:r>
          </a:p>
          <a:p>
            <a:pPr lvl="1"/>
            <a:r>
              <a:rPr lang="en-US" sz="4500" dirty="0"/>
              <a:t>Updated content to reflect newest data</a:t>
            </a:r>
          </a:p>
          <a:p>
            <a:r>
              <a:rPr lang="en-US" sz="5000" b="1" dirty="0"/>
              <a:t>Chapter 2: The Health of North Dakota Updated content to reflect newest data</a:t>
            </a:r>
          </a:p>
          <a:p>
            <a:pPr lvl="1"/>
            <a:r>
              <a:rPr lang="en-US" sz="4500" dirty="0"/>
              <a:t>Added new content on chronic conditions and cancer</a:t>
            </a:r>
          </a:p>
          <a:p>
            <a:r>
              <a:rPr lang="en-US" sz="5000" b="1" dirty="0"/>
              <a:t>Chapter 3: Physician Workforce in North Dakota </a:t>
            </a:r>
            <a:endParaRPr lang="en-US" sz="5000" dirty="0"/>
          </a:p>
          <a:p>
            <a:pPr lvl="1"/>
            <a:r>
              <a:rPr lang="en-US" sz="4500" dirty="0"/>
              <a:t>Updated content to reflect newest data</a:t>
            </a:r>
          </a:p>
          <a:p>
            <a:pPr lvl="1"/>
            <a:r>
              <a:rPr lang="en-US" sz="4500" dirty="0"/>
              <a:t>Added content on International Medical Graduates (IMGs)</a:t>
            </a:r>
          </a:p>
          <a:p>
            <a:r>
              <a:rPr lang="en-US" sz="5000" b="1" dirty="0"/>
              <a:t>Chapter 4: Primary Care and Specialty Physician Workforce in North Dakota</a:t>
            </a:r>
            <a:endParaRPr lang="en-US" sz="5000" dirty="0"/>
          </a:p>
          <a:p>
            <a:pPr lvl="1"/>
            <a:r>
              <a:rPr lang="en-US" sz="4500" dirty="0"/>
              <a:t>Updated content to reflect newest data</a:t>
            </a:r>
          </a:p>
          <a:p>
            <a:pPr lvl="1"/>
            <a:r>
              <a:rPr lang="en-US" sz="4500" dirty="0"/>
              <a:t>Outcomes of Rural Opportunities in Medical Education (ROME and Indians Into Medicine (INMED) added</a:t>
            </a:r>
          </a:p>
          <a:p>
            <a:r>
              <a:rPr lang="en-US" sz="5000" b="1" dirty="0"/>
              <a:t>Chapter 5: Nursing Workforce in North Dakota</a:t>
            </a:r>
            <a:endParaRPr lang="en-US" sz="5000" dirty="0"/>
          </a:p>
          <a:p>
            <a:pPr lvl="1"/>
            <a:r>
              <a:rPr lang="en-US" sz="4500" dirty="0"/>
              <a:t>New chapter completely written by UND College of Nursing and Professional Disciplines faculty</a:t>
            </a:r>
          </a:p>
          <a:p>
            <a:pPr lvl="1"/>
            <a:r>
              <a:rPr lang="en-US" sz="4500" dirty="0"/>
              <a:t>Contains new content from the 2018 Hospital Workforce Survey, the 2016 Nursing Facility Survey, and licensure data for licensed practical nurses (LPNs), registered nurses (RNs), and advanced practice registered nurses (APRNs)</a:t>
            </a:r>
          </a:p>
          <a:p>
            <a:endParaRPr lang="en-US" dirty="0"/>
          </a:p>
        </p:txBody>
      </p:sp>
      <p:pic>
        <p:nvPicPr>
          <p:cNvPr id="4" name="Picture 3">
            <a:extLst>
              <a:ext uri="{FF2B5EF4-FFF2-40B4-BE49-F238E27FC236}">
                <a16:creationId xmlns:a16="http://schemas.microsoft.com/office/drawing/2014/main" id="{15A6A219-B029-406A-AA44-41F61BC3A8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4264608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a:t>The duties of the SMHS Advisory Council</a:t>
            </a:r>
            <a:br>
              <a:rPr lang="en-US" b="1" dirty="0"/>
            </a:br>
            <a:r>
              <a:rPr lang="en-US" b="1" dirty="0"/>
              <a:t>NDCC Section 15-52-04 </a:t>
            </a:r>
          </a:p>
        </p:txBody>
      </p:sp>
      <p:sp>
        <p:nvSpPr>
          <p:cNvPr id="5" name="Content Placeholder 4"/>
          <p:cNvSpPr>
            <a:spLocks noGrp="1"/>
          </p:cNvSpPr>
          <p:nvPr>
            <p:ph idx="1"/>
          </p:nvPr>
        </p:nvSpPr>
        <p:spPr>
          <a:xfrm>
            <a:off x="838200" y="1935332"/>
            <a:ext cx="10515600" cy="4258605"/>
          </a:xfrm>
          <a:ln>
            <a:solidFill>
              <a:srgbClr val="92D050"/>
            </a:solidFill>
          </a:ln>
        </p:spPr>
        <p:txBody>
          <a:bodyPr>
            <a:normAutofit fontScale="85000" lnSpcReduction="20000"/>
          </a:bodyPr>
          <a:lstStyle/>
          <a:p>
            <a:pPr marL="514350" indent="-514350">
              <a:buFont typeface="+mj-lt"/>
              <a:buAutoNum type="arabicPeriod" startAt="2"/>
            </a:pPr>
            <a:r>
              <a:rPr lang="en-US" sz="3600" i="1" dirty="0"/>
              <a:t>Biennially, the advisory council shall submit a report, together with its recommendations, to the agencies, associations, and institutions represented on the advisory council, to the University of North Dakota, and to the legislative council.</a:t>
            </a:r>
            <a:endParaRPr lang="en-US" sz="3600" dirty="0"/>
          </a:p>
          <a:p>
            <a:pPr marL="514350" indent="-514350">
              <a:buFont typeface="+mj-lt"/>
              <a:buAutoNum type="arabicPeriod" startAt="3"/>
            </a:pPr>
            <a:r>
              <a:rPr lang="en-US" sz="3600" i="1" dirty="0"/>
              <a:t>…The recommendations for implementing strategies through the school of medicine and health sciences or other agencies and institutions must:</a:t>
            </a:r>
            <a:endParaRPr lang="en-US" sz="3600" dirty="0"/>
          </a:p>
          <a:p>
            <a:pPr marL="0" indent="0">
              <a:buNone/>
            </a:pPr>
            <a:r>
              <a:rPr lang="en-US" sz="3600" i="1" dirty="0"/>
              <a:t>	(1) Address the healthcare needs of the people of the state</a:t>
            </a:r>
            <a:endParaRPr lang="en-US" sz="3600" dirty="0"/>
          </a:p>
          <a:p>
            <a:pPr marL="0" indent="0">
              <a:buNone/>
            </a:pPr>
            <a:r>
              <a:rPr lang="en-US" sz="3600" i="1" dirty="0"/>
              <a:t>	(2) Provide information regarding the state’s healthcare workforce needs</a:t>
            </a:r>
            <a:endParaRPr lang="en-US" sz="3600" dirty="0"/>
          </a:p>
          <a:p>
            <a:pPr marL="0" indent="0">
              <a:buNone/>
            </a:pPr>
            <a:endParaRPr lang="en-US" b="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3523" y="6193937"/>
            <a:ext cx="2038896" cy="441439"/>
          </a:xfrm>
          <a:prstGeom prst="rect">
            <a:avLst/>
          </a:prstGeom>
        </p:spPr>
      </p:pic>
    </p:spTree>
    <p:extLst>
      <p:ext uri="{BB962C8B-B14F-4D97-AF65-F5344CB8AC3E}">
        <p14:creationId xmlns:p14="http://schemas.microsoft.com/office/powerpoint/2010/main" val="12561015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5692E-0D1A-4360-AAAA-636CA89B64B7}"/>
              </a:ext>
            </a:extLst>
          </p:cNvPr>
          <p:cNvSpPr>
            <a:spLocks noGrp="1"/>
          </p:cNvSpPr>
          <p:nvPr>
            <p:ph type="title"/>
          </p:nvPr>
        </p:nvSpPr>
        <p:spPr/>
        <p:txBody>
          <a:bodyPr>
            <a:normAutofit/>
          </a:bodyPr>
          <a:lstStyle/>
          <a:p>
            <a:pPr algn="ctr"/>
            <a:r>
              <a:rPr lang="en-US" dirty="0"/>
              <a:t>Preview of </a:t>
            </a:r>
            <a:r>
              <a:rPr lang="en-US" i="1" dirty="0"/>
              <a:t>Fifth Biennial Report</a:t>
            </a:r>
            <a:br>
              <a:rPr lang="en-US" i="1" dirty="0"/>
            </a:br>
            <a:r>
              <a:rPr lang="en-US" i="1" dirty="0"/>
              <a:t>Health Issues for the State of North Dakota</a:t>
            </a:r>
          </a:p>
        </p:txBody>
      </p:sp>
      <p:sp>
        <p:nvSpPr>
          <p:cNvPr id="3" name="Content Placeholder 2">
            <a:extLst>
              <a:ext uri="{FF2B5EF4-FFF2-40B4-BE49-F238E27FC236}">
                <a16:creationId xmlns:a16="http://schemas.microsoft.com/office/drawing/2014/main" id="{9DA84225-3050-49DB-9D6C-8A2748ABB589}"/>
              </a:ext>
            </a:extLst>
          </p:cNvPr>
          <p:cNvSpPr>
            <a:spLocks noGrp="1"/>
          </p:cNvSpPr>
          <p:nvPr>
            <p:ph idx="1"/>
          </p:nvPr>
        </p:nvSpPr>
        <p:spPr>
          <a:ln>
            <a:solidFill>
              <a:srgbClr val="92D050"/>
            </a:solidFill>
          </a:ln>
        </p:spPr>
        <p:txBody>
          <a:bodyPr>
            <a:normAutofit fontScale="85000" lnSpcReduction="20000"/>
          </a:bodyPr>
          <a:lstStyle/>
          <a:p>
            <a:r>
              <a:rPr lang="en-US" sz="2600" b="1" dirty="0"/>
              <a:t>Chapter 6: Psychiatrists, Behavioral Health, and Non-Physician Healthcare Workforce</a:t>
            </a:r>
            <a:endParaRPr lang="en-US" sz="2600" dirty="0"/>
          </a:p>
          <a:p>
            <a:pPr lvl="1"/>
            <a:r>
              <a:rPr lang="en-US" dirty="0"/>
              <a:t>New chapter, previously was combined with chapter 7</a:t>
            </a:r>
          </a:p>
          <a:p>
            <a:pPr lvl="1"/>
            <a:r>
              <a:rPr lang="en-US" dirty="0"/>
              <a:t>Contains new licensure content from health professions boards</a:t>
            </a:r>
          </a:p>
          <a:p>
            <a:r>
              <a:rPr lang="en-US" sz="2400" b="1" dirty="0"/>
              <a:t>Chapter 7: Healthcare Facility Workforce in North Dakota</a:t>
            </a:r>
            <a:endParaRPr lang="en-US" sz="2400" dirty="0"/>
          </a:p>
          <a:p>
            <a:pPr lvl="1"/>
            <a:r>
              <a:rPr lang="en-US" dirty="0"/>
              <a:t>New chapter, previously was combined with chapter 6</a:t>
            </a:r>
          </a:p>
          <a:p>
            <a:pPr lvl="1"/>
            <a:r>
              <a:rPr lang="en-US" dirty="0"/>
              <a:t>Contains new content from the 2018 Hospital Workforce Survey including comparisons between the 2014 and 2018 surveys</a:t>
            </a:r>
          </a:p>
          <a:p>
            <a:pPr lvl="1"/>
            <a:r>
              <a:rPr lang="en-US" dirty="0"/>
              <a:t>Contains new content from the 2016 Nursing Facility Survey</a:t>
            </a:r>
          </a:p>
          <a:p>
            <a:r>
              <a:rPr lang="en-US" sz="2400" b="1" dirty="0"/>
              <a:t>Chapter 8: Healthcare Organization and Infrastructure in North Dakota</a:t>
            </a:r>
            <a:endParaRPr lang="en-US" sz="2400" dirty="0"/>
          </a:p>
          <a:p>
            <a:pPr lvl="1"/>
            <a:r>
              <a:rPr lang="en-US" dirty="0"/>
              <a:t>Updated content to reflect newest data</a:t>
            </a:r>
          </a:p>
          <a:p>
            <a:r>
              <a:rPr lang="en-US" sz="2400" b="1" dirty="0"/>
              <a:t>Chapter 9: Quality and Value of Healthcare</a:t>
            </a:r>
            <a:endParaRPr lang="en-US" sz="2400" dirty="0"/>
          </a:p>
          <a:p>
            <a:pPr lvl="1"/>
            <a:r>
              <a:rPr lang="en-US" dirty="0"/>
              <a:t>Updated content to reflect newest data</a:t>
            </a:r>
          </a:p>
          <a:p>
            <a:r>
              <a:rPr lang="en-US" sz="2400" b="1" dirty="0"/>
              <a:t>Chapter 10: Conclusions</a:t>
            </a:r>
            <a:endParaRPr lang="en-US" sz="2400" dirty="0"/>
          </a:p>
          <a:p>
            <a:pPr lvl="1"/>
            <a:r>
              <a:rPr lang="en-US" dirty="0"/>
              <a:t>Digital version of 4</a:t>
            </a:r>
            <a:r>
              <a:rPr lang="en-US" baseline="30000" dirty="0"/>
              <a:t>th</a:t>
            </a:r>
            <a:r>
              <a:rPr lang="en-US" dirty="0"/>
              <a:t> Report chapter in Word has been created</a:t>
            </a:r>
          </a:p>
          <a:p>
            <a:endParaRPr lang="en-US" dirty="0"/>
          </a:p>
        </p:txBody>
      </p:sp>
      <p:pic>
        <p:nvPicPr>
          <p:cNvPr id="4" name="Picture 3">
            <a:extLst>
              <a:ext uri="{FF2B5EF4-FFF2-40B4-BE49-F238E27FC236}">
                <a16:creationId xmlns:a16="http://schemas.microsoft.com/office/drawing/2014/main" id="{15A6A219-B029-406A-AA44-41F61BC3A8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30674628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5692E-0D1A-4360-AAAA-636CA89B64B7}"/>
              </a:ext>
            </a:extLst>
          </p:cNvPr>
          <p:cNvSpPr>
            <a:spLocks noGrp="1"/>
          </p:cNvSpPr>
          <p:nvPr>
            <p:ph type="title"/>
          </p:nvPr>
        </p:nvSpPr>
        <p:spPr/>
        <p:txBody>
          <a:bodyPr/>
          <a:lstStyle/>
          <a:p>
            <a:pPr algn="ctr"/>
            <a:r>
              <a:rPr lang="en-US" dirty="0"/>
              <a:t>Preview of </a:t>
            </a:r>
            <a:r>
              <a:rPr lang="en-US" i="1" dirty="0"/>
              <a:t>Fifth Biennial Report</a:t>
            </a:r>
            <a:br>
              <a:rPr lang="en-US" i="1" dirty="0"/>
            </a:br>
            <a:r>
              <a:rPr lang="en-US" i="1" dirty="0"/>
              <a:t>Health Issues for the State of North Dakota</a:t>
            </a:r>
          </a:p>
        </p:txBody>
      </p:sp>
      <p:sp>
        <p:nvSpPr>
          <p:cNvPr id="3" name="Content Placeholder 2">
            <a:extLst>
              <a:ext uri="{FF2B5EF4-FFF2-40B4-BE49-F238E27FC236}">
                <a16:creationId xmlns:a16="http://schemas.microsoft.com/office/drawing/2014/main" id="{9DA84225-3050-49DB-9D6C-8A2748ABB589}"/>
              </a:ext>
            </a:extLst>
          </p:cNvPr>
          <p:cNvSpPr>
            <a:spLocks noGrp="1"/>
          </p:cNvSpPr>
          <p:nvPr>
            <p:ph idx="1"/>
          </p:nvPr>
        </p:nvSpPr>
        <p:spPr>
          <a:xfrm>
            <a:off x="838200" y="1790113"/>
            <a:ext cx="10515600" cy="3953738"/>
          </a:xfrm>
          <a:ln>
            <a:solidFill>
              <a:srgbClr val="92D050"/>
            </a:solidFill>
          </a:ln>
        </p:spPr>
        <p:txBody>
          <a:bodyPr>
            <a:normAutofit/>
          </a:bodyPr>
          <a:lstStyle/>
          <a:p>
            <a:r>
              <a:rPr lang="en-US" b="1" dirty="0"/>
              <a:t>Chapter 11: Healthcare Workforce Development</a:t>
            </a:r>
            <a:endParaRPr lang="en-US" dirty="0"/>
          </a:p>
          <a:p>
            <a:pPr lvl="1"/>
            <a:r>
              <a:rPr lang="en-US" dirty="0"/>
              <a:t>Digital version of 4</a:t>
            </a:r>
            <a:r>
              <a:rPr lang="en-US" baseline="30000" dirty="0"/>
              <a:t>th</a:t>
            </a:r>
            <a:r>
              <a:rPr lang="en-US" dirty="0"/>
              <a:t> Report chapter in Word has been created</a:t>
            </a:r>
          </a:p>
          <a:p>
            <a:r>
              <a:rPr lang="en-US" b="1" dirty="0"/>
              <a:t>Chapter 12: Recommendations: Healthcare Planning for North Dakota</a:t>
            </a:r>
            <a:endParaRPr lang="en-US" dirty="0"/>
          </a:p>
          <a:p>
            <a:pPr lvl="1"/>
            <a:r>
              <a:rPr lang="en-US" dirty="0"/>
              <a:t>Digital version of 4</a:t>
            </a:r>
            <a:r>
              <a:rPr lang="en-US" baseline="30000" dirty="0"/>
              <a:t>th</a:t>
            </a:r>
            <a:r>
              <a:rPr lang="en-US" dirty="0"/>
              <a:t> Report chapter in Word has been created</a:t>
            </a:r>
          </a:p>
          <a:p>
            <a:r>
              <a:rPr lang="en-US" b="1" dirty="0"/>
              <a:t>Appendices</a:t>
            </a:r>
            <a:endParaRPr lang="en-US" dirty="0"/>
          </a:p>
          <a:p>
            <a:pPr lvl="1"/>
            <a:r>
              <a:rPr lang="en-US" dirty="0"/>
              <a:t>Updated previous appendix on K-12 activities including a new format</a:t>
            </a:r>
          </a:p>
          <a:p>
            <a:pPr lvl="1"/>
            <a:r>
              <a:rPr lang="en-US" dirty="0"/>
              <a:t>Added an appendix of acronyms</a:t>
            </a:r>
          </a:p>
          <a:p>
            <a:pPr lvl="1"/>
            <a:r>
              <a:rPr lang="en-US" dirty="0"/>
              <a:t>Added an appendix of terms</a:t>
            </a:r>
          </a:p>
          <a:p>
            <a:endParaRPr lang="en-US" dirty="0"/>
          </a:p>
        </p:txBody>
      </p:sp>
      <p:pic>
        <p:nvPicPr>
          <p:cNvPr id="4" name="Picture 3">
            <a:extLst>
              <a:ext uri="{FF2B5EF4-FFF2-40B4-BE49-F238E27FC236}">
                <a16:creationId xmlns:a16="http://schemas.microsoft.com/office/drawing/2014/main" id="{15A6A219-B029-406A-AA44-41F61BC3A8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42900598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6372" y="232229"/>
            <a:ext cx="9961582" cy="53336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305" y="520127"/>
            <a:ext cx="7329714" cy="4757886"/>
          </a:xfrm>
          <a:prstGeom prst="rect">
            <a:avLst/>
          </a:prstGeom>
        </p:spPr>
      </p:pic>
      <p:sp>
        <p:nvSpPr>
          <p:cNvPr id="3" name="Text Box 18"/>
          <p:cNvSpPr txBox="1"/>
          <p:nvPr/>
        </p:nvSpPr>
        <p:spPr>
          <a:xfrm>
            <a:off x="1226372" y="5544683"/>
            <a:ext cx="9961581" cy="1030287"/>
          </a:xfrm>
          <a:prstGeom prst="rect">
            <a:avLst/>
          </a:prstGeom>
          <a:solidFill>
            <a:schemeClr val="accent4">
              <a:lumMod val="20000"/>
              <a:lumOff val="80000"/>
            </a:schemeClr>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n-US" sz="1400" b="1" i="1" dirty="0">
                <a:latin typeface="Arial" panose="020B0604020202020204" pitchFamily="34" charset="0"/>
                <a:ea typeface="Arial" panose="020B0604020202020204" pitchFamily="34" charset="0"/>
                <a:cs typeface="Arial" panose="020B0604020202020204" pitchFamily="34" charset="0"/>
              </a:rPr>
              <a:t>		</a:t>
            </a:r>
            <a:r>
              <a:rPr lang="en-US" sz="1400" b="1" dirty="0">
                <a:effectLst/>
                <a:latin typeface="Arial" panose="020B0604020202020204" pitchFamily="34" charset="0"/>
                <a:ea typeface="Arial" panose="020B0604020202020204" pitchFamily="34" charset="0"/>
                <a:cs typeface="Arial" panose="020B0604020202020204" pitchFamily="34" charset="0"/>
              </a:rPr>
              <a:t>Percentage change in county population from 2000 to 2017.</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400" dirty="0">
                <a:effectLst/>
                <a:latin typeface="Arial" panose="020B0604020202020204" pitchFamily="34" charset="0"/>
                <a:ea typeface="Arial" panose="020B0604020202020204" pitchFamily="34" charset="0"/>
                <a:cs typeface="Arial" panose="020B0604020202020204" pitchFamily="34" charset="0"/>
              </a:rPr>
              <a:t>Nine counties have increased their population by an average of 10% or more from 2000 to 2017. Seven counties had population gains of less than 10%. From 2000 to 2017, 37 counties have lost population. The largest gains seen from 2000 to 2017 were McKenzie, Williams, and Mountrail.</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7C82544-E11F-4CEF-8F1B-0A01503C9A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2520024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6372" y="232229"/>
            <a:ext cx="9961582" cy="53336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385" y="419375"/>
            <a:ext cx="7537556" cy="4959390"/>
          </a:xfrm>
          <a:prstGeom prst="rect">
            <a:avLst/>
          </a:prstGeom>
        </p:spPr>
      </p:pic>
      <p:sp>
        <p:nvSpPr>
          <p:cNvPr id="3" name="Text Box 18"/>
          <p:cNvSpPr txBox="1"/>
          <p:nvPr/>
        </p:nvSpPr>
        <p:spPr>
          <a:xfrm>
            <a:off x="1226372" y="5565912"/>
            <a:ext cx="9961582" cy="318522"/>
          </a:xfrm>
          <a:prstGeom prst="rect">
            <a:avLst/>
          </a:prstGeom>
          <a:solidFill>
            <a:schemeClr val="accent4">
              <a:lumMod val="20000"/>
              <a:lumOff val="80000"/>
            </a:schemeClr>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n-US" sz="1400" b="1" i="1" dirty="0">
                <a:latin typeface="Arial" panose="020B0604020202020204" pitchFamily="34" charset="0"/>
                <a:ea typeface="Arial" panose="020B0604020202020204" pitchFamily="34" charset="0"/>
                <a:cs typeface="Times New Roman" panose="02020603050405020304" pitchFamily="18" charset="0"/>
              </a:rPr>
              <a:t>	</a:t>
            </a:r>
            <a:r>
              <a:rPr lang="en-US" sz="1400" b="1" dirty="0">
                <a:effectLst/>
                <a:latin typeface="Arial" panose="020B0604020202020204" pitchFamily="34" charset="0"/>
                <a:ea typeface="Arial" panose="020B0604020202020204" pitchFamily="34" charset="0"/>
                <a:cs typeface="Times New Roman" panose="02020603050405020304" pitchFamily="18" charset="0"/>
              </a:rPr>
              <a:t>County population per patient-care physician for all specialties in North Dakota, 2017.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0B79B1B2-2E8D-448D-BD3A-0552DFE8B2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9946746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6372" y="232229"/>
            <a:ext cx="9961582" cy="53336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619" y="447833"/>
            <a:ext cx="7473088" cy="4902474"/>
          </a:xfrm>
          <a:prstGeom prst="rect">
            <a:avLst/>
          </a:prstGeom>
        </p:spPr>
      </p:pic>
      <p:sp>
        <p:nvSpPr>
          <p:cNvPr id="3" name="Text Box 18"/>
          <p:cNvSpPr txBox="1"/>
          <p:nvPr/>
        </p:nvSpPr>
        <p:spPr>
          <a:xfrm>
            <a:off x="1226372" y="5565910"/>
            <a:ext cx="9961582" cy="340037"/>
          </a:xfrm>
          <a:prstGeom prst="rect">
            <a:avLst/>
          </a:prstGeom>
          <a:solidFill>
            <a:srgbClr val="FFF2CC"/>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spcBef>
                <a:spcPts val="0"/>
              </a:spcBef>
              <a:spcAft>
                <a:spcPts val="0"/>
              </a:spcAft>
            </a:pPr>
            <a:r>
              <a:rPr lang="en-US" sz="1400" b="1" i="1" dirty="0">
                <a:solidFill>
                  <a:srgbClr val="231F20"/>
                </a:solidFill>
                <a:latin typeface="Arial" panose="020B0604020202020204" pitchFamily="34" charset="0"/>
                <a:ea typeface="Arial" panose="020B0604020202020204" pitchFamily="34" charset="0"/>
                <a:cs typeface="Times New Roman" panose="02020603050405020304" pitchFamily="18" charset="0"/>
              </a:rPr>
              <a:t>		</a:t>
            </a:r>
            <a:r>
              <a:rPr lang="en-US" sz="14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Population per primary care physician in North Dakota, 2017.</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000" dirty="0">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7EFA7965-CDFA-4092-BF80-3D445714AD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9030321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6372" y="232229"/>
            <a:ext cx="9961582" cy="53336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055" y="604355"/>
            <a:ext cx="6904216" cy="4589430"/>
          </a:xfrm>
          <a:prstGeom prst="rect">
            <a:avLst/>
          </a:prstGeom>
        </p:spPr>
      </p:pic>
      <p:sp>
        <p:nvSpPr>
          <p:cNvPr id="3" name="Text Box 3"/>
          <p:cNvSpPr txBox="1"/>
          <p:nvPr/>
        </p:nvSpPr>
        <p:spPr>
          <a:xfrm>
            <a:off x="1226372" y="5565911"/>
            <a:ext cx="9961582" cy="329280"/>
          </a:xfrm>
          <a:prstGeom prst="rect">
            <a:avLst/>
          </a:prstGeom>
          <a:solidFill>
            <a:schemeClr val="accent4">
              <a:lumMod val="20000"/>
              <a:lumOff val="80000"/>
            </a:schemeClr>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n-US" sz="1400" b="1" i="1" dirty="0">
                <a:latin typeface="Arial" panose="020B0604020202020204" pitchFamily="34" charset="0"/>
                <a:ea typeface="Arial" panose="020B0604020202020204" pitchFamily="34" charset="0"/>
                <a:cs typeface="Times New Roman" panose="02020603050405020304" pitchFamily="18" charset="0"/>
              </a:rPr>
              <a:t>			</a:t>
            </a:r>
            <a:r>
              <a:rPr lang="en-US" sz="1400" b="1" dirty="0">
                <a:effectLst/>
                <a:latin typeface="Arial" panose="020B0604020202020204" pitchFamily="34" charset="0"/>
                <a:ea typeface="Arial" panose="020B0604020202020204" pitchFamily="34" charset="0"/>
                <a:cs typeface="Times New Roman" panose="02020603050405020304" pitchFamily="18" charset="0"/>
              </a:rPr>
              <a:t>Employment status totals for all nursing roles.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effectLst/>
                <a:latin typeface="Arial" panose="020B0604020202020204" pitchFamily="34" charset="0"/>
                <a:ea typeface="Arial" panose="020B060402020202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ED11871-6442-4B53-9375-14236DC75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2272891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6372" y="232229"/>
            <a:ext cx="9961582" cy="53336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2523" y="675413"/>
            <a:ext cx="6629279" cy="4447314"/>
          </a:xfrm>
          <a:prstGeom prst="rect">
            <a:avLst/>
          </a:prstGeom>
        </p:spPr>
      </p:pic>
      <p:sp>
        <p:nvSpPr>
          <p:cNvPr id="3" name="Text Box 5"/>
          <p:cNvSpPr txBox="1"/>
          <p:nvPr/>
        </p:nvSpPr>
        <p:spPr>
          <a:xfrm>
            <a:off x="1226372" y="5565911"/>
            <a:ext cx="9961582" cy="340037"/>
          </a:xfrm>
          <a:prstGeom prst="rect">
            <a:avLst/>
          </a:prstGeom>
          <a:solidFill>
            <a:schemeClr val="accent4">
              <a:lumMod val="20000"/>
              <a:lumOff val="80000"/>
            </a:schemeClr>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n-US" sz="1400" b="1" i="1" dirty="0">
                <a:latin typeface="Arial" panose="020B0604020202020204" pitchFamily="34" charset="0"/>
                <a:ea typeface="Arial" panose="020B0604020202020204" pitchFamily="34" charset="0"/>
                <a:cs typeface="Times New Roman" panose="02020603050405020304" pitchFamily="18" charset="0"/>
              </a:rPr>
              <a:t>			</a:t>
            </a:r>
            <a:r>
              <a:rPr lang="en-US" sz="1400" b="1" dirty="0">
                <a:effectLst/>
                <a:latin typeface="Arial" panose="020B0604020202020204" pitchFamily="34" charset="0"/>
                <a:ea typeface="Arial" panose="020B0604020202020204" pitchFamily="34" charset="0"/>
                <a:cs typeface="Times New Roman" panose="02020603050405020304" pitchFamily="18" charset="0"/>
              </a:rPr>
              <a:t>Nursing employer location by rural designation.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ED28F3A-3DB1-4F89-A9F8-0AF9D0352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1991696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6372" y="232229"/>
            <a:ext cx="9961582" cy="53336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descr="C:\Users\sonja.bauman\Documents\Nonphysician Ch 6 Biennial '18\psychiatrists 062818.png"/>
          <p:cNvPicPr/>
          <p:nvPr/>
        </p:nvPicPr>
        <p:blipFill rotWithShape="1">
          <a:blip r:embed="rId2" cstate="print">
            <a:extLst>
              <a:ext uri="{28A0092B-C50C-407E-A947-70E740481C1C}">
                <a14:useLocalDpi xmlns:a14="http://schemas.microsoft.com/office/drawing/2010/main" val="0"/>
              </a:ext>
            </a:extLst>
          </a:blip>
          <a:srcRect l="2317" t="3802" r="3944" b="3848"/>
          <a:stretch/>
        </p:blipFill>
        <p:spPr>
          <a:xfrm>
            <a:off x="2796988" y="354885"/>
            <a:ext cx="6820349" cy="5088369"/>
          </a:xfrm>
          <a:prstGeom prst="rect">
            <a:avLst/>
          </a:prstGeom>
          <a:ln>
            <a:noFill/>
          </a:ln>
        </p:spPr>
      </p:pic>
      <p:sp>
        <p:nvSpPr>
          <p:cNvPr id="3" name="Text Box 40"/>
          <p:cNvSpPr txBox="1"/>
          <p:nvPr/>
        </p:nvSpPr>
        <p:spPr>
          <a:xfrm>
            <a:off x="1226372" y="5565911"/>
            <a:ext cx="9961582" cy="318522"/>
          </a:xfrm>
          <a:prstGeom prst="rect">
            <a:avLst/>
          </a:prstGeom>
          <a:solidFill>
            <a:schemeClr val="accent4">
              <a:lumMod val="20000"/>
              <a:lumOff val="80000"/>
            </a:schemeClr>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n-US" sz="1400" b="1" i="1" dirty="0">
                <a:latin typeface="Arial" panose="020B0604020202020204" pitchFamily="34" charset="0"/>
                <a:ea typeface="Arial" panose="020B0604020202020204" pitchFamily="34" charset="0"/>
                <a:cs typeface="Times New Roman" panose="02020603050405020304" pitchFamily="18" charset="0"/>
              </a:rPr>
              <a:t>			</a:t>
            </a:r>
            <a:r>
              <a:rPr lang="en-US" sz="1400" b="1" dirty="0">
                <a:effectLst/>
                <a:latin typeface="Arial" panose="020B0604020202020204" pitchFamily="34" charset="0"/>
                <a:ea typeface="Arial" panose="020B0604020202020204" pitchFamily="34" charset="0"/>
                <a:cs typeface="Times New Roman" panose="02020603050405020304" pitchFamily="18" charset="0"/>
              </a:rPr>
              <a:t>Ratio of psychiatrists per North Dakota county.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AC851C5-4C37-414F-83DD-F3B4DB842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21548646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6372" y="232229"/>
            <a:ext cx="9961582" cy="53336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3125" y="419621"/>
            <a:ext cx="6568076" cy="4958897"/>
          </a:xfrm>
          <a:prstGeom prst="rect">
            <a:avLst/>
          </a:prstGeom>
        </p:spPr>
      </p:pic>
      <p:sp>
        <p:nvSpPr>
          <p:cNvPr id="3" name="Text Box 25"/>
          <p:cNvSpPr txBox="1"/>
          <p:nvPr/>
        </p:nvSpPr>
        <p:spPr>
          <a:xfrm>
            <a:off x="1226372" y="5565910"/>
            <a:ext cx="9961582" cy="319819"/>
          </a:xfrm>
          <a:prstGeom prst="rect">
            <a:avLst/>
          </a:prstGeom>
          <a:solidFill>
            <a:schemeClr val="accent4">
              <a:lumMod val="20000"/>
              <a:lumOff val="80000"/>
            </a:schemeClr>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b="1" i="1" dirty="0">
                <a:latin typeface="Arial" panose="020B0604020202020204" pitchFamily="34" charset="0"/>
                <a:ea typeface="Calibri" panose="020F0502020204030204" pitchFamily="34" charset="0"/>
                <a:cs typeface="Times New Roman" panose="02020603050405020304" pitchFamily="18" charset="0"/>
              </a:rPr>
              <a:t>		</a:t>
            </a:r>
            <a:r>
              <a:rPr lang="en-US" sz="1400" b="1" dirty="0">
                <a:effectLst/>
                <a:latin typeface="Arial" panose="020B0604020202020204" pitchFamily="34" charset="0"/>
                <a:ea typeface="Calibri" panose="020F0502020204030204" pitchFamily="34" charset="0"/>
                <a:cs typeface="Times New Roman" panose="02020603050405020304" pitchFamily="18" charset="0"/>
              </a:rPr>
              <a:t>Aggregate statewide nursing facility workforce FTE vacancy rates.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BA31D87B-C66F-4B7B-8922-0E5C3C3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15143888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6372" y="232229"/>
            <a:ext cx="9961582" cy="53336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734" y="378988"/>
            <a:ext cx="5776858" cy="5040163"/>
          </a:xfrm>
          <a:prstGeom prst="rect">
            <a:avLst/>
          </a:prstGeom>
        </p:spPr>
      </p:pic>
      <p:sp>
        <p:nvSpPr>
          <p:cNvPr id="3" name="Text Box 11"/>
          <p:cNvSpPr txBox="1"/>
          <p:nvPr/>
        </p:nvSpPr>
        <p:spPr>
          <a:xfrm>
            <a:off x="1226372" y="5565912"/>
            <a:ext cx="9961582" cy="329280"/>
          </a:xfrm>
          <a:prstGeom prst="rect">
            <a:avLst/>
          </a:prstGeom>
          <a:solidFill>
            <a:schemeClr val="accent4">
              <a:lumMod val="20000"/>
              <a:lumOff val="80000"/>
            </a:schemeClr>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b="1" dirty="0">
                <a:latin typeface="Arial" panose="020B0604020202020204" pitchFamily="34" charset="0"/>
                <a:ea typeface="Calibri" panose="020F0502020204030204" pitchFamily="34" charset="0"/>
                <a:cs typeface="Times New Roman" panose="02020603050405020304" pitchFamily="18" charset="0"/>
              </a:rPr>
              <a:t>			</a:t>
            </a:r>
            <a:r>
              <a:rPr lang="en-US" sz="1400" b="1" dirty="0">
                <a:effectLst/>
                <a:latin typeface="Arial" panose="020B0604020202020204" pitchFamily="34" charset="0"/>
                <a:ea typeface="Calibri" panose="020F0502020204030204" pitchFamily="34" charset="0"/>
                <a:cs typeface="Times New Roman" panose="02020603050405020304" pitchFamily="18" charset="0"/>
              </a:rPr>
              <a:t>Statewide aggregate hospital workforce vacancy rates.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436D3334-B12E-47E0-9EFF-9496F57E48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3639234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73685"/>
            <a:ext cx="10515600" cy="823595"/>
          </a:xfrm>
        </p:spPr>
        <p:txBody>
          <a:bodyPr/>
          <a:lstStyle/>
          <a:p>
            <a:pPr algn="ctr"/>
            <a:r>
              <a:rPr lang="en-US" b="1" dirty="0"/>
              <a:t>UND SMHS Advisory Council</a:t>
            </a:r>
          </a:p>
        </p:txBody>
      </p:sp>
      <p:graphicFrame>
        <p:nvGraphicFramePr>
          <p:cNvPr id="8" name="Table 7"/>
          <p:cNvGraphicFramePr>
            <a:graphicFrameLocks noGrp="1"/>
          </p:cNvGraphicFramePr>
          <p:nvPr>
            <p:extLst>
              <p:ext uri="{D42A27DB-BD31-4B8C-83A1-F6EECF244321}">
                <p14:modId xmlns:p14="http://schemas.microsoft.com/office/powerpoint/2010/main" val="3142242900"/>
              </p:ext>
            </p:extLst>
          </p:nvPr>
        </p:nvGraphicFramePr>
        <p:xfrm>
          <a:off x="1379218" y="932155"/>
          <a:ext cx="9433563" cy="5814871"/>
        </p:xfrm>
        <a:graphic>
          <a:graphicData uri="http://schemas.openxmlformats.org/drawingml/2006/table">
            <a:tbl>
              <a:tblPr/>
              <a:tblGrid>
                <a:gridCol w="4300977">
                  <a:extLst>
                    <a:ext uri="{9D8B030D-6E8A-4147-A177-3AD203B41FA5}">
                      <a16:colId xmlns:a16="http://schemas.microsoft.com/office/drawing/2014/main" val="20000"/>
                    </a:ext>
                  </a:extLst>
                </a:gridCol>
                <a:gridCol w="831609">
                  <a:extLst>
                    <a:ext uri="{9D8B030D-6E8A-4147-A177-3AD203B41FA5}">
                      <a16:colId xmlns:a16="http://schemas.microsoft.com/office/drawing/2014/main" val="20001"/>
                    </a:ext>
                  </a:extLst>
                </a:gridCol>
                <a:gridCol w="4300977">
                  <a:extLst>
                    <a:ext uri="{9D8B030D-6E8A-4147-A177-3AD203B41FA5}">
                      <a16:colId xmlns:a16="http://schemas.microsoft.com/office/drawing/2014/main" val="20002"/>
                    </a:ext>
                  </a:extLst>
                </a:gridCol>
              </a:tblGrid>
              <a:tr h="342766">
                <a:tc>
                  <a:txBody>
                    <a:bodyPr/>
                    <a:lstStyle/>
                    <a:p>
                      <a:pPr algn="ctr" rtl="0" fontAlgn="ctr"/>
                      <a:r>
                        <a:rPr lang="en-US" sz="2000" b="1" i="0" u="none" strike="noStrike" dirty="0">
                          <a:solidFill>
                            <a:srgbClr val="FFFFFF"/>
                          </a:solidFill>
                          <a:effectLst/>
                          <a:latin typeface="Calibri"/>
                        </a:rPr>
                        <a:t>Legislators</a:t>
                      </a:r>
                    </a:p>
                  </a:txBody>
                  <a:tcPr marL="8179" marR="8179" marT="8179" marB="0" anchor="ctr">
                    <a:lnL>
                      <a:noFill/>
                    </a:lnL>
                    <a:lnR>
                      <a:noFill/>
                    </a:lnR>
                    <a:lnT>
                      <a:noFill/>
                    </a:lnT>
                    <a:lnB>
                      <a:noFill/>
                    </a:lnB>
                    <a:solidFill>
                      <a:srgbClr val="31869B"/>
                    </a:solidFill>
                  </a:tcPr>
                </a:tc>
                <a:tc>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a:txBody>
                    <a:bodyPr/>
                    <a:lstStyle/>
                    <a:p>
                      <a:pPr algn="ctr" rtl="0" fontAlgn="ctr"/>
                      <a:r>
                        <a:rPr lang="en-US" sz="1800" b="1" i="0" u="none" strike="noStrike" dirty="0">
                          <a:solidFill>
                            <a:srgbClr val="FFFFFF"/>
                          </a:solidFill>
                          <a:effectLst/>
                          <a:latin typeface="Calibri"/>
                        </a:rPr>
                        <a:t>State Board of Higher Education</a:t>
                      </a:r>
                    </a:p>
                  </a:txBody>
                  <a:tcPr marL="8179" marR="8179" marT="8179" marB="0" anchor="ctr">
                    <a:lnL>
                      <a:noFill/>
                    </a:lnL>
                    <a:lnR>
                      <a:noFill/>
                    </a:lnR>
                    <a:lnT>
                      <a:noFill/>
                    </a:lnT>
                    <a:lnB>
                      <a:noFill/>
                    </a:lnB>
                    <a:solidFill>
                      <a:srgbClr val="494529"/>
                    </a:solidFill>
                  </a:tcPr>
                </a:tc>
                <a:extLst>
                  <a:ext uri="{0D108BD9-81ED-4DB2-BD59-A6C34878D82A}">
                    <a16:rowId xmlns:a16="http://schemas.microsoft.com/office/drawing/2014/main" val="10000"/>
                  </a:ext>
                </a:extLst>
              </a:tr>
              <a:tr h="309385">
                <a:tc>
                  <a:txBody>
                    <a:bodyPr/>
                    <a:lstStyle/>
                    <a:p>
                      <a:pPr marL="285750" indent="-285750" algn="l" rtl="0" fontAlgn="ctr">
                        <a:buClr>
                          <a:srgbClr val="000000"/>
                        </a:buClr>
                        <a:buSzPts val="1600"/>
                        <a:buFont typeface="Wingdings" panose="05000000000000000000" pitchFamily="2" charset="2"/>
                        <a:buChar char="§"/>
                      </a:pPr>
                      <a:r>
                        <a:rPr lang="en-US" sz="1800" b="0" i="0" u="none" strike="noStrike" dirty="0">
                          <a:solidFill>
                            <a:srgbClr val="000000"/>
                          </a:solidFill>
                          <a:effectLst/>
                          <a:latin typeface="Calibri"/>
                        </a:rPr>
                        <a:t>Sen. Robert </a:t>
                      </a:r>
                      <a:r>
                        <a:rPr lang="en-US" sz="1800" b="0" i="0" u="none" strike="noStrike" dirty="0" err="1">
                          <a:solidFill>
                            <a:srgbClr val="000000"/>
                          </a:solidFill>
                          <a:effectLst/>
                          <a:latin typeface="Calibri"/>
                        </a:rPr>
                        <a:t>Erbele</a:t>
                      </a:r>
                      <a:r>
                        <a:rPr lang="en-US" sz="1800" b="0" i="0" u="none" strike="noStrike" dirty="0">
                          <a:solidFill>
                            <a:srgbClr val="000000"/>
                          </a:solidFill>
                          <a:effectLst/>
                          <a:latin typeface="Calibri"/>
                        </a:rPr>
                        <a:t>, </a:t>
                      </a:r>
                      <a:r>
                        <a:rPr lang="en-US" sz="1800" b="0" i="1" u="none" strike="noStrike" dirty="0">
                          <a:solidFill>
                            <a:srgbClr val="000000"/>
                          </a:solidFill>
                          <a:effectLst/>
                          <a:latin typeface="Calibri"/>
                        </a:rPr>
                        <a:t>Lehr</a:t>
                      </a:r>
                      <a:endParaRPr lang="en-US" sz="1800" b="0" i="0" u="none" strike="noStrike" dirty="0">
                        <a:solidFill>
                          <a:srgbClr val="000000"/>
                        </a:solidFill>
                        <a:effectLst/>
                        <a:latin typeface="Calibri"/>
                      </a:endParaRPr>
                    </a:p>
                  </a:txBody>
                  <a:tcPr marL="8179" marR="8179" marT="8179" marB="0" anchor="ctr">
                    <a:lnL>
                      <a:noFill/>
                    </a:lnL>
                    <a:lnR>
                      <a:noFill/>
                    </a:lnR>
                    <a:lnT>
                      <a:noFill/>
                    </a:lnT>
                    <a:lnB>
                      <a:noFill/>
                    </a:lnB>
                    <a:solidFill>
                      <a:srgbClr val="B7DEE8"/>
                    </a:solidFill>
                  </a:tcPr>
                </a:tc>
                <a:tc>
                  <a:txBody>
                    <a:bodyPr/>
                    <a:lstStyle/>
                    <a:p>
                      <a:pPr algn="l" fontAlgn="b"/>
                      <a:endParaRPr lang="en-US" sz="1400" b="0" i="0" u="none" strike="noStrike">
                        <a:solidFill>
                          <a:srgbClr val="000000"/>
                        </a:solidFill>
                        <a:effectLst/>
                        <a:latin typeface="Calibri"/>
                      </a:endParaRPr>
                    </a:p>
                  </a:txBody>
                  <a:tcPr marL="8179" marR="8179" marT="8179" marB="0" anchor="b">
                    <a:lnL>
                      <a:noFill/>
                    </a:lnL>
                    <a:lnR>
                      <a:noFill/>
                    </a:lnR>
                    <a:lnT>
                      <a:noFill/>
                    </a:lnT>
                    <a:lnB>
                      <a:noFill/>
                    </a:lnB>
                  </a:tcPr>
                </a:tc>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800" b="0" i="0" u="none" strike="noStrike" kern="1200" dirty="0">
                          <a:solidFill>
                            <a:srgbClr val="000000"/>
                          </a:solidFill>
                          <a:effectLst/>
                          <a:latin typeface="Calibri"/>
                          <a:ea typeface="+mn-ea"/>
                          <a:cs typeface="+mn-cs"/>
                        </a:rPr>
                        <a:t>TBD</a:t>
                      </a:r>
                      <a:endParaRPr lang="en-US" sz="1800" b="0" i="1" u="none" strike="noStrike" kern="1200" dirty="0">
                        <a:solidFill>
                          <a:srgbClr val="000000"/>
                        </a:solidFill>
                        <a:effectLst/>
                        <a:latin typeface="Calibri"/>
                        <a:ea typeface="+mn-ea"/>
                        <a:cs typeface="+mn-cs"/>
                      </a:endParaRPr>
                    </a:p>
                  </a:txBody>
                  <a:tcPr marL="8179" marR="8179" marT="8179" marB="0" anchor="ctr">
                    <a:lnL>
                      <a:noFill/>
                    </a:lnL>
                    <a:lnR>
                      <a:noFill/>
                    </a:lnR>
                    <a:lnT>
                      <a:noFill/>
                    </a:lnT>
                    <a:lnB>
                      <a:noFill/>
                    </a:lnB>
                    <a:solidFill>
                      <a:srgbClr val="C4BD97"/>
                    </a:solidFill>
                  </a:tcPr>
                </a:tc>
                <a:extLst>
                  <a:ext uri="{0D108BD9-81ED-4DB2-BD59-A6C34878D82A}">
                    <a16:rowId xmlns:a16="http://schemas.microsoft.com/office/drawing/2014/main" val="10001"/>
                  </a:ext>
                </a:extLst>
              </a:tr>
              <a:tr h="309385">
                <a:tc>
                  <a:txBody>
                    <a:bodyPr/>
                    <a:lstStyle/>
                    <a:p>
                      <a:pPr marL="285750" indent="-285750" algn="l" rtl="0" fontAlgn="ctr">
                        <a:buClr>
                          <a:srgbClr val="000000"/>
                        </a:buClr>
                        <a:buSzPts val="1600"/>
                        <a:buFont typeface="Wingdings" panose="05000000000000000000" pitchFamily="2" charset="2"/>
                        <a:buChar char="§"/>
                      </a:pPr>
                      <a:r>
                        <a:rPr lang="en-US" sz="1800" b="0" i="0" u="none" strike="noStrike" dirty="0">
                          <a:solidFill>
                            <a:srgbClr val="000000"/>
                          </a:solidFill>
                          <a:effectLst/>
                          <a:latin typeface="Calibri"/>
                        </a:rPr>
                        <a:t>Sen. Tim </a:t>
                      </a:r>
                      <a:r>
                        <a:rPr lang="en-US" sz="1800" b="0" i="0" u="none" strike="noStrike" dirty="0" err="1">
                          <a:solidFill>
                            <a:srgbClr val="000000"/>
                          </a:solidFill>
                          <a:effectLst/>
                          <a:latin typeface="Calibri"/>
                        </a:rPr>
                        <a:t>Mathern</a:t>
                      </a:r>
                      <a:r>
                        <a:rPr lang="en-US" sz="1800" b="0" i="0" u="none" strike="noStrike" dirty="0">
                          <a:solidFill>
                            <a:srgbClr val="000000"/>
                          </a:solidFill>
                          <a:effectLst/>
                          <a:latin typeface="Calibri"/>
                        </a:rPr>
                        <a:t>, </a:t>
                      </a:r>
                      <a:r>
                        <a:rPr lang="en-US" sz="1800" b="0" i="1" u="none" strike="noStrike" dirty="0">
                          <a:solidFill>
                            <a:srgbClr val="000000"/>
                          </a:solidFill>
                          <a:effectLst/>
                          <a:latin typeface="Calibri"/>
                        </a:rPr>
                        <a:t>Fargo</a:t>
                      </a:r>
                      <a:endParaRPr lang="en-US" sz="1800" b="0" i="0" u="none" strike="noStrike" dirty="0">
                        <a:solidFill>
                          <a:srgbClr val="000000"/>
                        </a:solidFill>
                        <a:effectLst/>
                        <a:latin typeface="Calibri"/>
                      </a:endParaRPr>
                    </a:p>
                  </a:txBody>
                  <a:tcPr marL="8179" marR="8179" marT="8179" marB="0" anchor="ctr">
                    <a:lnL>
                      <a:noFill/>
                    </a:lnL>
                    <a:lnR>
                      <a:noFill/>
                    </a:lnR>
                    <a:lnT>
                      <a:noFill/>
                    </a:lnT>
                    <a:lnB>
                      <a:noFill/>
                    </a:lnB>
                    <a:solidFill>
                      <a:srgbClr val="B7DEE8"/>
                    </a:solidFill>
                  </a:tcPr>
                </a:tc>
                <a:tc>
                  <a:txBody>
                    <a:bodyPr/>
                    <a:lstStyle/>
                    <a:p>
                      <a:pPr algn="l" fontAlgn="b"/>
                      <a:endParaRPr lang="en-US" sz="1400" b="0" i="0" u="none" strike="noStrike">
                        <a:solidFill>
                          <a:srgbClr val="000000"/>
                        </a:solidFill>
                        <a:effectLst/>
                        <a:latin typeface="Calibri"/>
                      </a:endParaRPr>
                    </a:p>
                  </a:txBody>
                  <a:tcPr marL="8179" marR="8179" marT="8179" marB="0" anchor="b">
                    <a:lnL>
                      <a:noFill/>
                    </a:lnL>
                    <a:lnR>
                      <a:noFill/>
                    </a:lnR>
                    <a:lnT>
                      <a:noFill/>
                    </a:lnT>
                    <a:lnB>
                      <a:noFill/>
                    </a:lnB>
                  </a:tcPr>
                </a:tc>
                <a:tc>
                  <a:txBody>
                    <a:bodyPr/>
                    <a:lstStyle/>
                    <a:p>
                      <a:pPr algn="l" rtl="0" fontAlgn="ctr"/>
                      <a:endParaRPr lang="en-US" sz="1400" b="0" i="0" u="none" strike="noStrike">
                        <a:solidFill>
                          <a:srgbClr val="000000"/>
                        </a:solidFill>
                        <a:effectLst/>
                        <a:latin typeface="Calibri"/>
                      </a:endParaRPr>
                    </a:p>
                  </a:txBody>
                  <a:tcPr marL="8179" marR="8179" marT="8179" marB="0" anchor="ctr">
                    <a:lnL>
                      <a:noFill/>
                    </a:lnL>
                    <a:lnR>
                      <a:noFill/>
                    </a:lnR>
                    <a:lnT>
                      <a:noFill/>
                    </a:lnT>
                    <a:lnB>
                      <a:noFill/>
                    </a:lnB>
                  </a:tcPr>
                </a:tc>
                <a:extLst>
                  <a:ext uri="{0D108BD9-81ED-4DB2-BD59-A6C34878D82A}">
                    <a16:rowId xmlns:a16="http://schemas.microsoft.com/office/drawing/2014/main" val="10002"/>
                  </a:ext>
                </a:extLst>
              </a:tr>
              <a:tr h="309385">
                <a:tc>
                  <a:txBody>
                    <a:bodyPr/>
                    <a:lstStyle/>
                    <a:p>
                      <a:pPr marL="285750" indent="-285750" algn="l" rtl="0" fontAlgn="ctr">
                        <a:buClr>
                          <a:srgbClr val="000000"/>
                        </a:buClr>
                        <a:buSzPts val="1600"/>
                        <a:buFont typeface="Wingdings" panose="05000000000000000000" pitchFamily="2" charset="2"/>
                        <a:buChar char="§"/>
                      </a:pPr>
                      <a:r>
                        <a:rPr lang="en-US" sz="1800" b="0" i="0" u="none" strike="noStrike" dirty="0">
                          <a:solidFill>
                            <a:srgbClr val="000000"/>
                          </a:solidFill>
                          <a:effectLst/>
                          <a:latin typeface="Calibri"/>
                        </a:rPr>
                        <a:t>Rep. Lois </a:t>
                      </a:r>
                      <a:r>
                        <a:rPr lang="en-US" sz="1800" b="0" i="0" u="none" strike="noStrike" dirty="0" err="1">
                          <a:solidFill>
                            <a:srgbClr val="000000"/>
                          </a:solidFill>
                          <a:effectLst/>
                          <a:latin typeface="Calibri"/>
                        </a:rPr>
                        <a:t>Delmore</a:t>
                      </a:r>
                      <a:r>
                        <a:rPr lang="en-US" sz="1800" b="0" i="0" u="none" strike="noStrike" dirty="0">
                          <a:solidFill>
                            <a:srgbClr val="000000"/>
                          </a:solidFill>
                          <a:effectLst/>
                          <a:latin typeface="Calibri"/>
                        </a:rPr>
                        <a:t>, </a:t>
                      </a:r>
                      <a:r>
                        <a:rPr lang="en-US" sz="1800" b="0" i="1" u="none" strike="noStrike" dirty="0">
                          <a:solidFill>
                            <a:srgbClr val="000000"/>
                          </a:solidFill>
                          <a:effectLst/>
                          <a:latin typeface="Calibri"/>
                        </a:rPr>
                        <a:t>Grand Forks</a:t>
                      </a:r>
                      <a:endParaRPr lang="en-US" sz="1800" b="0" i="0" u="none" strike="noStrike" dirty="0">
                        <a:solidFill>
                          <a:srgbClr val="000000"/>
                        </a:solidFill>
                        <a:effectLst/>
                        <a:latin typeface="Calibri"/>
                      </a:endParaRPr>
                    </a:p>
                  </a:txBody>
                  <a:tcPr marL="8179" marR="8179" marT="8179" marB="0" anchor="ctr">
                    <a:lnL>
                      <a:noFill/>
                    </a:lnL>
                    <a:lnR>
                      <a:noFill/>
                    </a:lnR>
                    <a:lnT>
                      <a:noFill/>
                    </a:lnT>
                    <a:lnB>
                      <a:noFill/>
                    </a:lnB>
                    <a:solidFill>
                      <a:srgbClr val="B7DEE8"/>
                    </a:solidFill>
                  </a:tcPr>
                </a:tc>
                <a:tc>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a:txBody>
                    <a:bodyPr/>
                    <a:lstStyle/>
                    <a:p>
                      <a:pPr algn="ctr" rtl="0" fontAlgn="ctr"/>
                      <a:r>
                        <a:rPr lang="en-US" sz="1800" b="1" i="0" u="none" strike="noStrike" dirty="0">
                          <a:solidFill>
                            <a:srgbClr val="FFFFFF"/>
                          </a:solidFill>
                          <a:effectLst/>
                          <a:latin typeface="Calibri"/>
                        </a:rPr>
                        <a:t>Veterans Administration</a:t>
                      </a:r>
                    </a:p>
                  </a:txBody>
                  <a:tcPr marL="8179" marR="8179" marT="8179" marB="0" anchor="ctr">
                    <a:lnL>
                      <a:noFill/>
                    </a:lnL>
                    <a:lnR>
                      <a:noFill/>
                    </a:lnR>
                    <a:lnT>
                      <a:noFill/>
                    </a:lnT>
                    <a:lnB>
                      <a:noFill/>
                    </a:lnB>
                    <a:solidFill>
                      <a:srgbClr val="4F6228"/>
                    </a:solidFill>
                  </a:tcPr>
                </a:tc>
                <a:extLst>
                  <a:ext uri="{0D108BD9-81ED-4DB2-BD59-A6C34878D82A}">
                    <a16:rowId xmlns:a16="http://schemas.microsoft.com/office/drawing/2014/main" val="10003"/>
                  </a:ext>
                </a:extLst>
              </a:tr>
              <a:tr h="309385">
                <a:tc>
                  <a:txBody>
                    <a:bodyPr/>
                    <a:lstStyle/>
                    <a:p>
                      <a:pPr marL="285750" indent="-285750" algn="l" rtl="0" fontAlgn="ctr">
                        <a:buClr>
                          <a:srgbClr val="000000"/>
                        </a:buClr>
                        <a:buSzPts val="1600"/>
                        <a:buFont typeface="Wingdings" panose="05000000000000000000" pitchFamily="2" charset="2"/>
                        <a:buChar char="§"/>
                      </a:pPr>
                      <a:r>
                        <a:rPr lang="en-US" sz="1800" b="0" i="0" u="none" strike="noStrike" dirty="0">
                          <a:solidFill>
                            <a:srgbClr val="000000"/>
                          </a:solidFill>
                          <a:effectLst/>
                          <a:latin typeface="Calibri"/>
                        </a:rPr>
                        <a:t>Rep. Jon Nelson, </a:t>
                      </a:r>
                      <a:r>
                        <a:rPr lang="en-US" sz="1800" b="0" i="1" u="none" strike="noStrike" dirty="0">
                          <a:solidFill>
                            <a:srgbClr val="000000"/>
                          </a:solidFill>
                          <a:effectLst/>
                          <a:latin typeface="Calibri"/>
                        </a:rPr>
                        <a:t>Rugby</a:t>
                      </a:r>
                      <a:endParaRPr lang="en-US" sz="1800" b="0" i="0" u="none" strike="noStrike" dirty="0">
                        <a:solidFill>
                          <a:srgbClr val="000000"/>
                        </a:solidFill>
                        <a:effectLst/>
                        <a:latin typeface="Calibri"/>
                      </a:endParaRPr>
                    </a:p>
                  </a:txBody>
                  <a:tcPr marL="8179" marR="8179" marT="8179" marB="0" anchor="ctr">
                    <a:lnL>
                      <a:noFill/>
                    </a:lnL>
                    <a:lnR>
                      <a:noFill/>
                    </a:lnR>
                    <a:lnT>
                      <a:noFill/>
                    </a:lnT>
                    <a:lnB>
                      <a:noFill/>
                    </a:lnB>
                    <a:solidFill>
                      <a:srgbClr val="B7DEE8"/>
                    </a:solidFill>
                  </a:tcPr>
                </a:tc>
                <a:tc>
                  <a:txBody>
                    <a:bodyPr/>
                    <a:lstStyle/>
                    <a:p>
                      <a:pPr algn="l" fontAlgn="b"/>
                      <a:endParaRPr lang="en-US" sz="1400" b="0" i="0" u="none" strike="noStrike">
                        <a:solidFill>
                          <a:srgbClr val="000000"/>
                        </a:solidFill>
                        <a:effectLst/>
                        <a:latin typeface="Calibri"/>
                      </a:endParaRPr>
                    </a:p>
                  </a:txBody>
                  <a:tcPr marL="8179" marR="8179" marT="8179" marB="0" anchor="b">
                    <a:lnL>
                      <a:noFill/>
                    </a:lnL>
                    <a:lnR>
                      <a:noFill/>
                    </a:lnR>
                    <a:lnT>
                      <a:noFill/>
                    </a:lnT>
                    <a:lnB>
                      <a:noFill/>
                    </a:lnB>
                  </a:tcPr>
                </a:tc>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800" b="0" i="0" u="none" strike="noStrike" kern="1200" dirty="0">
                          <a:solidFill>
                            <a:srgbClr val="000000"/>
                          </a:solidFill>
                          <a:effectLst/>
                          <a:latin typeface="Calibri"/>
                          <a:ea typeface="+mn-ea"/>
                          <a:cs typeface="+mn-cs"/>
                        </a:rPr>
                        <a:t>Dr. Breton Weintraub, </a:t>
                      </a:r>
                      <a:r>
                        <a:rPr lang="en-US" sz="1800" b="0" i="1" u="none" strike="noStrike" kern="1200" dirty="0">
                          <a:solidFill>
                            <a:srgbClr val="000000"/>
                          </a:solidFill>
                          <a:effectLst/>
                          <a:latin typeface="Calibri"/>
                          <a:ea typeface="+mn-ea"/>
                          <a:cs typeface="+mn-cs"/>
                        </a:rPr>
                        <a:t>Fargo</a:t>
                      </a:r>
                    </a:p>
                  </a:txBody>
                  <a:tcPr marL="8179" marR="8179" marT="8179" marB="0" anchor="ctr">
                    <a:lnL>
                      <a:noFill/>
                    </a:lnL>
                    <a:lnR>
                      <a:noFill/>
                    </a:lnR>
                    <a:lnT>
                      <a:noFill/>
                    </a:lnT>
                    <a:lnB>
                      <a:noFill/>
                    </a:lnB>
                    <a:solidFill>
                      <a:srgbClr val="C4D79B"/>
                    </a:solidFill>
                  </a:tcPr>
                </a:tc>
                <a:extLst>
                  <a:ext uri="{0D108BD9-81ED-4DB2-BD59-A6C34878D82A}">
                    <a16:rowId xmlns:a16="http://schemas.microsoft.com/office/drawing/2014/main" val="10004"/>
                  </a:ext>
                </a:extLst>
              </a:tr>
              <a:tr h="278768">
                <a:tc>
                  <a:txBody>
                    <a:bodyPr/>
                    <a:lstStyle/>
                    <a:p>
                      <a:pPr algn="l" rtl="0" fontAlgn="ctr"/>
                      <a:endParaRPr lang="en-US" sz="1400" b="0" i="0" u="none" strike="noStrike" dirty="0">
                        <a:solidFill>
                          <a:srgbClr val="000000"/>
                        </a:solidFill>
                        <a:effectLst/>
                        <a:latin typeface="Calibri"/>
                      </a:endParaRPr>
                    </a:p>
                  </a:txBody>
                  <a:tcPr marL="8179" marR="8179" marT="8179" marB="0" anchor="ctr">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8179" marR="8179" marT="8179"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8179" marR="8179" marT="8179" marB="0" anchor="b">
                    <a:lnL>
                      <a:noFill/>
                    </a:lnL>
                    <a:lnR>
                      <a:noFill/>
                    </a:lnR>
                    <a:lnT>
                      <a:noFill/>
                    </a:lnT>
                    <a:lnB>
                      <a:noFill/>
                    </a:lnB>
                  </a:tcPr>
                </a:tc>
                <a:extLst>
                  <a:ext uri="{0D108BD9-81ED-4DB2-BD59-A6C34878D82A}">
                    <a16:rowId xmlns:a16="http://schemas.microsoft.com/office/drawing/2014/main" val="10005"/>
                  </a:ext>
                </a:extLst>
              </a:tr>
              <a:tr h="309385">
                <a:tc>
                  <a:txBody>
                    <a:bodyPr/>
                    <a:lstStyle/>
                    <a:p>
                      <a:pPr algn="ctr" rtl="0" fontAlgn="ctr"/>
                      <a:r>
                        <a:rPr lang="en-US" sz="1800" b="1" i="0" u="none" strike="noStrike" dirty="0">
                          <a:solidFill>
                            <a:srgbClr val="FFFFFF"/>
                          </a:solidFill>
                          <a:effectLst/>
                          <a:latin typeface="Calibri"/>
                        </a:rPr>
                        <a:t>State Department of Health</a:t>
                      </a:r>
                    </a:p>
                  </a:txBody>
                  <a:tcPr marL="8179" marR="8179" marT="8179" marB="0" anchor="ctr">
                    <a:lnL>
                      <a:noFill/>
                    </a:lnL>
                    <a:lnR>
                      <a:noFill/>
                    </a:lnR>
                    <a:lnT>
                      <a:noFill/>
                    </a:lnT>
                    <a:lnB>
                      <a:noFill/>
                    </a:lnB>
                    <a:solidFill>
                      <a:srgbClr val="974706"/>
                    </a:solidFill>
                  </a:tcPr>
                </a:tc>
                <a:tc>
                  <a:txBody>
                    <a:bodyPr/>
                    <a:lstStyle/>
                    <a:p>
                      <a:pPr algn="l" fontAlgn="b"/>
                      <a:endParaRPr lang="en-US" sz="1400" b="0" i="0" u="none" strike="noStrike">
                        <a:solidFill>
                          <a:srgbClr val="000000"/>
                        </a:solidFill>
                        <a:effectLst/>
                        <a:latin typeface="Calibri"/>
                      </a:endParaRPr>
                    </a:p>
                  </a:txBody>
                  <a:tcPr marL="8179" marR="8179" marT="8179" marB="0" anchor="b">
                    <a:lnL>
                      <a:noFill/>
                    </a:lnL>
                    <a:lnR>
                      <a:noFill/>
                    </a:lnR>
                    <a:lnT>
                      <a:noFill/>
                    </a:lnT>
                    <a:lnB>
                      <a:noFill/>
                    </a:lnB>
                  </a:tcPr>
                </a:tc>
                <a:tc>
                  <a:txBody>
                    <a:bodyPr/>
                    <a:lstStyle/>
                    <a:p>
                      <a:pPr algn="ctr" rtl="0" fontAlgn="ctr"/>
                      <a:r>
                        <a:rPr lang="en-US" sz="1800" b="1" i="0" u="none" strike="noStrike" dirty="0">
                          <a:solidFill>
                            <a:srgbClr val="FFFFFF"/>
                          </a:solidFill>
                          <a:effectLst/>
                          <a:latin typeface="Calibri"/>
                        </a:rPr>
                        <a:t>ND Hospital Association</a:t>
                      </a:r>
                    </a:p>
                  </a:txBody>
                  <a:tcPr marL="8179" marR="8179" marT="8179" marB="0" anchor="ctr">
                    <a:lnL>
                      <a:noFill/>
                    </a:lnL>
                    <a:lnR>
                      <a:noFill/>
                    </a:lnR>
                    <a:lnT>
                      <a:noFill/>
                    </a:lnT>
                    <a:lnB>
                      <a:noFill/>
                    </a:lnB>
                    <a:solidFill>
                      <a:srgbClr val="60497A"/>
                    </a:solidFill>
                  </a:tcPr>
                </a:tc>
                <a:extLst>
                  <a:ext uri="{0D108BD9-81ED-4DB2-BD59-A6C34878D82A}">
                    <a16:rowId xmlns:a16="http://schemas.microsoft.com/office/drawing/2014/main" val="10006"/>
                  </a:ext>
                </a:extLst>
              </a:tr>
              <a:tr h="309385">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800" b="0" i="0" u="none" strike="noStrike" kern="1200" dirty="0">
                          <a:solidFill>
                            <a:srgbClr val="000000"/>
                          </a:solidFill>
                          <a:effectLst/>
                          <a:latin typeface="Calibri"/>
                          <a:ea typeface="+mn-ea"/>
                          <a:cs typeface="+mn-cs"/>
                        </a:rPr>
                        <a:t>Mylynn Tufte, </a:t>
                      </a:r>
                      <a:r>
                        <a:rPr lang="en-US" sz="1800" b="0" i="1" u="none" strike="noStrike" kern="1200" dirty="0">
                          <a:solidFill>
                            <a:srgbClr val="000000"/>
                          </a:solidFill>
                          <a:effectLst/>
                          <a:latin typeface="Calibri"/>
                          <a:ea typeface="+mn-ea"/>
                          <a:cs typeface="+mn-cs"/>
                        </a:rPr>
                        <a:t>Bismarck</a:t>
                      </a:r>
                    </a:p>
                  </a:txBody>
                  <a:tcPr marL="8179" marR="8179" marT="8179" marB="0" anchor="ctr">
                    <a:lnL>
                      <a:noFill/>
                    </a:lnL>
                    <a:lnR>
                      <a:noFill/>
                    </a:lnR>
                    <a:lnT>
                      <a:noFill/>
                    </a:lnT>
                    <a:lnB>
                      <a:noFill/>
                    </a:lnB>
                    <a:solidFill>
                      <a:srgbClr val="FCD5B4"/>
                    </a:solidFill>
                  </a:tcPr>
                </a:tc>
                <a:tc>
                  <a:txBody>
                    <a:bodyPr/>
                    <a:lstStyle/>
                    <a:p>
                      <a:pPr algn="l" fontAlgn="b"/>
                      <a:endParaRPr lang="en-US" sz="1400" b="0" i="0" u="none" strike="noStrike">
                        <a:solidFill>
                          <a:srgbClr val="000000"/>
                        </a:solidFill>
                        <a:effectLst/>
                        <a:latin typeface="Calibri"/>
                      </a:endParaRPr>
                    </a:p>
                  </a:txBody>
                  <a:tcPr marL="8179" marR="8179" marT="8179" marB="0" anchor="b">
                    <a:lnL>
                      <a:noFill/>
                    </a:lnL>
                    <a:lnR>
                      <a:noFill/>
                    </a:lnR>
                    <a:lnT>
                      <a:noFill/>
                    </a:lnT>
                    <a:lnB>
                      <a:noFill/>
                    </a:lnB>
                  </a:tcPr>
                </a:tc>
                <a:tc>
                  <a:txBody>
                    <a:bodyPr/>
                    <a:lstStyle/>
                    <a:p>
                      <a:pPr marL="285750" indent="-285750" algn="l" rtl="0" fontAlgn="ctr">
                        <a:buClr>
                          <a:srgbClr val="000000"/>
                        </a:buClr>
                        <a:buSzPts val="1600"/>
                        <a:buFont typeface="Wingdings" panose="05000000000000000000" pitchFamily="2" charset="2"/>
                        <a:buChar char="§"/>
                      </a:pPr>
                      <a:r>
                        <a:rPr lang="en-US" sz="1800" b="0" i="0" u="none" strike="noStrike" dirty="0">
                          <a:solidFill>
                            <a:srgbClr val="000000"/>
                          </a:solidFill>
                          <a:effectLst/>
                          <a:latin typeface="+mn-lt"/>
                        </a:rPr>
                        <a:t>Dr. Craig </a:t>
                      </a:r>
                      <a:r>
                        <a:rPr lang="en-US" sz="1800" b="0" i="0" u="none" strike="noStrike" dirty="0" err="1">
                          <a:solidFill>
                            <a:srgbClr val="000000"/>
                          </a:solidFill>
                          <a:effectLst/>
                          <a:latin typeface="+mn-lt"/>
                        </a:rPr>
                        <a:t>Lambrecht</a:t>
                      </a:r>
                      <a:r>
                        <a:rPr lang="en-US" sz="1800" b="0" i="0" u="none" strike="noStrike" dirty="0">
                          <a:solidFill>
                            <a:srgbClr val="000000"/>
                          </a:solidFill>
                          <a:effectLst/>
                          <a:latin typeface="+mn-lt"/>
                        </a:rPr>
                        <a:t>, </a:t>
                      </a:r>
                      <a:r>
                        <a:rPr lang="en-US" sz="1800" b="0" i="1" u="none" strike="noStrike" dirty="0">
                          <a:solidFill>
                            <a:srgbClr val="000000"/>
                          </a:solidFill>
                          <a:effectLst/>
                          <a:latin typeface="+mn-lt"/>
                        </a:rPr>
                        <a:t>Bismarck</a:t>
                      </a:r>
                      <a:endParaRPr lang="en-US" sz="1800" b="0" i="1" u="none" strike="noStrike" dirty="0">
                        <a:solidFill>
                          <a:srgbClr val="000000"/>
                        </a:solidFill>
                        <a:effectLst/>
                        <a:latin typeface="Calibri"/>
                      </a:endParaRPr>
                    </a:p>
                  </a:txBody>
                  <a:tcPr marL="8179" marR="8179" marT="8179" marB="0" anchor="ctr">
                    <a:lnL>
                      <a:noFill/>
                    </a:lnL>
                    <a:lnR>
                      <a:noFill/>
                    </a:lnR>
                    <a:lnT>
                      <a:noFill/>
                    </a:lnT>
                    <a:lnB>
                      <a:noFill/>
                    </a:lnB>
                    <a:solidFill>
                      <a:srgbClr val="CCC0DA"/>
                    </a:solidFill>
                  </a:tcPr>
                </a:tc>
                <a:extLst>
                  <a:ext uri="{0D108BD9-81ED-4DB2-BD59-A6C34878D82A}">
                    <a16:rowId xmlns:a16="http://schemas.microsoft.com/office/drawing/2014/main" val="10007"/>
                  </a:ext>
                </a:extLst>
              </a:tr>
              <a:tr h="278768">
                <a:tc>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8179" marR="8179" marT="8179" marB="0" anchor="b">
                    <a:lnL>
                      <a:noFill/>
                    </a:lnL>
                    <a:lnR>
                      <a:noFill/>
                    </a:lnR>
                    <a:lnT>
                      <a:noFill/>
                    </a:lnT>
                    <a:lnB>
                      <a:noFill/>
                    </a:lnB>
                  </a:tcPr>
                </a:tc>
                <a:extLst>
                  <a:ext uri="{0D108BD9-81ED-4DB2-BD59-A6C34878D82A}">
                    <a16:rowId xmlns:a16="http://schemas.microsoft.com/office/drawing/2014/main" val="10008"/>
                  </a:ext>
                </a:extLst>
              </a:tr>
              <a:tr h="304411">
                <a:tc>
                  <a:txBody>
                    <a:bodyPr/>
                    <a:lstStyle/>
                    <a:p>
                      <a:pPr algn="ctr" rtl="0" fontAlgn="ctr"/>
                      <a:r>
                        <a:rPr lang="en-US" sz="1800" b="1" i="0" u="none" strike="noStrike" dirty="0">
                          <a:solidFill>
                            <a:srgbClr val="FFFFFF"/>
                          </a:solidFill>
                          <a:effectLst/>
                          <a:latin typeface="Calibri"/>
                        </a:rPr>
                        <a:t>ND Medical Association</a:t>
                      </a:r>
                    </a:p>
                  </a:txBody>
                  <a:tcPr marL="8179" marR="8179" marT="8179" marB="0" anchor="ctr">
                    <a:lnL>
                      <a:noFill/>
                    </a:lnL>
                    <a:lnR>
                      <a:noFill/>
                    </a:lnR>
                    <a:lnT>
                      <a:noFill/>
                    </a:lnT>
                    <a:lnB>
                      <a:noFill/>
                    </a:lnB>
                    <a:solidFill>
                      <a:srgbClr val="CC0066"/>
                    </a:solidFill>
                  </a:tcPr>
                </a:tc>
                <a:tc>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a:txBody>
                    <a:bodyPr/>
                    <a:lstStyle/>
                    <a:p>
                      <a:pPr algn="ctr" rtl="0" fontAlgn="ctr"/>
                      <a:r>
                        <a:rPr lang="en-US" sz="1800" b="1" i="0" u="none" strike="noStrike" dirty="0">
                          <a:solidFill>
                            <a:srgbClr val="FFFFFF"/>
                          </a:solidFill>
                          <a:effectLst/>
                          <a:latin typeface="Calibri"/>
                        </a:rPr>
                        <a:t>UND SMHS Center for Rural Health</a:t>
                      </a:r>
                    </a:p>
                  </a:txBody>
                  <a:tcPr marL="8179" marR="8179" marT="8179" marB="0" anchor="ctr">
                    <a:lnL>
                      <a:noFill/>
                    </a:lnL>
                    <a:lnR>
                      <a:noFill/>
                    </a:lnR>
                    <a:lnT>
                      <a:noFill/>
                    </a:lnT>
                    <a:lnB>
                      <a:noFill/>
                    </a:lnB>
                    <a:solidFill>
                      <a:srgbClr val="FFC000"/>
                    </a:solidFill>
                  </a:tcPr>
                </a:tc>
                <a:extLst>
                  <a:ext uri="{0D108BD9-81ED-4DB2-BD59-A6C34878D82A}">
                    <a16:rowId xmlns:a16="http://schemas.microsoft.com/office/drawing/2014/main" val="10009"/>
                  </a:ext>
                </a:extLst>
              </a:tr>
              <a:tr h="309385">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800" b="0" i="0" u="none" strike="noStrike" kern="1200" dirty="0">
                          <a:solidFill>
                            <a:srgbClr val="000000"/>
                          </a:solidFill>
                          <a:effectLst/>
                          <a:latin typeface="Calibri"/>
                          <a:ea typeface="+mn-ea"/>
                          <a:cs typeface="+mn-cs"/>
                        </a:rPr>
                        <a:t>Courtney </a:t>
                      </a:r>
                      <a:r>
                        <a:rPr lang="en-US" sz="1800" b="0" i="0" u="none" strike="noStrike" kern="1200" dirty="0" err="1">
                          <a:solidFill>
                            <a:srgbClr val="000000"/>
                          </a:solidFill>
                          <a:effectLst/>
                          <a:latin typeface="Calibri"/>
                          <a:ea typeface="+mn-ea"/>
                          <a:cs typeface="+mn-cs"/>
                        </a:rPr>
                        <a:t>Koebele</a:t>
                      </a:r>
                      <a:r>
                        <a:rPr lang="en-US" sz="1800" b="0" i="0" u="none" strike="noStrike" kern="1200" dirty="0">
                          <a:solidFill>
                            <a:srgbClr val="000000"/>
                          </a:solidFill>
                          <a:effectLst/>
                          <a:latin typeface="Calibri"/>
                          <a:ea typeface="+mn-ea"/>
                          <a:cs typeface="+mn-cs"/>
                        </a:rPr>
                        <a:t>, </a:t>
                      </a:r>
                      <a:r>
                        <a:rPr lang="en-US" sz="1800" b="0" i="1" u="none" strike="noStrike" kern="1200" dirty="0">
                          <a:solidFill>
                            <a:srgbClr val="000000"/>
                          </a:solidFill>
                          <a:effectLst/>
                          <a:latin typeface="Calibri"/>
                          <a:ea typeface="+mn-ea"/>
                          <a:cs typeface="+mn-cs"/>
                        </a:rPr>
                        <a:t>Bismarck</a:t>
                      </a:r>
                    </a:p>
                  </a:txBody>
                  <a:tcPr marL="8179" marR="8179" marT="8179" marB="0" anchor="ctr">
                    <a:lnL>
                      <a:noFill/>
                    </a:lnL>
                    <a:lnR>
                      <a:noFill/>
                    </a:lnR>
                    <a:lnT>
                      <a:noFill/>
                    </a:lnT>
                    <a:lnB>
                      <a:noFill/>
                    </a:lnB>
                    <a:solidFill>
                      <a:srgbClr val="FFB3D9"/>
                    </a:solidFill>
                  </a:tcPr>
                </a:tc>
                <a:tc>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800" b="0" i="0" u="none" strike="noStrike" kern="1200" dirty="0">
                          <a:solidFill>
                            <a:srgbClr val="000000"/>
                          </a:solidFill>
                          <a:effectLst/>
                          <a:latin typeface="Calibri"/>
                          <a:ea typeface="+mn-ea"/>
                          <a:cs typeface="+mn-cs"/>
                        </a:rPr>
                        <a:t>Dr. Gary Hart, </a:t>
                      </a:r>
                      <a:r>
                        <a:rPr lang="en-US" sz="1800" b="0" i="1" u="none" strike="noStrike" kern="1200" dirty="0">
                          <a:solidFill>
                            <a:srgbClr val="000000"/>
                          </a:solidFill>
                          <a:effectLst/>
                          <a:latin typeface="Calibri"/>
                          <a:ea typeface="+mn-ea"/>
                          <a:cs typeface="+mn-cs"/>
                        </a:rPr>
                        <a:t>Grand Forks</a:t>
                      </a:r>
                    </a:p>
                  </a:txBody>
                  <a:tcPr marL="8179" marR="8179" marT="8179" marB="0" anchor="ctr">
                    <a:lnL>
                      <a:noFill/>
                    </a:lnL>
                    <a:lnR>
                      <a:noFill/>
                    </a:lnR>
                    <a:lnT>
                      <a:noFill/>
                    </a:lnT>
                    <a:lnB>
                      <a:noFill/>
                    </a:lnB>
                    <a:solidFill>
                      <a:srgbClr val="FFE9A3"/>
                    </a:solidFill>
                  </a:tcPr>
                </a:tc>
                <a:extLst>
                  <a:ext uri="{0D108BD9-81ED-4DB2-BD59-A6C34878D82A}">
                    <a16:rowId xmlns:a16="http://schemas.microsoft.com/office/drawing/2014/main" val="10010"/>
                  </a:ext>
                </a:extLst>
              </a:tr>
              <a:tr h="278768">
                <a:tc>
                  <a:txBody>
                    <a:bodyPr/>
                    <a:lstStyle/>
                    <a:p>
                      <a:pPr algn="l" rtl="0" fontAlgn="ctr"/>
                      <a:endParaRPr lang="en-US" sz="1400" b="0" i="0" u="none" strike="noStrike" dirty="0">
                        <a:solidFill>
                          <a:srgbClr val="000000"/>
                        </a:solidFill>
                        <a:effectLst/>
                        <a:latin typeface="Calibri"/>
                      </a:endParaRPr>
                    </a:p>
                  </a:txBody>
                  <a:tcPr marL="8179" marR="8179" marT="8179" marB="0" anchor="ctr">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8179" marR="8179" marT="8179"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extLst>
                  <a:ext uri="{0D108BD9-81ED-4DB2-BD59-A6C34878D82A}">
                    <a16:rowId xmlns:a16="http://schemas.microsoft.com/office/drawing/2014/main" val="10011"/>
                  </a:ext>
                </a:extLst>
              </a:tr>
              <a:tr h="309385">
                <a:tc>
                  <a:txBody>
                    <a:bodyPr/>
                    <a:lstStyle/>
                    <a:p>
                      <a:pPr algn="ctr" rtl="0" fontAlgn="ctr"/>
                      <a:r>
                        <a:rPr lang="en-US" sz="1800" b="1" i="0" u="none" strike="noStrike" dirty="0">
                          <a:solidFill>
                            <a:srgbClr val="FFFFFF"/>
                          </a:solidFill>
                          <a:effectLst/>
                          <a:latin typeface="Calibri"/>
                        </a:rPr>
                        <a:t>Department of Human Services</a:t>
                      </a:r>
                    </a:p>
                  </a:txBody>
                  <a:tcPr marL="8179" marR="8179" marT="8179" marB="0" anchor="ctr">
                    <a:lnL>
                      <a:noFill/>
                    </a:lnL>
                    <a:lnR>
                      <a:noFill/>
                    </a:lnR>
                    <a:lnT>
                      <a:noFill/>
                    </a:lnT>
                    <a:lnB>
                      <a:noFill/>
                    </a:lnB>
                    <a:solidFill>
                      <a:srgbClr val="244062"/>
                    </a:solidFill>
                  </a:tcPr>
                </a:tc>
                <a:tc>
                  <a:txBody>
                    <a:bodyPr/>
                    <a:lstStyle/>
                    <a:p>
                      <a:pPr algn="l" fontAlgn="b"/>
                      <a:endParaRPr lang="en-US" sz="1800" b="0" i="0" u="none" strike="noStrike" dirty="0">
                        <a:solidFill>
                          <a:srgbClr val="000000"/>
                        </a:solidFill>
                        <a:effectLst/>
                        <a:latin typeface="Calibri"/>
                      </a:endParaRPr>
                    </a:p>
                  </a:txBody>
                  <a:tcPr marL="8179" marR="8179" marT="8179" marB="0" anchor="b">
                    <a:lnL>
                      <a:noFill/>
                    </a:lnL>
                    <a:lnR>
                      <a:noFill/>
                    </a:lnR>
                    <a:lnT>
                      <a:noFill/>
                    </a:lnT>
                    <a:lnB>
                      <a:noFill/>
                    </a:lnB>
                  </a:tcPr>
                </a:tc>
                <a:tc>
                  <a:txBody>
                    <a:bodyPr/>
                    <a:lstStyle/>
                    <a:p>
                      <a:pPr algn="ctr" rtl="0" fontAlgn="ctr"/>
                      <a:r>
                        <a:rPr lang="en-US" sz="1800" b="1" i="0" u="none" strike="noStrike" dirty="0">
                          <a:solidFill>
                            <a:srgbClr val="FFFFFF"/>
                          </a:solidFill>
                          <a:effectLst/>
                          <a:latin typeface="Calibri"/>
                        </a:rPr>
                        <a:t>Members selected by the Dean</a:t>
                      </a:r>
                    </a:p>
                  </a:txBody>
                  <a:tcPr marL="8179" marR="8179" marT="8179" marB="0" anchor="ctr">
                    <a:lnL>
                      <a:noFill/>
                    </a:lnL>
                    <a:lnR>
                      <a:noFill/>
                    </a:lnR>
                    <a:lnT>
                      <a:noFill/>
                    </a:lnT>
                    <a:lnB>
                      <a:noFill/>
                    </a:lnB>
                    <a:solidFill>
                      <a:srgbClr val="632523"/>
                    </a:solidFill>
                  </a:tcPr>
                </a:tc>
                <a:extLst>
                  <a:ext uri="{0D108BD9-81ED-4DB2-BD59-A6C34878D82A}">
                    <a16:rowId xmlns:a16="http://schemas.microsoft.com/office/drawing/2014/main" val="10012"/>
                  </a:ext>
                </a:extLst>
              </a:tr>
              <a:tr h="309385">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800" b="0" i="0" u="none" strike="noStrike" kern="1200" dirty="0">
                          <a:solidFill>
                            <a:srgbClr val="000000"/>
                          </a:solidFill>
                          <a:effectLst/>
                          <a:latin typeface="Calibri"/>
                          <a:ea typeface="+mn-ea"/>
                          <a:cs typeface="+mn-cs"/>
                        </a:rPr>
                        <a:t>Christopher Jones, </a:t>
                      </a:r>
                      <a:r>
                        <a:rPr lang="en-US" sz="1800" b="0" i="1" u="none" strike="noStrike" kern="1200" dirty="0">
                          <a:solidFill>
                            <a:srgbClr val="000000"/>
                          </a:solidFill>
                          <a:effectLst/>
                          <a:latin typeface="Calibri"/>
                          <a:ea typeface="+mn-ea"/>
                          <a:cs typeface="+mn-cs"/>
                        </a:rPr>
                        <a:t>Bismarck</a:t>
                      </a:r>
                    </a:p>
                  </a:txBody>
                  <a:tcPr marL="8179" marR="8179" marT="8179" marB="0" anchor="ctr">
                    <a:lnL>
                      <a:noFill/>
                    </a:lnL>
                    <a:lnR>
                      <a:noFill/>
                    </a:lnR>
                    <a:lnT>
                      <a:noFill/>
                    </a:lnT>
                    <a:lnB>
                      <a:noFill/>
                    </a:lnB>
                    <a:solidFill>
                      <a:srgbClr val="B8CCE4"/>
                    </a:solidFill>
                  </a:tcPr>
                </a:tc>
                <a:tc>
                  <a:txBody>
                    <a:bodyPr/>
                    <a:lstStyle/>
                    <a:p>
                      <a:pPr algn="l" fontAlgn="b"/>
                      <a:endParaRPr lang="en-US" sz="1400" b="0" i="0" u="none" strike="noStrike">
                        <a:solidFill>
                          <a:srgbClr val="000000"/>
                        </a:solidFill>
                        <a:effectLst/>
                        <a:latin typeface="Calibri"/>
                      </a:endParaRPr>
                    </a:p>
                  </a:txBody>
                  <a:tcPr marL="8179" marR="8179" marT="8179" marB="0" anchor="b">
                    <a:lnL>
                      <a:noFill/>
                    </a:lnL>
                    <a:lnR>
                      <a:noFill/>
                    </a:lnR>
                    <a:lnT>
                      <a:noFill/>
                    </a:lnT>
                    <a:lnB>
                      <a:noFill/>
                    </a:lnB>
                  </a:tcPr>
                </a:tc>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800" b="0" i="0" u="none" strike="noStrike" kern="1200" dirty="0">
                          <a:solidFill>
                            <a:srgbClr val="000000"/>
                          </a:solidFill>
                          <a:effectLst/>
                          <a:latin typeface="Calibri"/>
                          <a:ea typeface="+mn-ea"/>
                          <a:cs typeface="+mn-cs"/>
                        </a:rPr>
                        <a:t>John Kutch, </a:t>
                      </a:r>
                      <a:r>
                        <a:rPr lang="en-US" sz="1800" b="0" i="1" u="none" strike="noStrike" kern="1200" dirty="0">
                          <a:solidFill>
                            <a:srgbClr val="000000"/>
                          </a:solidFill>
                          <a:effectLst/>
                          <a:latin typeface="Calibri"/>
                          <a:ea typeface="+mn-ea"/>
                          <a:cs typeface="+mn-cs"/>
                        </a:rPr>
                        <a:t>Minot</a:t>
                      </a:r>
                    </a:p>
                  </a:txBody>
                  <a:tcPr marL="8179" marR="8179" marT="8179" marB="0" anchor="ctr">
                    <a:lnL>
                      <a:noFill/>
                    </a:lnL>
                    <a:lnR>
                      <a:noFill/>
                    </a:lnR>
                    <a:lnT>
                      <a:noFill/>
                    </a:lnT>
                    <a:lnB>
                      <a:noFill/>
                    </a:lnB>
                    <a:solidFill>
                      <a:srgbClr val="E6B8B7"/>
                    </a:solidFill>
                  </a:tcPr>
                </a:tc>
                <a:extLst>
                  <a:ext uri="{0D108BD9-81ED-4DB2-BD59-A6C34878D82A}">
                    <a16:rowId xmlns:a16="http://schemas.microsoft.com/office/drawing/2014/main" val="10013"/>
                  </a:ext>
                </a:extLst>
              </a:tr>
              <a:tr h="309385">
                <a:tc>
                  <a:txBody>
                    <a:bodyPr/>
                    <a:lstStyle/>
                    <a:p>
                      <a:pPr algn="l" rtl="0" fontAlgn="ctr"/>
                      <a:endParaRPr lang="en-US" sz="1400" b="0" i="0" u="none" strike="noStrike" dirty="0">
                        <a:solidFill>
                          <a:srgbClr val="000000"/>
                        </a:solidFill>
                        <a:effectLst/>
                        <a:latin typeface="Calibri"/>
                      </a:endParaRPr>
                    </a:p>
                  </a:txBody>
                  <a:tcPr marL="8179" marR="8179" marT="8179" marB="0" anchor="ctr">
                    <a:lnL>
                      <a:noFill/>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8179" marR="8179" marT="8179" marB="0" anchor="b">
                    <a:lnL>
                      <a:noFill/>
                    </a:lnL>
                    <a:lnR>
                      <a:noFill/>
                    </a:lnR>
                    <a:lnT>
                      <a:noFill/>
                    </a:lnT>
                    <a:lnB>
                      <a:noFill/>
                    </a:lnB>
                  </a:tcPr>
                </a:tc>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800" b="0" i="0" u="none" strike="noStrike" kern="1200" dirty="0">
                          <a:solidFill>
                            <a:srgbClr val="000000"/>
                          </a:solidFill>
                          <a:effectLst/>
                          <a:latin typeface="Calibri"/>
                          <a:ea typeface="+mn-ea"/>
                          <a:cs typeface="+mn-cs"/>
                        </a:rPr>
                        <a:t>Dr. Shari </a:t>
                      </a:r>
                      <a:r>
                        <a:rPr lang="en-US" sz="1800" b="0" i="0" u="none" strike="noStrike" kern="1200" dirty="0" err="1">
                          <a:solidFill>
                            <a:srgbClr val="000000"/>
                          </a:solidFill>
                          <a:effectLst/>
                          <a:latin typeface="Calibri"/>
                          <a:ea typeface="+mn-ea"/>
                          <a:cs typeface="+mn-cs"/>
                        </a:rPr>
                        <a:t>Orser</a:t>
                      </a:r>
                      <a:r>
                        <a:rPr lang="en-US" sz="1800" b="0" i="0" u="none" strike="noStrike" kern="1200" dirty="0">
                          <a:solidFill>
                            <a:srgbClr val="000000"/>
                          </a:solidFill>
                          <a:effectLst/>
                          <a:latin typeface="Calibri"/>
                          <a:ea typeface="+mn-ea"/>
                          <a:cs typeface="+mn-cs"/>
                        </a:rPr>
                        <a:t>, </a:t>
                      </a:r>
                      <a:r>
                        <a:rPr lang="en-US" sz="1800" b="0" i="1" u="none" strike="noStrike" kern="1200" dirty="0">
                          <a:solidFill>
                            <a:srgbClr val="000000"/>
                          </a:solidFill>
                          <a:effectLst/>
                          <a:latin typeface="Calibri"/>
                          <a:ea typeface="+mn-ea"/>
                          <a:cs typeface="+mn-cs"/>
                        </a:rPr>
                        <a:t>Bismarck</a:t>
                      </a:r>
                    </a:p>
                  </a:txBody>
                  <a:tcPr marL="8179" marR="8179" marT="8179" marB="0" anchor="ctr">
                    <a:lnL>
                      <a:noFill/>
                    </a:lnL>
                    <a:lnR>
                      <a:noFill/>
                    </a:lnR>
                    <a:lnT>
                      <a:noFill/>
                    </a:lnT>
                    <a:lnB>
                      <a:noFill/>
                    </a:lnB>
                    <a:solidFill>
                      <a:srgbClr val="E6B8B7"/>
                    </a:solidFill>
                  </a:tcPr>
                </a:tc>
                <a:extLst>
                  <a:ext uri="{0D108BD9-81ED-4DB2-BD59-A6C34878D82A}">
                    <a16:rowId xmlns:a16="http://schemas.microsoft.com/office/drawing/2014/main" val="10014"/>
                  </a:ext>
                </a:extLst>
              </a:tr>
              <a:tr h="309385">
                <a:tc>
                  <a:txBody>
                    <a:bodyPr/>
                    <a:lstStyle/>
                    <a:p>
                      <a:pPr algn="ctr" rtl="0" fontAlgn="ctr"/>
                      <a:r>
                        <a:rPr lang="en-US" sz="1800" b="1" i="0" u="none" strike="noStrike" dirty="0">
                          <a:solidFill>
                            <a:srgbClr val="000000"/>
                          </a:solidFill>
                          <a:effectLst/>
                          <a:latin typeface="Calibri"/>
                        </a:rPr>
                        <a:t>Executive Secretary</a:t>
                      </a:r>
                    </a:p>
                  </a:txBody>
                  <a:tcPr marL="8179" marR="8179" marT="8179" marB="0" anchor="ctr">
                    <a:lnL>
                      <a:noFill/>
                    </a:lnL>
                    <a:lnR>
                      <a:noFill/>
                    </a:lnR>
                    <a:lnT>
                      <a:noFill/>
                    </a:lnT>
                    <a:lnB>
                      <a:noFill/>
                    </a:lnB>
                    <a:solidFill>
                      <a:srgbClr val="BFBFBF"/>
                    </a:solidFill>
                  </a:tcPr>
                </a:tc>
                <a:tc>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800" b="0" i="0" u="none" strike="noStrike" kern="1200" dirty="0">
                          <a:solidFill>
                            <a:srgbClr val="000000"/>
                          </a:solidFill>
                          <a:effectLst/>
                          <a:latin typeface="Calibri"/>
                          <a:ea typeface="+mn-ea"/>
                          <a:cs typeface="+mn-cs"/>
                        </a:rPr>
                        <a:t>Dr. Thomas Arnold, </a:t>
                      </a:r>
                      <a:r>
                        <a:rPr lang="en-US" sz="1800" b="0" i="1" u="none" strike="noStrike" kern="1200" dirty="0">
                          <a:solidFill>
                            <a:srgbClr val="000000"/>
                          </a:solidFill>
                          <a:effectLst/>
                          <a:latin typeface="Calibri"/>
                          <a:ea typeface="+mn-ea"/>
                          <a:cs typeface="+mn-cs"/>
                        </a:rPr>
                        <a:t>Dickinson</a:t>
                      </a:r>
                    </a:p>
                  </a:txBody>
                  <a:tcPr marL="8179" marR="8179" marT="8179" marB="0" anchor="ctr">
                    <a:lnL>
                      <a:noFill/>
                    </a:lnL>
                    <a:lnR>
                      <a:noFill/>
                    </a:lnR>
                    <a:lnT>
                      <a:noFill/>
                    </a:lnT>
                    <a:lnB>
                      <a:noFill/>
                    </a:lnB>
                    <a:solidFill>
                      <a:srgbClr val="E6B8B7"/>
                    </a:solidFill>
                  </a:tcPr>
                </a:tc>
                <a:extLst>
                  <a:ext uri="{0D108BD9-81ED-4DB2-BD59-A6C34878D82A}">
                    <a16:rowId xmlns:a16="http://schemas.microsoft.com/office/drawing/2014/main" val="10015"/>
                  </a:ext>
                </a:extLst>
              </a:tr>
              <a:tr h="309385">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800" b="0" i="0" u="none" strike="noStrike" kern="1200" dirty="0">
                          <a:solidFill>
                            <a:srgbClr val="000000"/>
                          </a:solidFill>
                          <a:effectLst/>
                          <a:latin typeface="Calibri"/>
                          <a:ea typeface="+mn-ea"/>
                          <a:cs typeface="+mn-cs"/>
                        </a:rPr>
                        <a:t> Dr. Joshua Wynne, </a:t>
                      </a:r>
                      <a:r>
                        <a:rPr lang="en-US" sz="1800" b="0" i="1" u="none" strike="noStrike" kern="1200" dirty="0">
                          <a:solidFill>
                            <a:srgbClr val="000000"/>
                          </a:solidFill>
                          <a:effectLst/>
                          <a:latin typeface="Calibri"/>
                          <a:ea typeface="+mn-ea"/>
                          <a:cs typeface="+mn-cs"/>
                        </a:rPr>
                        <a:t>UND SMHS</a:t>
                      </a:r>
                    </a:p>
                  </a:txBody>
                  <a:tcPr marL="8179" marR="8179" marT="8179" marB="0" anchor="ctr">
                    <a:lnL>
                      <a:noFill/>
                    </a:lnL>
                    <a:lnR>
                      <a:noFill/>
                    </a:lnR>
                    <a:lnT>
                      <a:noFill/>
                    </a:lnT>
                    <a:lnB>
                      <a:noFill/>
                    </a:lnB>
                    <a:solidFill>
                      <a:srgbClr val="BFBFBF"/>
                    </a:solidFill>
                  </a:tcPr>
                </a:tc>
                <a:tc>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800" b="0" i="0" u="none" strike="noStrike" kern="1200" dirty="0">
                          <a:solidFill>
                            <a:srgbClr val="000000"/>
                          </a:solidFill>
                          <a:effectLst/>
                          <a:latin typeface="Calibri"/>
                          <a:ea typeface="+mn-ea"/>
                          <a:cs typeface="+mn-cs"/>
                        </a:rPr>
                        <a:t>Dr. Stephen Tinguely, </a:t>
                      </a:r>
                      <a:r>
                        <a:rPr lang="en-US" sz="1800" b="0" i="1" u="none" strike="noStrike" kern="1200" dirty="0">
                          <a:solidFill>
                            <a:srgbClr val="000000"/>
                          </a:solidFill>
                          <a:effectLst/>
                          <a:latin typeface="Calibri"/>
                          <a:ea typeface="+mn-ea"/>
                          <a:cs typeface="+mn-cs"/>
                        </a:rPr>
                        <a:t>Fargo</a:t>
                      </a:r>
                    </a:p>
                  </a:txBody>
                  <a:tcPr marL="8179" marR="8179" marT="8179" marB="0" anchor="ctr">
                    <a:lnL>
                      <a:noFill/>
                    </a:lnL>
                    <a:lnR>
                      <a:noFill/>
                    </a:lnR>
                    <a:lnT>
                      <a:noFill/>
                    </a:lnT>
                    <a:lnB>
                      <a:noFill/>
                    </a:lnB>
                    <a:solidFill>
                      <a:srgbClr val="E6B8B7"/>
                    </a:solidFill>
                  </a:tcPr>
                </a:tc>
                <a:extLst>
                  <a:ext uri="{0D108BD9-81ED-4DB2-BD59-A6C34878D82A}">
                    <a16:rowId xmlns:a16="http://schemas.microsoft.com/office/drawing/2014/main" val="10016"/>
                  </a:ext>
                </a:extLst>
              </a:tr>
              <a:tr h="309385">
                <a:tc>
                  <a:txBody>
                    <a:bodyPr/>
                    <a:lstStyle/>
                    <a:p>
                      <a:pPr algn="ctr" rtl="0" fontAlgn="ctr"/>
                      <a:r>
                        <a:rPr lang="en-US" sz="1800" b="1" i="0" u="none" strike="noStrike" dirty="0">
                          <a:solidFill>
                            <a:srgbClr val="000000"/>
                          </a:solidFill>
                          <a:effectLst/>
                          <a:latin typeface="Calibri"/>
                        </a:rPr>
                        <a:t>Chairperson</a:t>
                      </a:r>
                    </a:p>
                  </a:txBody>
                  <a:tcPr marL="8179" marR="8179" marT="8179" marB="0" anchor="ctr">
                    <a:lnL>
                      <a:noFill/>
                    </a:lnL>
                    <a:lnR>
                      <a:noFill/>
                    </a:lnR>
                    <a:lnT>
                      <a:noFill/>
                    </a:lnT>
                    <a:lnB>
                      <a:noFill/>
                    </a:lnB>
                    <a:solidFill>
                      <a:srgbClr val="BFBFBF"/>
                    </a:solidFill>
                  </a:tcPr>
                </a:tc>
                <a:tc>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a:txBody>
                    <a:bodyPr/>
                    <a:lstStyle/>
                    <a:p>
                      <a:pPr marL="0" indent="0" algn="l" defTabSz="914400" rtl="0" eaLnBrk="1" fontAlgn="ctr" latinLnBrk="0" hangingPunct="1">
                        <a:buClr>
                          <a:srgbClr val="000000"/>
                        </a:buClr>
                        <a:buSzPts val="1600"/>
                        <a:buFont typeface="Wingdings" panose="05000000000000000000" pitchFamily="2" charset="2"/>
                        <a:buNone/>
                      </a:pPr>
                      <a:r>
                        <a:rPr lang="en-US" sz="1800" b="0" i="0" u="none" strike="noStrike" kern="1200" dirty="0">
                          <a:solidFill>
                            <a:srgbClr val="000000"/>
                          </a:solidFill>
                          <a:effectLst/>
                          <a:latin typeface="+mn-lt"/>
                          <a:ea typeface="+mn-ea"/>
                          <a:cs typeface="+mn-cs"/>
                        </a:rPr>
                        <a:t>           North Dakota Center for Nursing</a:t>
                      </a:r>
                      <a:endParaRPr lang="en-US" sz="1800" b="0" i="0" u="none" strike="noStrike" kern="1200" dirty="0">
                        <a:solidFill>
                          <a:srgbClr val="000000"/>
                        </a:solidFill>
                        <a:effectLst/>
                        <a:latin typeface="Calibri"/>
                        <a:ea typeface="+mn-ea"/>
                        <a:cs typeface="+mn-cs"/>
                      </a:endParaRPr>
                    </a:p>
                  </a:txBody>
                  <a:tcPr marL="8179" marR="8179" marT="8179" marB="0" anchor="ctr">
                    <a:lnL>
                      <a:noFill/>
                    </a:lnL>
                    <a:lnR>
                      <a:noFill/>
                    </a:lnR>
                    <a:lnT>
                      <a:noFill/>
                    </a:lnT>
                    <a:lnB>
                      <a:noFill/>
                    </a:lnB>
                  </a:tcPr>
                </a:tc>
                <a:extLst>
                  <a:ext uri="{0D108BD9-81ED-4DB2-BD59-A6C34878D82A}">
                    <a16:rowId xmlns:a16="http://schemas.microsoft.com/office/drawing/2014/main" val="10017"/>
                  </a:ext>
                </a:extLst>
              </a:tr>
              <a:tr h="309385">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800" b="0" i="0" u="none" strike="noStrike" kern="1200" dirty="0">
                          <a:solidFill>
                            <a:srgbClr val="000000"/>
                          </a:solidFill>
                          <a:effectLst/>
                          <a:latin typeface="Calibri"/>
                          <a:ea typeface="+mn-ea"/>
                          <a:cs typeface="+mn-cs"/>
                        </a:rPr>
                        <a:t>David Molmen, </a:t>
                      </a:r>
                      <a:r>
                        <a:rPr lang="en-US" sz="1800" b="0" i="1" u="none" strike="noStrike" kern="1200" dirty="0">
                          <a:solidFill>
                            <a:srgbClr val="000000"/>
                          </a:solidFill>
                          <a:effectLst/>
                          <a:latin typeface="Calibri"/>
                          <a:ea typeface="+mn-ea"/>
                          <a:cs typeface="+mn-cs"/>
                        </a:rPr>
                        <a:t>Altru Health System</a:t>
                      </a:r>
                    </a:p>
                  </a:txBody>
                  <a:tcPr marL="8179" marR="8179" marT="8179" marB="0" anchor="ctr">
                    <a:lnL>
                      <a:noFill/>
                    </a:lnL>
                    <a:lnR>
                      <a:noFill/>
                    </a:lnR>
                    <a:lnT>
                      <a:noFill/>
                    </a:lnT>
                    <a:lnB>
                      <a:noFill/>
                    </a:lnB>
                    <a:solidFill>
                      <a:srgbClr val="BFBFBF"/>
                    </a:solidFill>
                  </a:tcPr>
                </a:tc>
                <a:tc>
                  <a:txBody>
                    <a:bodyPr/>
                    <a:lstStyle/>
                    <a:p>
                      <a:pPr algn="l" fontAlgn="b"/>
                      <a:endParaRPr lang="en-US" sz="1400" b="0" i="0" u="none" strike="noStrike" dirty="0">
                        <a:solidFill>
                          <a:srgbClr val="000000"/>
                        </a:solidFill>
                        <a:effectLst/>
                        <a:latin typeface="Calibri"/>
                      </a:endParaRPr>
                    </a:p>
                  </a:txBody>
                  <a:tcPr marL="8179" marR="8179" marT="8179" marB="0" anchor="b">
                    <a:lnL>
                      <a:noFill/>
                    </a:lnL>
                    <a:lnR>
                      <a:noFill/>
                    </a:lnR>
                    <a:lnT>
                      <a:noFill/>
                    </a:lnT>
                    <a:lnB>
                      <a:noFill/>
                    </a:lnB>
                  </a:tcPr>
                </a:tc>
                <a:tc>
                  <a:txBody>
                    <a:bodyPr/>
                    <a:lstStyle/>
                    <a:p>
                      <a:pPr marL="285750" indent="-285750" algn="l" defTabSz="914400" rtl="0" eaLnBrk="1" fontAlgn="ctr" latinLnBrk="0" hangingPunct="1">
                        <a:buClr>
                          <a:srgbClr val="000000"/>
                        </a:buClr>
                        <a:buSzPts val="1600"/>
                        <a:buFont typeface="Wingdings" panose="05000000000000000000" pitchFamily="2" charset="2"/>
                        <a:buChar char="§"/>
                      </a:pPr>
                      <a:r>
                        <a:rPr lang="en-US" sz="1800" b="0" i="0" u="none" strike="noStrike" kern="1200" dirty="0">
                          <a:solidFill>
                            <a:srgbClr val="000000"/>
                          </a:solidFill>
                          <a:effectLst/>
                          <a:latin typeface="Calibri"/>
                          <a:ea typeface="+mn-ea"/>
                          <a:cs typeface="+mn-cs"/>
                        </a:rPr>
                        <a:t>Dean Gross, </a:t>
                      </a:r>
                      <a:r>
                        <a:rPr lang="en-US" sz="1800" b="0" i="1" u="none" strike="noStrike" kern="1200" dirty="0">
                          <a:solidFill>
                            <a:srgbClr val="000000"/>
                          </a:solidFill>
                          <a:effectLst/>
                          <a:latin typeface="Calibri"/>
                          <a:ea typeface="+mn-ea"/>
                          <a:cs typeface="+mn-cs"/>
                        </a:rPr>
                        <a:t>Fargo</a:t>
                      </a:r>
                    </a:p>
                  </a:txBody>
                  <a:tcPr marL="8179" marR="8179" marT="8179" marB="0" anchor="ctr">
                    <a:lnL>
                      <a:noFill/>
                    </a:lnL>
                    <a:lnR>
                      <a:noFill/>
                    </a:lnR>
                    <a:lnT>
                      <a:noFill/>
                    </a:lnT>
                    <a:lnB>
                      <a:noFill/>
                    </a:lnB>
                  </a:tcPr>
                </a:tc>
                <a:extLst>
                  <a:ext uri="{0D108BD9-81ED-4DB2-BD59-A6C34878D82A}">
                    <a16:rowId xmlns:a16="http://schemas.microsoft.com/office/drawing/2014/main" val="10018"/>
                  </a:ext>
                </a:extLst>
              </a:tr>
            </a:tbl>
          </a:graphicData>
        </a:graphic>
      </p:graphicFrame>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42412" y="382201"/>
            <a:ext cx="2038896" cy="441439"/>
          </a:xfrm>
          <a:prstGeom prst="rect">
            <a:avLst/>
          </a:prstGeom>
        </p:spPr>
      </p:pic>
    </p:spTree>
    <p:extLst>
      <p:ext uri="{BB962C8B-B14F-4D97-AF65-F5344CB8AC3E}">
        <p14:creationId xmlns:p14="http://schemas.microsoft.com/office/powerpoint/2010/main" val="35409157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How Are We Doing?</a:t>
            </a:r>
            <a:br>
              <a:rPr lang="en-US" dirty="0"/>
            </a:br>
            <a:r>
              <a:rPr lang="en-US" dirty="0"/>
              <a:t>And Where Do We Hope to Go?</a:t>
            </a:r>
          </a:p>
        </p:txBody>
      </p:sp>
      <p:sp>
        <p:nvSpPr>
          <p:cNvPr id="3" name="Content Placeholder 2"/>
          <p:cNvSpPr>
            <a:spLocks noGrp="1"/>
          </p:cNvSpPr>
          <p:nvPr>
            <p:ph idx="1"/>
          </p:nvPr>
        </p:nvSpPr>
        <p:spPr>
          <a:xfrm>
            <a:off x="838200" y="1825625"/>
            <a:ext cx="10515600" cy="4337431"/>
          </a:xfrm>
          <a:ln>
            <a:solidFill>
              <a:srgbClr val="00B050"/>
            </a:solidFill>
          </a:ln>
        </p:spPr>
        <p:txBody>
          <a:bodyPr>
            <a:normAutofit/>
          </a:bodyPr>
          <a:lstStyle/>
          <a:p>
            <a:r>
              <a:rPr lang="en-US" sz="3600" dirty="0"/>
              <a:t>Annual report prepared in December of each year and widely distributed (internally and externally)</a:t>
            </a:r>
          </a:p>
          <a:p>
            <a:r>
              <a:rPr lang="en-US" sz="3600" dirty="0"/>
              <a:t>Called </a:t>
            </a:r>
            <a:r>
              <a:rPr lang="en-US" sz="3600" i="1" dirty="0"/>
              <a:t>Vital Signs, </a:t>
            </a:r>
            <a:r>
              <a:rPr lang="en-US" sz="3600" dirty="0"/>
              <a:t>is a way for stakeholders to “take the pulse” of the UND SMHS</a:t>
            </a:r>
          </a:p>
          <a:p>
            <a:r>
              <a:rPr lang="en-US" sz="3600" dirty="0"/>
              <a:t>Incorporates a variety of objective metrics to assess the progress of the School in meeting its educational, research and scholarly, and service missions and obligations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17721190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1752600" y="228600"/>
            <a:ext cx="8686800" cy="1143000"/>
          </a:xfrm>
        </p:spPr>
        <p:txBody>
          <a:bodyPr>
            <a:noAutofit/>
          </a:bodyPr>
          <a:lstStyle/>
          <a:p>
            <a:pPr algn="ctr" eaLnBrk="1" hangingPunct="1"/>
            <a:r>
              <a:rPr lang="en-US" dirty="0"/>
              <a:t>Value of the School to the State</a:t>
            </a:r>
          </a:p>
        </p:txBody>
      </p:sp>
      <p:sp>
        <p:nvSpPr>
          <p:cNvPr id="25604" name="Rectangle 3"/>
          <p:cNvSpPr>
            <a:spLocks noGrp="1" noChangeArrowheads="1"/>
          </p:cNvSpPr>
          <p:nvPr>
            <p:ph idx="1"/>
          </p:nvPr>
        </p:nvSpPr>
        <p:spPr>
          <a:xfrm>
            <a:off x="1981200" y="1219200"/>
            <a:ext cx="6879336" cy="2849880"/>
          </a:xfrm>
          <a:ln>
            <a:solidFill>
              <a:srgbClr val="00B050"/>
            </a:solidFill>
          </a:ln>
        </p:spPr>
        <p:txBody>
          <a:bodyPr>
            <a:normAutofit/>
          </a:bodyPr>
          <a:lstStyle/>
          <a:p>
            <a:pPr eaLnBrk="1" hangingPunct="1"/>
            <a:r>
              <a:rPr lang="en-US" dirty="0"/>
              <a:t>Providing health care professionals</a:t>
            </a:r>
          </a:p>
          <a:p>
            <a:pPr lvl="1" eaLnBrk="1" hangingPunct="1"/>
            <a:r>
              <a:rPr lang="en-US" dirty="0"/>
              <a:t>72% of Family Medicine Physicians</a:t>
            </a:r>
          </a:p>
          <a:p>
            <a:pPr lvl="1" eaLnBrk="1" hangingPunct="1"/>
            <a:r>
              <a:rPr lang="en-US" dirty="0"/>
              <a:t>44% of Physicians</a:t>
            </a:r>
          </a:p>
          <a:p>
            <a:pPr lvl="1" eaLnBrk="1" hangingPunct="1"/>
            <a:r>
              <a:rPr lang="en-US" dirty="0"/>
              <a:t>51% of Physical Therapists</a:t>
            </a:r>
          </a:p>
          <a:p>
            <a:pPr lvl="1" eaLnBrk="1" hangingPunct="1"/>
            <a:r>
              <a:rPr lang="en-US" dirty="0"/>
              <a:t>52% of Occupational Therapists</a:t>
            </a:r>
          </a:p>
          <a:p>
            <a:pPr lvl="1" eaLnBrk="1" hangingPunct="1"/>
            <a:r>
              <a:rPr lang="en-US" dirty="0"/>
              <a:t>38% of Physician Assistants</a:t>
            </a:r>
          </a:p>
          <a:p>
            <a:pPr lvl="1" eaLnBrk="1" hangingPunct="1"/>
            <a:r>
              <a:rPr lang="en-US" dirty="0"/>
              <a:t>40% of Medical Laboratory Scientists</a:t>
            </a:r>
          </a:p>
          <a:p>
            <a:pPr lvl="1" eaLnBrk="1" hangingPunct="1"/>
            <a:endParaRPr lang="en-US" dirty="0">
              <a:solidFill>
                <a:srgbClr val="FF0000"/>
              </a:solidFill>
            </a:endParaRPr>
          </a:p>
          <a:p>
            <a:pPr lvl="1" eaLnBrk="1" hangingPunct="1">
              <a:buFontTx/>
              <a:buNone/>
            </a:pPr>
            <a:endParaRPr lang="en-US" dirty="0"/>
          </a:p>
          <a:p>
            <a:pPr eaLnBrk="1" hangingPunct="1">
              <a:buFontTx/>
              <a:buNone/>
            </a:pPr>
            <a:endParaRPr lang="en-US" sz="2400" dirty="0"/>
          </a:p>
        </p:txBody>
      </p:sp>
      <p:pic>
        <p:nvPicPr>
          <p:cNvPr id="25605" name="Picture 8" descr="casestatementbar2flat"/>
          <p:cNvPicPr>
            <a:picLocks noChangeAspect="1" noChangeArrowheads="1"/>
          </p:cNvPicPr>
          <p:nvPr/>
        </p:nvPicPr>
        <p:blipFill>
          <a:blip r:embed="rId3" cstate="print">
            <a:clrChange>
              <a:clrFrom>
                <a:srgbClr val="FFFFFF"/>
              </a:clrFrom>
              <a:clrTo>
                <a:srgbClr val="FFFFFF">
                  <a:alpha val="0"/>
                </a:srgbClr>
              </a:clrTo>
            </a:clrChange>
          </a:blip>
          <a:srcRect b="30383"/>
          <a:stretch>
            <a:fillRect/>
          </a:stretch>
        </p:blipFill>
        <p:spPr bwMode="auto">
          <a:xfrm>
            <a:off x="1752600" y="3886200"/>
            <a:ext cx="8763000" cy="2971800"/>
          </a:xfrm>
          <a:prstGeom prst="rect">
            <a:avLst/>
          </a:prstGeom>
          <a:noFill/>
          <a:ln w="9525">
            <a:noFill/>
            <a:miter lim="800000"/>
            <a:headEnd/>
            <a:tailEnd/>
          </a:ln>
        </p:spPr>
      </p:pic>
    </p:spTree>
    <p:extLst>
      <p:ext uri="{BB962C8B-B14F-4D97-AF65-F5344CB8AC3E}">
        <p14:creationId xmlns:p14="http://schemas.microsoft.com/office/powerpoint/2010/main" val="36505248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Retention of UND SMHS Medical Student Graduates for Practice In-State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77964623"/>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1628550" y="6227237"/>
            <a:ext cx="4726871" cy="369332"/>
          </a:xfrm>
          <a:prstGeom prst="rect">
            <a:avLst/>
          </a:prstGeom>
        </p:spPr>
        <p:txBody>
          <a:bodyPr wrap="square">
            <a:spAutoFit/>
          </a:bodyPr>
          <a:lstStyle/>
          <a:p>
            <a:r>
              <a:rPr lang="en-US" dirty="0"/>
              <a:t>Source: Missions Management Tool, 2018 AAMC</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30909469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UND SMHS Outcomes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59461808"/>
              </p:ext>
            </p:extLst>
          </p:nvPr>
        </p:nvGraphicFramePr>
        <p:xfrm>
          <a:off x="838200" y="1825625"/>
          <a:ext cx="10515600" cy="3944239"/>
        </p:xfrm>
        <a:graphic>
          <a:graphicData uri="http://schemas.openxmlformats.org/drawingml/2006/table">
            <a:tbl>
              <a:tblPr firstRow="1" bandRow="1">
                <a:tableStyleId>{5C22544A-7EE6-4342-B048-85BDC9FD1C3A}</a:tableStyleId>
              </a:tblPr>
              <a:tblGrid>
                <a:gridCol w="5297424">
                  <a:extLst>
                    <a:ext uri="{9D8B030D-6E8A-4147-A177-3AD203B41FA5}">
                      <a16:colId xmlns:a16="http://schemas.microsoft.com/office/drawing/2014/main" val="20000"/>
                    </a:ext>
                  </a:extLst>
                </a:gridCol>
                <a:gridCol w="5218176">
                  <a:extLst>
                    <a:ext uri="{9D8B030D-6E8A-4147-A177-3AD203B41FA5}">
                      <a16:colId xmlns:a16="http://schemas.microsoft.com/office/drawing/2014/main" val="20001"/>
                    </a:ext>
                  </a:extLst>
                </a:gridCol>
              </a:tblGrid>
              <a:tr h="1194031">
                <a:tc>
                  <a:txBody>
                    <a:bodyPr/>
                    <a:lstStyle/>
                    <a:p>
                      <a:pPr algn="ctr"/>
                      <a:r>
                        <a:rPr lang="en-US" sz="3200" dirty="0"/>
                        <a:t>Metric</a:t>
                      </a:r>
                    </a:p>
                  </a:txBody>
                  <a:tcPr anchor="ctr" anchorCtr="1"/>
                </a:tc>
                <a:tc>
                  <a:txBody>
                    <a:bodyPr/>
                    <a:lstStyle/>
                    <a:p>
                      <a:pPr algn="ctr"/>
                      <a:r>
                        <a:rPr lang="en-US" sz="3200" dirty="0"/>
                        <a:t>Percentile Rank</a:t>
                      </a:r>
                    </a:p>
                  </a:txBody>
                  <a:tcPr anchor="ctr" anchorCtr="1"/>
                </a:tc>
                <a:extLst>
                  <a:ext uri="{0D108BD9-81ED-4DB2-BD59-A6C34878D82A}">
                    <a16:rowId xmlns:a16="http://schemas.microsoft.com/office/drawing/2014/main" val="10000"/>
                  </a:ext>
                </a:extLst>
              </a:tr>
              <a:tr h="1375104">
                <a:tc>
                  <a:txBody>
                    <a:bodyPr/>
                    <a:lstStyle/>
                    <a:p>
                      <a:pPr algn="ctr"/>
                      <a:r>
                        <a:rPr lang="en-US" sz="3200" dirty="0"/>
                        <a:t>Percent in rural</a:t>
                      </a:r>
                      <a:r>
                        <a:rPr lang="en-US" sz="3200" baseline="0" dirty="0"/>
                        <a:t> areas</a:t>
                      </a:r>
                    </a:p>
                    <a:p>
                      <a:pPr algn="ctr"/>
                      <a:r>
                        <a:rPr lang="en-US" sz="2400" baseline="0" dirty="0"/>
                        <a:t>(graduates 2003–2007)</a:t>
                      </a:r>
                      <a:endParaRPr lang="en-US" sz="2400" dirty="0"/>
                    </a:p>
                  </a:txBody>
                  <a:tcPr anchor="ctr" anchorCtr="1"/>
                </a:tc>
                <a:tc>
                  <a:txBody>
                    <a:bodyPr/>
                    <a:lstStyle/>
                    <a:p>
                      <a:pPr algn="ctr"/>
                      <a:r>
                        <a:rPr lang="en-US" sz="3200" dirty="0"/>
                        <a:t>98</a:t>
                      </a:r>
                      <a:r>
                        <a:rPr lang="en-US" sz="3200" baseline="30000" dirty="0"/>
                        <a:t>th</a:t>
                      </a:r>
                      <a:endParaRPr lang="en-US" sz="3200" dirty="0"/>
                    </a:p>
                  </a:txBody>
                  <a:tcPr anchor="ctr" anchorCtr="1"/>
                </a:tc>
                <a:extLst>
                  <a:ext uri="{0D108BD9-81ED-4DB2-BD59-A6C34878D82A}">
                    <a16:rowId xmlns:a16="http://schemas.microsoft.com/office/drawing/2014/main" val="10002"/>
                  </a:ext>
                </a:extLst>
              </a:tr>
              <a:tr h="1375104">
                <a:tc>
                  <a:txBody>
                    <a:bodyPr/>
                    <a:lstStyle/>
                    <a:p>
                      <a:pPr algn="ctr"/>
                      <a:r>
                        <a:rPr lang="en-US" sz="3200" dirty="0"/>
                        <a:t>Percent of graduates</a:t>
                      </a:r>
                      <a:r>
                        <a:rPr lang="en-US" sz="3200" baseline="0" dirty="0"/>
                        <a:t> entering f</a:t>
                      </a:r>
                      <a:r>
                        <a:rPr lang="en-US" sz="3200" dirty="0"/>
                        <a:t>amily medicine</a:t>
                      </a:r>
                      <a:r>
                        <a:rPr lang="en-US" sz="3200" baseline="0" dirty="0"/>
                        <a:t> (2018)</a:t>
                      </a:r>
                      <a:endParaRPr lang="en-US" sz="2400" dirty="0"/>
                    </a:p>
                  </a:txBody>
                  <a:tcPr anchor="ctr" anchorCtr="1"/>
                </a:tc>
                <a:tc>
                  <a:txBody>
                    <a:bodyPr/>
                    <a:lstStyle/>
                    <a:p>
                      <a:pPr algn="ctr"/>
                      <a:r>
                        <a:rPr lang="en-US" sz="3200" dirty="0"/>
                        <a:t>100</a:t>
                      </a:r>
                      <a:r>
                        <a:rPr lang="en-US" sz="3200" baseline="30000" dirty="0"/>
                        <a:t>th</a:t>
                      </a:r>
                      <a:r>
                        <a:rPr lang="en-US" sz="3200" baseline="0" dirty="0"/>
                        <a:t> </a:t>
                      </a:r>
                      <a:endParaRPr lang="en-US" sz="3200" dirty="0"/>
                    </a:p>
                  </a:txBody>
                  <a:tcPr anchor="ctr" anchorCtr="1"/>
                </a:tc>
                <a:extLst>
                  <a:ext uri="{0D108BD9-81ED-4DB2-BD59-A6C34878D82A}">
                    <a16:rowId xmlns:a16="http://schemas.microsoft.com/office/drawing/2014/main" val="10003"/>
                  </a:ext>
                </a:extLst>
              </a:tr>
            </a:tbl>
          </a:graphicData>
        </a:graphic>
      </p:graphicFrame>
      <p:sp>
        <p:nvSpPr>
          <p:cNvPr id="5" name="TextBox 4"/>
          <p:cNvSpPr txBox="1"/>
          <p:nvPr/>
        </p:nvSpPr>
        <p:spPr>
          <a:xfrm>
            <a:off x="1482811" y="6236571"/>
            <a:ext cx="4726871" cy="369332"/>
          </a:xfrm>
          <a:prstGeom prst="rect">
            <a:avLst/>
          </a:prstGeom>
          <a:noFill/>
        </p:spPr>
        <p:txBody>
          <a:bodyPr wrap="none" rtlCol="0">
            <a:spAutoFit/>
          </a:bodyPr>
          <a:lstStyle/>
          <a:p>
            <a:r>
              <a:rPr lang="en-US" dirty="0"/>
              <a:t>Source: Missions Management Tool, 2018 AAMC</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14146777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1981200" y="152400"/>
            <a:ext cx="8229600" cy="1143000"/>
          </a:xfrm>
        </p:spPr>
        <p:txBody>
          <a:bodyPr/>
          <a:lstStyle/>
          <a:p>
            <a:pPr algn="ctr" eaLnBrk="1" hangingPunct="1"/>
            <a:r>
              <a:rPr lang="en-US" dirty="0"/>
              <a:t>Our Goals</a:t>
            </a:r>
          </a:p>
        </p:txBody>
      </p:sp>
      <p:sp>
        <p:nvSpPr>
          <p:cNvPr id="49156" name="Rectangle 3"/>
          <p:cNvSpPr>
            <a:spLocks noGrp="1" noChangeArrowheads="1"/>
          </p:cNvSpPr>
          <p:nvPr>
            <p:ph idx="1"/>
          </p:nvPr>
        </p:nvSpPr>
        <p:spPr>
          <a:xfrm>
            <a:off x="1088574" y="1715587"/>
            <a:ext cx="9980023" cy="4868093"/>
          </a:xfrm>
          <a:ln>
            <a:solidFill>
              <a:srgbClr val="92D050"/>
            </a:solidFill>
          </a:ln>
        </p:spPr>
        <p:txBody>
          <a:bodyPr>
            <a:normAutofit fontScale="85000" lnSpcReduction="10000"/>
          </a:bodyPr>
          <a:lstStyle/>
          <a:p>
            <a:pPr eaLnBrk="1" hangingPunct="1">
              <a:lnSpc>
                <a:spcPct val="90000"/>
              </a:lnSpc>
            </a:pPr>
            <a:r>
              <a:rPr lang="en-US" sz="3800" dirty="0"/>
              <a:t>To be the best community-based school in the country</a:t>
            </a:r>
          </a:p>
          <a:p>
            <a:pPr eaLnBrk="1" hangingPunct="1">
              <a:lnSpc>
                <a:spcPct val="90000"/>
              </a:lnSpc>
            </a:pPr>
            <a:r>
              <a:rPr lang="en-US" sz="3800" dirty="0"/>
              <a:t>To continue to be an innovator in education (with a focus on </a:t>
            </a:r>
            <a:r>
              <a:rPr lang="en-US" sz="3800" dirty="0" err="1"/>
              <a:t>interprofessional</a:t>
            </a:r>
            <a:r>
              <a:rPr lang="en-US" sz="3800" dirty="0"/>
              <a:t> teams)</a:t>
            </a:r>
          </a:p>
          <a:p>
            <a:pPr eaLnBrk="1" hangingPunct="1">
              <a:lnSpc>
                <a:spcPct val="90000"/>
              </a:lnSpc>
            </a:pPr>
            <a:r>
              <a:rPr lang="en-US" sz="3800" dirty="0"/>
              <a:t>To continue to develop focused programs of research excellence</a:t>
            </a:r>
          </a:p>
          <a:p>
            <a:pPr eaLnBrk="1" hangingPunct="1">
              <a:lnSpc>
                <a:spcPct val="90000"/>
              </a:lnSpc>
            </a:pPr>
            <a:r>
              <a:rPr lang="en-US" sz="3800" dirty="0"/>
              <a:t>To serve the people of North Dakota and beyond</a:t>
            </a:r>
          </a:p>
          <a:p>
            <a:pPr lvl="1"/>
            <a:r>
              <a:rPr lang="en-US" sz="3400" dirty="0"/>
              <a:t>Rural health</a:t>
            </a:r>
          </a:p>
          <a:p>
            <a:pPr lvl="1"/>
            <a:r>
              <a:rPr lang="en-US" sz="3400" dirty="0"/>
              <a:t>Healthcare workforce</a:t>
            </a:r>
          </a:p>
          <a:p>
            <a:pPr lvl="2"/>
            <a:r>
              <a:rPr lang="en-US" sz="3000" dirty="0"/>
              <a:t>Primary care (especially family medicine)</a:t>
            </a:r>
          </a:p>
          <a:p>
            <a:pPr lvl="1"/>
            <a:r>
              <a:rPr lang="en-US" sz="3400" dirty="0"/>
              <a:t>Health advocacy</a:t>
            </a:r>
          </a:p>
          <a:p>
            <a:pPr lvl="2"/>
            <a:r>
              <a:rPr lang="en-US" sz="3000" dirty="0" err="1"/>
              <a:t>Interprofessional</a:t>
            </a:r>
            <a:r>
              <a:rPr lang="en-US" sz="3000" dirty="0"/>
              <a:t> care</a:t>
            </a:r>
          </a:p>
          <a:p>
            <a:pPr eaLnBrk="1" hangingPunct="1">
              <a:lnSpc>
                <a:spcPct val="90000"/>
              </a:lnSpc>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12650593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1981200" y="189344"/>
            <a:ext cx="8229600" cy="1143000"/>
          </a:xfrm>
        </p:spPr>
        <p:txBody>
          <a:bodyPr/>
          <a:lstStyle/>
          <a:p>
            <a:pPr algn="ctr" eaLnBrk="1" hangingPunct="1"/>
            <a:r>
              <a:rPr lang="en-US" dirty="0"/>
              <a:t>Our Legislative Agenda</a:t>
            </a:r>
          </a:p>
        </p:txBody>
      </p:sp>
      <p:sp>
        <p:nvSpPr>
          <p:cNvPr id="49156" name="Rectangle 3"/>
          <p:cNvSpPr>
            <a:spLocks noGrp="1" noChangeArrowheads="1"/>
          </p:cNvSpPr>
          <p:nvPr>
            <p:ph idx="1"/>
          </p:nvPr>
        </p:nvSpPr>
        <p:spPr>
          <a:xfrm>
            <a:off x="1088574" y="1715588"/>
            <a:ext cx="9980023" cy="4161337"/>
          </a:xfrm>
          <a:ln>
            <a:solidFill>
              <a:srgbClr val="92D050"/>
            </a:solidFill>
          </a:ln>
        </p:spPr>
        <p:txBody>
          <a:bodyPr>
            <a:normAutofit lnSpcReduction="10000"/>
          </a:bodyPr>
          <a:lstStyle/>
          <a:p>
            <a:pPr eaLnBrk="1" hangingPunct="1">
              <a:lnSpc>
                <a:spcPct val="90000"/>
              </a:lnSpc>
            </a:pPr>
            <a:r>
              <a:rPr lang="en-US" sz="4000" dirty="0"/>
              <a:t>Make a persuasive case for continued robust funding for the Healthcare Workforce Initiative and our other programs of the UND SMHS that are designed to help provide the needed health care workforce for the state and improve the quality of life of North Dakotans</a:t>
            </a:r>
          </a:p>
          <a:p>
            <a:pPr lvl="1"/>
            <a:r>
              <a:rPr lang="en-US" sz="3600" dirty="0"/>
              <a:t>Work with the Legislature to keep tuition low</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8722740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1981200" y="189344"/>
            <a:ext cx="8229600" cy="1143000"/>
          </a:xfrm>
        </p:spPr>
        <p:txBody>
          <a:bodyPr/>
          <a:lstStyle/>
          <a:p>
            <a:pPr algn="ctr" eaLnBrk="1" hangingPunct="1"/>
            <a:r>
              <a:rPr lang="en-US" dirty="0"/>
              <a:t>Our Legislative Agenda</a:t>
            </a:r>
          </a:p>
        </p:txBody>
      </p:sp>
      <p:sp>
        <p:nvSpPr>
          <p:cNvPr id="49156" name="Rectangle 3"/>
          <p:cNvSpPr>
            <a:spLocks noGrp="1" noChangeArrowheads="1"/>
          </p:cNvSpPr>
          <p:nvPr>
            <p:ph idx="1"/>
          </p:nvPr>
        </p:nvSpPr>
        <p:spPr>
          <a:xfrm>
            <a:off x="1088574" y="1715588"/>
            <a:ext cx="10455726" cy="2980237"/>
          </a:xfrm>
          <a:ln>
            <a:solidFill>
              <a:srgbClr val="92D050"/>
            </a:solidFill>
          </a:ln>
        </p:spPr>
        <p:txBody>
          <a:bodyPr>
            <a:normAutofit lnSpcReduction="10000"/>
          </a:bodyPr>
          <a:lstStyle/>
          <a:p>
            <a:r>
              <a:rPr lang="en-US" sz="3600" dirty="0"/>
              <a:t>Secure funding so that merit increases can be provided to faculty and staff this coming biennium to:</a:t>
            </a:r>
          </a:p>
          <a:p>
            <a:pPr lvl="1"/>
            <a:r>
              <a:rPr lang="en-US" sz="3200" dirty="0"/>
              <a:t>Those with outstanding performance (to be able to attract and retain the best and the brightest)</a:t>
            </a:r>
          </a:p>
          <a:p>
            <a:pPr lvl="1"/>
            <a:r>
              <a:rPr lang="en-US" sz="3200" dirty="0"/>
              <a:t>Those faculty and staff at the bottom of the pay scale</a:t>
            </a:r>
          </a:p>
          <a:p>
            <a:r>
              <a:rPr lang="en-US" sz="3600" dirty="0"/>
              <a:t>Make the case for UND’s Grand Challenges in research</a:t>
            </a:r>
            <a:endParaRPr lang="en-US" dirty="0"/>
          </a:p>
          <a:p>
            <a:pPr lvl="1"/>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42402839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UND Grand Challenges</a:t>
            </a:r>
          </a:p>
        </p:txBody>
      </p:sp>
      <p:sp>
        <p:nvSpPr>
          <p:cNvPr id="7" name="Content Placeholder 6"/>
          <p:cNvSpPr>
            <a:spLocks noGrp="1"/>
          </p:cNvSpPr>
          <p:nvPr>
            <p:ph idx="1"/>
          </p:nvPr>
        </p:nvSpPr>
        <p:spPr>
          <a:xfrm>
            <a:off x="428625" y="1825625"/>
            <a:ext cx="11268075" cy="4351338"/>
          </a:xfrm>
          <a:ln>
            <a:solidFill>
              <a:srgbClr val="92D050"/>
            </a:solidFill>
          </a:ln>
        </p:spPr>
        <p:txBody>
          <a:bodyPr/>
          <a:lstStyle/>
          <a:p>
            <a:pPr marL="0" indent="0">
              <a:buNone/>
            </a:pPr>
            <a:r>
              <a:rPr lang="en-US" sz="3000" dirty="0"/>
              <a:t>Generate opportunity for the state by diversifying its economy and addressing societal grand challenges through cutting-edge research</a:t>
            </a:r>
          </a:p>
          <a:p>
            <a:pPr lvl="1"/>
            <a:r>
              <a:rPr lang="en-US" sz="2800" dirty="0"/>
              <a:t>Promote </a:t>
            </a:r>
            <a:r>
              <a:rPr lang="en-US" sz="2800" b="1" dirty="0"/>
              <a:t>energy security </a:t>
            </a:r>
            <a:r>
              <a:rPr lang="en-US" sz="2800" dirty="0"/>
              <a:t>and environmental sustainability.</a:t>
            </a:r>
          </a:p>
          <a:p>
            <a:pPr lvl="1"/>
            <a:r>
              <a:rPr lang="en-US" sz="2800" dirty="0"/>
              <a:t>Help </a:t>
            </a:r>
            <a:r>
              <a:rPr lang="en-US" sz="2800" b="1" dirty="0"/>
              <a:t>rural communities </a:t>
            </a:r>
            <a:r>
              <a:rPr lang="en-US" sz="2800" dirty="0"/>
              <a:t>solve their unique health and social problems.</a:t>
            </a:r>
          </a:p>
          <a:p>
            <a:pPr lvl="1"/>
            <a:r>
              <a:rPr lang="en-US" sz="2800" dirty="0"/>
              <a:t>Drive the world-changing developments of </a:t>
            </a:r>
            <a:r>
              <a:rPr lang="en-US" sz="2800" b="1" dirty="0"/>
              <a:t>UAS </a:t>
            </a:r>
            <a:r>
              <a:rPr lang="en-US" sz="2800" dirty="0"/>
              <a:t>and do so in a way that reflects UND's values.</a:t>
            </a:r>
          </a:p>
          <a:p>
            <a:pPr lvl="1"/>
            <a:r>
              <a:rPr lang="en-US" sz="2800" dirty="0"/>
              <a:t>Effectively, efficiently, and ethically produce, manage, and securely use information in the age of </a:t>
            </a:r>
            <a:r>
              <a:rPr lang="en-US" sz="2800" b="1" dirty="0"/>
              <a:t>big data</a:t>
            </a:r>
            <a:r>
              <a:rPr lang="en-US" sz="2800" dirty="0"/>
              <a:t>. </a:t>
            </a:r>
          </a:p>
          <a:p>
            <a:pPr lvl="1"/>
            <a:r>
              <a:rPr lang="en-US" sz="2800" b="1" i="1" dirty="0"/>
              <a:t>Address health challenges through basic, clinical and transitional discovery.</a:t>
            </a:r>
          </a:p>
          <a:p>
            <a:pPr marL="457200" lvl="1" indent="0">
              <a:buNone/>
            </a:pPr>
            <a:endParaRPr lang="en-US" sz="2800" dirty="0"/>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29132223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pPr algn="ctr" eaLnBrk="1" hangingPunct="1"/>
            <a:r>
              <a:rPr lang="en-US" dirty="0"/>
              <a:t>Our Legislative Agenda</a:t>
            </a:r>
          </a:p>
        </p:txBody>
      </p:sp>
      <p:sp>
        <p:nvSpPr>
          <p:cNvPr id="49156" name="Rectangle 3"/>
          <p:cNvSpPr>
            <a:spLocks noGrp="1" noChangeArrowheads="1"/>
          </p:cNvSpPr>
          <p:nvPr>
            <p:ph idx="1"/>
          </p:nvPr>
        </p:nvSpPr>
        <p:spPr>
          <a:xfrm>
            <a:off x="838200" y="1797050"/>
            <a:ext cx="10515600" cy="3451225"/>
          </a:xfrm>
          <a:ln>
            <a:solidFill>
              <a:srgbClr val="92D050"/>
            </a:solidFill>
          </a:ln>
        </p:spPr>
        <p:txBody>
          <a:bodyPr>
            <a:normAutofit lnSpcReduction="10000"/>
          </a:bodyPr>
          <a:lstStyle/>
          <a:p>
            <a:r>
              <a:rPr lang="en-US" sz="4400" dirty="0"/>
              <a:t>Make the case for the UND SMHS Grand Challenge</a:t>
            </a:r>
            <a:r>
              <a:rPr lang="en-US" sz="4400" dirty="0">
                <a:sym typeface="Wingdings" panose="05000000000000000000" pitchFamily="2" charset="2"/>
              </a:rPr>
              <a:t> Clinical and Translational Medicine Grand Challenge</a:t>
            </a:r>
          </a:p>
          <a:p>
            <a:pPr lvl="1"/>
            <a:r>
              <a:rPr lang="en-US" sz="4000" dirty="0"/>
              <a:t>Opioid abuse</a:t>
            </a:r>
          </a:p>
          <a:p>
            <a:pPr lvl="1"/>
            <a:r>
              <a:rPr lang="en-US" sz="4000" dirty="0"/>
              <a:t>Virtual care delivery</a:t>
            </a:r>
          </a:p>
          <a:p>
            <a:pPr lvl="1"/>
            <a:r>
              <a:rPr lang="en-US" sz="4000" dirty="0"/>
              <a:t>Artificial intelligence analysis of health data</a:t>
            </a:r>
          </a:p>
          <a:p>
            <a:pPr marL="0" indent="0">
              <a:buNone/>
            </a:pPr>
            <a:endParaRPr lang="en-US" dirty="0"/>
          </a:p>
          <a:p>
            <a:pPr lvl="1"/>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14644070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012048649"/>
              </p:ext>
            </p:extLst>
          </p:nvPr>
        </p:nvGraphicFramePr>
        <p:xfrm>
          <a:off x="2032000" y="123725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a:xfrm>
            <a:off x="2002764" y="365125"/>
            <a:ext cx="7995249" cy="626913"/>
          </a:xfrm>
        </p:spPr>
        <p:txBody>
          <a:bodyPr>
            <a:noAutofit/>
          </a:bodyPr>
          <a:lstStyle/>
          <a:p>
            <a:pPr algn="ctr"/>
            <a:r>
              <a:rPr lang="en-US" sz="5400" dirty="0"/>
              <a:t>UND Grand Challenges</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3865476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floor, building, ceiling&#10;&#10;Description generated with very high confidence">
            <a:extLst>
              <a:ext uri="{FF2B5EF4-FFF2-40B4-BE49-F238E27FC236}">
                <a16:creationId xmlns:a16="http://schemas.microsoft.com/office/drawing/2014/main" id="{77260BCB-77BC-4719-9449-AA4D086B29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3352" b="16851"/>
          <a:stretch/>
        </p:blipFill>
        <p:spPr>
          <a:xfrm>
            <a:off x="20" y="10"/>
            <a:ext cx="12191980" cy="6857990"/>
          </a:xfrm>
          <a:prstGeom prst="rect">
            <a:avLst/>
          </a:prstGeom>
        </p:spPr>
      </p:pic>
    </p:spTree>
    <p:extLst>
      <p:ext uri="{BB962C8B-B14F-4D97-AF65-F5344CB8AC3E}">
        <p14:creationId xmlns:p14="http://schemas.microsoft.com/office/powerpoint/2010/main" val="23295581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3" name="Rectangle 9"/>
          <p:cNvSpPr>
            <a:spLocks noGrp="1" noChangeArrowheads="1"/>
          </p:cNvSpPr>
          <p:nvPr>
            <p:ph type="title"/>
          </p:nvPr>
        </p:nvSpPr>
        <p:spPr>
          <a:xfrm>
            <a:off x="2209800" y="152400"/>
            <a:ext cx="7772400" cy="1143000"/>
          </a:xfrm>
        </p:spPr>
        <p:txBody>
          <a:bodyPr>
            <a:normAutofit fontScale="90000"/>
          </a:bodyPr>
          <a:lstStyle/>
          <a:p>
            <a:pPr eaLnBrk="1" hangingPunct="1"/>
            <a:r>
              <a:rPr lang="en-US" dirty="0"/>
              <a:t>Our Mission for the last 100 years:</a:t>
            </a:r>
          </a:p>
        </p:txBody>
      </p:sp>
      <p:pic>
        <p:nvPicPr>
          <p:cNvPr id="433154" name="Picture 2" descr="Slide49"/>
          <p:cNvPicPr>
            <a:picLocks noChangeAspect="1" noChangeArrowheads="1"/>
          </p:cNvPicPr>
          <p:nvPr/>
        </p:nvPicPr>
        <p:blipFill>
          <a:blip r:embed="rId3" cstate="print"/>
          <a:srcRect l="62500" t="18933"/>
          <a:stretch>
            <a:fillRect/>
          </a:stretch>
        </p:blipFill>
        <p:spPr bwMode="auto">
          <a:xfrm>
            <a:off x="7467601" y="1219201"/>
            <a:ext cx="2895600" cy="4693316"/>
          </a:xfrm>
          <a:prstGeom prst="rect">
            <a:avLst/>
          </a:prstGeom>
          <a:noFill/>
          <a:ln w="9525">
            <a:solidFill>
              <a:srgbClr val="92D050"/>
            </a:solidFill>
            <a:miter lim="800000"/>
            <a:headEnd/>
            <a:tailEnd/>
          </a:ln>
        </p:spPr>
      </p:pic>
      <p:pic>
        <p:nvPicPr>
          <p:cNvPr id="50180" name="Picture 5" descr="Slide44"/>
          <p:cNvPicPr>
            <a:picLocks noChangeAspect="1" noChangeArrowheads="1"/>
          </p:cNvPicPr>
          <p:nvPr/>
        </p:nvPicPr>
        <p:blipFill>
          <a:blip r:embed="rId4" cstate="print"/>
          <a:srcRect l="45000" t="57777"/>
          <a:stretch>
            <a:fillRect/>
          </a:stretch>
        </p:blipFill>
        <p:spPr bwMode="auto">
          <a:xfrm>
            <a:off x="1752600" y="2590800"/>
            <a:ext cx="5029200" cy="2895600"/>
          </a:xfrm>
          <a:prstGeom prst="rect">
            <a:avLst/>
          </a:prstGeom>
          <a:noFill/>
          <a:ln w="9525">
            <a:solidFill>
              <a:srgbClr val="00B050"/>
            </a:solidFill>
            <a:miter lim="800000"/>
            <a:headEnd/>
            <a:tailEnd/>
          </a:ln>
        </p:spPr>
      </p:pic>
      <p:sp>
        <p:nvSpPr>
          <p:cNvPr id="433158" name="AutoShape 6"/>
          <p:cNvSpPr>
            <a:spLocks noChangeArrowheads="1"/>
          </p:cNvSpPr>
          <p:nvPr/>
        </p:nvSpPr>
        <p:spPr bwMode="auto">
          <a:xfrm>
            <a:off x="5715000" y="3505200"/>
            <a:ext cx="2667000" cy="838200"/>
          </a:xfrm>
          <a:prstGeom prst="notchedRightArrow">
            <a:avLst>
              <a:gd name="adj1" fmla="val 50000"/>
              <a:gd name="adj2" fmla="val 79545"/>
            </a:avLst>
          </a:prstGeom>
          <a:solidFill>
            <a:srgbClr val="F85208"/>
          </a:solidFill>
          <a:ln w="9525">
            <a:solidFill>
              <a:schemeClr val="tx1"/>
            </a:solidFill>
            <a:miter lim="800000"/>
            <a:headEnd/>
            <a:tailEnd/>
          </a:ln>
        </p:spPr>
        <p:txBody>
          <a:bodyPr wrap="none" anchor="ctr"/>
          <a:lstStyle/>
          <a:p>
            <a:endParaRPr lang="en-US" dirty="0"/>
          </a:p>
        </p:txBody>
      </p:sp>
      <p:sp>
        <p:nvSpPr>
          <p:cNvPr id="50182" name="Text Box 8"/>
          <p:cNvSpPr txBox="1">
            <a:spLocks noChangeArrowheads="1"/>
          </p:cNvSpPr>
          <p:nvPr/>
        </p:nvSpPr>
        <p:spPr bwMode="auto">
          <a:xfrm>
            <a:off x="2117726" y="679450"/>
            <a:ext cx="184731" cy="369332"/>
          </a:xfrm>
          <a:prstGeom prst="rect">
            <a:avLst/>
          </a:prstGeom>
          <a:noFill/>
          <a:ln w="9525">
            <a:noFill/>
            <a:miter lim="800000"/>
            <a:headEnd/>
            <a:tailEnd/>
          </a:ln>
        </p:spPr>
        <p:txBody>
          <a:bodyPr wrap="none">
            <a:spAutoFit/>
          </a:bodyPr>
          <a:lstStyle/>
          <a:p>
            <a:endParaRPr lang="en-US"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3158"/>
                                        </p:tgtEl>
                                        <p:attrNameLst>
                                          <p:attrName>style.visibility</p:attrName>
                                        </p:attrNameLst>
                                      </p:cBhvr>
                                      <p:to>
                                        <p:strVal val="visible"/>
                                      </p:to>
                                    </p:set>
                                    <p:anim calcmode="lin" valueType="num">
                                      <p:cBhvr additive="base">
                                        <p:cTn id="7" dur="500" fill="hold"/>
                                        <p:tgtEl>
                                          <p:spTgt spid="433158"/>
                                        </p:tgtEl>
                                        <p:attrNameLst>
                                          <p:attrName>ppt_x</p:attrName>
                                        </p:attrNameLst>
                                      </p:cBhvr>
                                      <p:tavLst>
                                        <p:tav tm="0">
                                          <p:val>
                                            <p:strVal val="0-#ppt_w/2"/>
                                          </p:val>
                                        </p:tav>
                                        <p:tav tm="100000">
                                          <p:val>
                                            <p:strVal val="#ppt_x"/>
                                          </p:val>
                                        </p:tav>
                                      </p:tavLst>
                                    </p:anim>
                                    <p:anim calcmode="lin" valueType="num">
                                      <p:cBhvr additive="base">
                                        <p:cTn id="8" dur="500" fill="hold"/>
                                        <p:tgtEl>
                                          <p:spTgt spid="43315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33154"/>
                                        </p:tgtEl>
                                        <p:attrNameLst>
                                          <p:attrName>style.visibility</p:attrName>
                                        </p:attrNameLst>
                                      </p:cBhvr>
                                      <p:to>
                                        <p:strVal val="visible"/>
                                      </p:to>
                                    </p:set>
                                    <p:anim calcmode="lin" valueType="num">
                                      <p:cBhvr additive="base">
                                        <p:cTn id="12" dur="500" fill="hold"/>
                                        <p:tgtEl>
                                          <p:spTgt spid="433154"/>
                                        </p:tgtEl>
                                        <p:attrNameLst>
                                          <p:attrName>ppt_x</p:attrName>
                                        </p:attrNameLst>
                                      </p:cBhvr>
                                      <p:tavLst>
                                        <p:tav tm="0">
                                          <p:val>
                                            <p:strVal val="0-#ppt_w/2"/>
                                          </p:val>
                                        </p:tav>
                                        <p:tav tm="100000">
                                          <p:val>
                                            <p:strVal val="#ppt_x"/>
                                          </p:val>
                                        </p:tav>
                                      </p:tavLst>
                                    </p:anim>
                                    <p:anim calcmode="lin" valueType="num">
                                      <p:cBhvr additive="base">
                                        <p:cTn id="13" dur="500" fill="hold"/>
                                        <p:tgtEl>
                                          <p:spTgt spid="4331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 parked on the side of a building&#10;&#10;Description generated with high confidence">
            <a:extLst>
              <a:ext uri="{FF2B5EF4-FFF2-40B4-BE49-F238E27FC236}">
                <a16:creationId xmlns:a16="http://schemas.microsoft.com/office/drawing/2014/main" id="{4A78B93F-CEBE-4118-98CB-201E7D0E69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Tree>
    <p:extLst>
      <p:ext uri="{BB962C8B-B14F-4D97-AF65-F5344CB8AC3E}">
        <p14:creationId xmlns:p14="http://schemas.microsoft.com/office/powerpoint/2010/main" val="37521170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Our Purpose as a School</a:t>
            </a:r>
          </a:p>
        </p:txBody>
      </p:sp>
      <p:sp>
        <p:nvSpPr>
          <p:cNvPr id="5" name="Content Placeholder 4"/>
          <p:cNvSpPr>
            <a:spLocks noGrp="1"/>
          </p:cNvSpPr>
          <p:nvPr>
            <p:ph idx="1"/>
          </p:nvPr>
        </p:nvSpPr>
        <p:spPr>
          <a:xfrm>
            <a:off x="1981200" y="1600201"/>
            <a:ext cx="8229600" cy="4505035"/>
          </a:xfrm>
          <a:ln>
            <a:solidFill>
              <a:srgbClr val="92D050"/>
            </a:solidFill>
          </a:ln>
        </p:spPr>
        <p:txBody>
          <a:bodyPr>
            <a:noAutofit/>
          </a:bodyPr>
          <a:lstStyle/>
          <a:p>
            <a:pPr>
              <a:buNone/>
            </a:pPr>
            <a:r>
              <a:rPr lang="en-US" sz="3600" dirty="0"/>
              <a:t> “The primary purpose of the University of North Dakota School of Medicine and Health Sciences is to educate physicians and other health professionals and to enhance the quality of life in North Dakota. Other purposes include the discovery of knowledge that benefits the people of this state and enhances the quality of their lives.”</a:t>
            </a:r>
          </a:p>
        </p:txBody>
      </p:sp>
      <p:sp>
        <p:nvSpPr>
          <p:cNvPr id="6" name="TextBox 5"/>
          <p:cNvSpPr txBox="1"/>
          <p:nvPr/>
        </p:nvSpPr>
        <p:spPr>
          <a:xfrm>
            <a:off x="3358727" y="6172201"/>
            <a:ext cx="3538148" cy="584775"/>
          </a:xfrm>
          <a:prstGeom prst="rect">
            <a:avLst/>
          </a:prstGeom>
          <a:noFill/>
        </p:spPr>
        <p:txBody>
          <a:bodyPr wrap="none" rtlCol="0">
            <a:spAutoFit/>
          </a:bodyPr>
          <a:lstStyle/>
          <a:p>
            <a:r>
              <a:rPr lang="en-US" sz="1600" dirty="0">
                <a:latin typeface="Arial" pitchFamily="34" charset="0"/>
                <a:cs typeface="Arial" pitchFamily="34" charset="0"/>
              </a:rPr>
              <a:t>Source: North Dakota Century Code </a:t>
            </a:r>
          </a:p>
          <a:p>
            <a:r>
              <a:rPr lang="en-US" sz="1600" dirty="0">
                <a:latin typeface="Arial" pitchFamily="34" charset="0"/>
                <a:cs typeface="Arial" pitchFamily="34" charset="0"/>
              </a:rPr>
              <a:t>Section 15-52-01</a:t>
            </a:r>
          </a:p>
        </p:txBody>
      </p:sp>
      <p:sp>
        <p:nvSpPr>
          <p:cNvPr id="3" name="Oval 2"/>
          <p:cNvSpPr/>
          <p:nvPr/>
        </p:nvSpPr>
        <p:spPr>
          <a:xfrm>
            <a:off x="6105236" y="2512291"/>
            <a:ext cx="1736437" cy="8035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2055088" y="4449306"/>
            <a:ext cx="4758561" cy="859611"/>
          </a:xfrm>
          <a:prstGeom prst="rect">
            <a:avLst/>
          </a:prstGeom>
        </p:spPr>
      </p:pic>
      <p:pic>
        <p:nvPicPr>
          <p:cNvPr id="7" name="Picture 6"/>
          <p:cNvPicPr>
            <a:picLocks noChangeAspect="1"/>
          </p:cNvPicPr>
          <p:nvPr/>
        </p:nvPicPr>
        <p:blipFill>
          <a:blip r:embed="rId3"/>
          <a:stretch>
            <a:fillRect/>
          </a:stretch>
        </p:blipFill>
        <p:spPr>
          <a:xfrm>
            <a:off x="7502713" y="4412361"/>
            <a:ext cx="1786283" cy="85961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Our Purpose as a School</a:t>
            </a:r>
          </a:p>
        </p:txBody>
      </p:sp>
      <p:sp>
        <p:nvSpPr>
          <p:cNvPr id="5" name="Content Placeholder 4"/>
          <p:cNvSpPr>
            <a:spLocks noGrp="1"/>
          </p:cNvSpPr>
          <p:nvPr>
            <p:ph idx="1"/>
          </p:nvPr>
        </p:nvSpPr>
        <p:spPr>
          <a:xfrm>
            <a:off x="1981200" y="2380672"/>
            <a:ext cx="3657600" cy="2486891"/>
          </a:xfrm>
          <a:ln>
            <a:solidFill>
              <a:srgbClr val="92D050"/>
            </a:solidFill>
          </a:ln>
        </p:spPr>
        <p:txBody>
          <a:bodyPr>
            <a:noAutofit/>
          </a:bodyPr>
          <a:lstStyle/>
          <a:p>
            <a:r>
              <a:rPr lang="en-US" sz="4800" dirty="0"/>
              <a:t>Educate</a:t>
            </a:r>
          </a:p>
          <a:p>
            <a:r>
              <a:rPr lang="en-US" sz="4800" dirty="0"/>
              <a:t>Discover</a:t>
            </a:r>
          </a:p>
          <a:p>
            <a:r>
              <a:rPr lang="en-US" sz="4800" dirty="0"/>
              <a:t>Serve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8364" y="2080831"/>
            <a:ext cx="4744403" cy="3176969"/>
          </a:xfrm>
          <a:prstGeom prst="rect">
            <a:avLst/>
          </a:prstGeom>
          <a:ln>
            <a:solidFill>
              <a:srgbClr val="92D050"/>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846" y="6326618"/>
            <a:ext cx="2196935" cy="435982"/>
          </a:xfrm>
          <a:prstGeom prst="rect">
            <a:avLst/>
          </a:prstGeom>
        </p:spPr>
      </p:pic>
    </p:spTree>
    <p:extLst>
      <p:ext uri="{BB962C8B-B14F-4D97-AF65-F5344CB8AC3E}">
        <p14:creationId xmlns:p14="http://schemas.microsoft.com/office/powerpoint/2010/main" val="2393457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sign hanging on a wall&#10;&#10;Description generated with high confidence">
            <a:extLst>
              <a:ext uri="{FF2B5EF4-FFF2-40B4-BE49-F238E27FC236}">
                <a16:creationId xmlns:a16="http://schemas.microsoft.com/office/drawing/2014/main" id="{502ACCA8-5F7F-4E13-B477-92AC1D85CA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084" y="0"/>
            <a:ext cx="10275831" cy="6858000"/>
          </a:xfrm>
          <a:prstGeom prst="rect">
            <a:avLst/>
          </a:prstGeom>
        </p:spPr>
      </p:pic>
    </p:spTree>
    <p:extLst>
      <p:ext uri="{BB962C8B-B14F-4D97-AF65-F5344CB8AC3E}">
        <p14:creationId xmlns:p14="http://schemas.microsoft.com/office/powerpoint/2010/main" val="31747516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1.3337"/>
  <p:tag name="PPTVERSION" val="15"/>
  <p:tag name="TPOS"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2517</TotalTime>
  <Words>2444</Words>
  <Application>Microsoft Office PowerPoint</Application>
  <PresentationFormat>Widescreen</PresentationFormat>
  <Paragraphs>410</Paragraphs>
  <Slides>61</Slides>
  <Notes>22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0" baseType="lpstr">
      <vt:lpstr>Arial</vt:lpstr>
      <vt:lpstr>Arial MT</vt:lpstr>
      <vt:lpstr>Calibri</vt:lpstr>
      <vt:lpstr>Calibri Light</vt:lpstr>
      <vt:lpstr>Helvetica</vt:lpstr>
      <vt:lpstr>Times New Roman</vt:lpstr>
      <vt:lpstr>Wingdings</vt:lpstr>
      <vt:lpstr>Office Theme</vt:lpstr>
      <vt:lpstr>Chart</vt:lpstr>
      <vt:lpstr>PowerPoint Presentation</vt:lpstr>
      <vt:lpstr>Outline of This Morning’s UND SMHS Briefing </vt:lpstr>
      <vt:lpstr>The duties of the SMHS Advisory Council NDCC Section 15-52-04 </vt:lpstr>
      <vt:lpstr>The duties of the SMHS Advisory Council NDCC Section 15-52-04 </vt:lpstr>
      <vt:lpstr>UND SMHS Advisory Council</vt:lpstr>
      <vt:lpstr>PowerPoint Presentation</vt:lpstr>
      <vt:lpstr>Our Purpose as a School</vt:lpstr>
      <vt:lpstr>Our Purpose as a School</vt:lpstr>
      <vt:lpstr>PowerPoint Presentation</vt:lpstr>
      <vt:lpstr>Who We Are</vt:lpstr>
      <vt:lpstr>What We Do</vt:lpstr>
      <vt:lpstr>UND SMHS Offers a Wide Variety of Academic Programs</vt:lpstr>
      <vt:lpstr> Sources of Revenue</vt:lpstr>
      <vt:lpstr>Tuition and Fee Comparison</vt:lpstr>
      <vt:lpstr>PowerPoint Presentation</vt:lpstr>
      <vt:lpstr>Medical Student Cost to Attend (In-state) Percentile Comparison with other U.S. Medical Schools</vt:lpstr>
      <vt:lpstr>Medical Student Debt Percentile Comparison</vt:lpstr>
      <vt:lpstr>Why?</vt:lpstr>
      <vt:lpstr>Medical Student Debt Percentile Comparison</vt:lpstr>
      <vt:lpstr> Uses of Revenue</vt:lpstr>
      <vt:lpstr>A School Without Walls</vt:lpstr>
      <vt:lpstr>Small Group Patient-Centered Learning</vt:lpstr>
      <vt:lpstr>INMED (Indians into Medicine) Program</vt:lpstr>
      <vt:lpstr>UND SMHS Simulation Center SIM-ND - Four mobile vans that cover each quadrant of North Dakota</vt:lpstr>
      <vt:lpstr>Interprofessional Health Care</vt:lpstr>
      <vt:lpstr>Primary Care</vt:lpstr>
      <vt:lpstr>Rural Health</vt:lpstr>
      <vt:lpstr>Service to the Community</vt:lpstr>
      <vt:lpstr>Research Programs </vt:lpstr>
      <vt:lpstr>We Practice What We Preach!</vt:lpstr>
      <vt:lpstr>Healthcare Workforce Initiative</vt:lpstr>
      <vt:lpstr>Healthcare Workforce Initiative</vt:lpstr>
      <vt:lpstr>PowerPoint Presentation</vt:lpstr>
      <vt:lpstr>PowerPoint Presentation</vt:lpstr>
      <vt:lpstr>Best &amp; Worst Places to Practice 2018: Happiness in Work and Home Life</vt:lpstr>
      <vt:lpstr>PowerPoint Presentation</vt:lpstr>
      <vt:lpstr>Best &amp; Worst Places to Practice 2018: Happiness in Work and Home Life</vt:lpstr>
      <vt:lpstr>UND SMHS Healthcare Workforce Initiative</vt:lpstr>
      <vt:lpstr>Preview of Fifth Biennial Report Health Issues for the State of North Dakota</vt:lpstr>
      <vt:lpstr>Preview of Fifth Biennial Report Health Issues for the State of North Dakota</vt:lpstr>
      <vt:lpstr>Preview of Fifth Biennial Report Health Issues for the State of North Dakota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Are We Doing? And Where Do We Hope to Go?</vt:lpstr>
      <vt:lpstr>Value of the School to the State</vt:lpstr>
      <vt:lpstr>Retention of UND SMHS Medical Student Graduates for Practice In-State</vt:lpstr>
      <vt:lpstr>UND SMHS Outcomes</vt:lpstr>
      <vt:lpstr>Our Goals</vt:lpstr>
      <vt:lpstr>Our Legislative Agenda</vt:lpstr>
      <vt:lpstr>Our Legislative Agenda</vt:lpstr>
      <vt:lpstr>UND Grand Challenges</vt:lpstr>
      <vt:lpstr>Our Legislative Agenda</vt:lpstr>
      <vt:lpstr>UND Grand Challenges</vt:lpstr>
      <vt:lpstr>Our Mission for the last 100 years:</vt:lpstr>
      <vt:lpstr>PowerPoint Presentation</vt:lpstr>
    </vt:vector>
  </TitlesOfParts>
  <Company>UND School of Medicine &amp; Health Sciences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Wynne, Joshua</dc:creator>
  <cp:lastModifiedBy>Schill, Brian</cp:lastModifiedBy>
  <cp:revision>261</cp:revision>
  <cp:lastPrinted>2018-08-15T22:18:27Z</cp:lastPrinted>
  <dcterms:created xsi:type="dcterms:W3CDTF">2014-07-21T15:14:33Z</dcterms:created>
  <dcterms:modified xsi:type="dcterms:W3CDTF">2018-08-27T19:31:33Z</dcterms:modified>
</cp:coreProperties>
</file>