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89" r:id="rId3"/>
    <p:sldId id="279" r:id="rId4"/>
    <p:sldId id="280" r:id="rId5"/>
    <p:sldId id="290" r:id="rId6"/>
    <p:sldId id="266" r:id="rId7"/>
    <p:sldId id="273" r:id="rId8"/>
    <p:sldId id="274" r:id="rId9"/>
    <p:sldId id="291" r:id="rId10"/>
    <p:sldId id="270" r:id="rId11"/>
    <p:sldId id="275" r:id="rId12"/>
    <p:sldId id="277" r:id="rId13"/>
    <p:sldId id="27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9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42" autoAdjust="0"/>
    <p:restoredTop sz="86480" autoAdjust="0"/>
  </p:normalViewPr>
  <p:slideViewPr>
    <p:cSldViewPr snapToGrid="0">
      <p:cViewPr varScale="1">
        <p:scale>
          <a:sx n="97" d="100"/>
          <a:sy n="97" d="100"/>
        </p:scale>
        <p:origin x="90" y="558"/>
      </p:cViewPr>
      <p:guideLst/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33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B96A6-C710-437C-B394-2A83DDF52C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2FB4-0BCF-46C6-BBA4-C71AF6BDE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AD41-9C02-41BE-8FAB-DD2CCC9076A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A5C69-9AF2-4771-822F-4458F578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9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6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3000">
                <a:latin typeface="Helvetica" panose="020B0604020202020204" pitchFamily="34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D430-384E-46FE-89F9-8061F6C43344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1858-369A-4F78-BB4B-1993B313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832-9DDC-450E-B0EF-BB243121DA9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7C4A-43C7-4616-A787-1830C27A9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2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D832-9DDC-450E-B0EF-BB243121DA9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7C4A-43C7-4616-A787-1830C27A9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3520"/>
            <a:ext cx="8819042" cy="9720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7CD-A03B-4BA2-91A1-AFC605FF066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1987-4553-4EE4-B215-053535CE1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3520"/>
            <a:ext cx="8819042" cy="9720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7CD-A03B-4BA2-91A1-AFC605FF066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1987-4553-4EE4-B215-053535CE1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5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3520"/>
            <a:ext cx="8819042" cy="9720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7CD-A03B-4BA2-91A1-AFC605FF066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1987-4553-4EE4-B215-053535CE1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5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3520"/>
            <a:ext cx="8819042" cy="9720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7CD-A03B-4BA2-91A1-AFC605FF0665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1987-4553-4EE4-B215-053535CE1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9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6572"/>
            <a:ext cx="8918935" cy="82603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F799-687A-4BDE-A99F-E56A88B6721D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4CDF-E2C4-49E6-AF55-CAA8BDB8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6572"/>
            <a:ext cx="8918935" cy="82603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F799-687A-4BDE-A99F-E56A88B6721D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74CDF-E2C4-49E6-AF55-CAA8BDB86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20AD8-2F2A-43F1-A8A2-7997DEE55CAB}" type="datetimeFigureOut">
              <a:rPr lang="en-US" smtClean="0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62ACC-56BE-4E43-B12E-2BD5AC3B8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3000">
                <a:latin typeface="Helvetica" panose="020B0604020202020204" pitchFamily="34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1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9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 descr="UND Logo without text. This logos shows the interlocking UND of the Univeristy of North Dakota with the image of a flame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6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FF7C-280B-4A27-BAB8-6A2341E54955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EFE8-F933-448E-9915-349C8F0CC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3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78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0"/>
            <a:ext cx="684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3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DA6F-4B17-467D-8BA9-6A30D93779DD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5718-E1BD-43B3-93BB-30C871EF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0"/>
            <a:ext cx="684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20AD8-2F2A-43F1-A8A2-7997DEE55CAB}" type="datetimeFigureOut">
              <a:rPr lang="en-US" smtClean="0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62ACC-56BE-4E43-B12E-2BD5AC3B8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3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lnSpc>
                <a:spcPct val="150000"/>
              </a:lnSpc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80171" y="174562"/>
            <a:ext cx="1908629" cy="102286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22363"/>
            <a:ext cx="12192000" cy="23876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1587"/>
            <a:ext cx="12192000" cy="1940877"/>
          </a:xfrm>
        </p:spPr>
        <p:txBody>
          <a:bodyPr/>
          <a:lstStyle>
            <a:lvl1pPr algn="ctr">
              <a:defRPr sz="6000" b="1"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latin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1259607A-59D2-461C-8361-99DC3ED60C2D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8046019A-7195-4C2A-A4DB-6FE4326E0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White UND School of Medicine &amp; Health Sciences Logo on top of a field of greeen." title="UND School of Medicine &amp; Health Scien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7" y="325311"/>
            <a:ext cx="4006708" cy="797052"/>
          </a:xfrm>
          <a:prstGeom prst="rect">
            <a:avLst/>
          </a:prstGeom>
        </p:spPr>
      </p:pic>
      <p:pic>
        <p:nvPicPr>
          <p:cNvPr id="11" name="Picture 10" descr="A series of white slashes on a field of green" title="Slashe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060" y="265318"/>
            <a:ext cx="10058400" cy="8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63625"/>
            <a:ext cx="12192000" cy="2446338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C660-C910-42FE-8F6F-AEE1D58EF9A1}" type="datetimeFigureOut">
              <a:rPr lang="en-US"/>
              <a:pPr>
                <a:defRPr/>
              </a:pPr>
              <a:t>10/26/2023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CE0E-306A-4DE8-9129-8A08DCE56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80E8-6A18-4B33-BB01-36FE4B704907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FD25-3D15-424B-AB58-02543A3A8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4" descr="This is the logo for the Univerity of North Dakota without text. This logo has interlocking letters of U, N, and D with a flame depicted in the D." title="UND 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09225" y="301625"/>
            <a:ext cx="1546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80E8-6A18-4B33-BB01-36FE4B704907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FD25-3D15-424B-AB58-02543A3A8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EC220AD8-2F2A-43F1-A8A2-7997DEE55CAB}" type="datetimeFigureOut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18B62ACC-56BE-4E43-B12E-2BD5AC3B8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698" r:id="rId3"/>
    <p:sldLayoutId id="2147483699" r:id="rId4"/>
    <p:sldLayoutId id="2147483703" r:id="rId5"/>
    <p:sldLayoutId id="2147483700" r:id="rId6"/>
    <p:sldLayoutId id="2147483701" r:id="rId7"/>
    <p:sldLayoutId id="2147483693" r:id="rId8"/>
    <p:sldLayoutId id="2147483704" r:id="rId9"/>
    <p:sldLayoutId id="2147483694" r:id="rId10"/>
    <p:sldLayoutId id="2147483705" r:id="rId11"/>
    <p:sldLayoutId id="2147483695" r:id="rId12"/>
    <p:sldLayoutId id="2147483706" r:id="rId13"/>
    <p:sldLayoutId id="2147483707" r:id="rId14"/>
    <p:sldLayoutId id="2147483708" r:id="rId15"/>
    <p:sldLayoutId id="2147483696" r:id="rId16"/>
    <p:sldLayoutId id="214748370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Helvetica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rgbClr val="009A44"/>
          </a:solidFill>
          <a:latin typeface="Helvetica" panose="020B0604020202020204" pitchFamily="34" charset="0"/>
          <a:ea typeface="+mn-ea"/>
          <a:cs typeface="+mn-cs"/>
        </a:defRPr>
      </a:lvl2pPr>
      <a:lvl3pPr marL="12573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rgbClr val="009A44"/>
          </a:solidFill>
          <a:latin typeface="Helvetica" panose="020B0604020202020204" pitchFamily="34" charset="0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009A44"/>
          </a:solidFill>
          <a:latin typeface="Helvetica" panose="020B0604020202020204" pitchFamily="34" charset="0"/>
          <a:ea typeface="+mn-ea"/>
          <a:cs typeface="+mn-cs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009A44"/>
          </a:solidFill>
          <a:latin typeface="Helvetic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text in this template includes Universal Design for Learning (UDL) guidelines.</a:t>
            </a:r>
          </a:p>
        </p:txBody>
      </p:sp>
    </p:spTree>
    <p:extLst>
      <p:ext uri="{BB962C8B-B14F-4D97-AF65-F5344CB8AC3E}">
        <p14:creationId xmlns:p14="http://schemas.microsoft.com/office/powerpoint/2010/main" val="71701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with photos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Remember that captions should be typed in placeholder text boxes. Alternate text should also be applied to images and charts.</a:t>
            </a:r>
          </a:p>
        </p:txBody>
      </p:sp>
      <p:pic>
        <p:nvPicPr>
          <p:cNvPr id="7" name="Content Placeholder 1" descr="This image is of hands wearing surgical gloves. Ther are various medical instruments on a tray." title="Hands wearing surgical glov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9850" y="1857375"/>
            <a:ext cx="65278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94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alt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click on the image</a:t>
            </a:r>
          </a:p>
          <a:p>
            <a:r>
              <a:rPr lang="en-US" dirty="0"/>
              <a:t>Choose format shape</a:t>
            </a:r>
          </a:p>
          <a:p>
            <a:r>
              <a:rPr lang="en-US" dirty="0"/>
              <a:t>Alt text options can be found in the size and position area of this menu.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Alt text describes images to screen readers.</a:t>
            </a:r>
          </a:p>
        </p:txBody>
      </p:sp>
    </p:spTree>
    <p:extLst>
      <p:ext uri="{BB962C8B-B14F-4D97-AF65-F5344CB8AC3E}">
        <p14:creationId xmlns:p14="http://schemas.microsoft.com/office/powerpoint/2010/main" val="12569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</a:t>
            </a:r>
          </a:p>
        </p:txBody>
      </p:sp>
      <p:pic>
        <p:nvPicPr>
          <p:cNvPr id="5" name="Picture Placeholder 4" descr="Image of adding alt text to an image" title="Screenshot of alt text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209"/>
          <a:stretch/>
        </p:blipFill>
        <p:spPr>
          <a:xfrm>
            <a:off x="5183188" y="1719943"/>
            <a:ext cx="6172200" cy="448491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image shows how to add alt text</a:t>
            </a:r>
          </a:p>
        </p:txBody>
      </p:sp>
    </p:spTree>
    <p:extLst>
      <p:ext uri="{BB962C8B-B14F-4D97-AF65-F5344CB8AC3E}">
        <p14:creationId xmlns:p14="http://schemas.microsoft.com/office/powerpoint/2010/main" val="11410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Alt text should also be applied to charts.</a:t>
            </a:r>
          </a:p>
        </p:txBody>
      </p:sp>
      <p:graphicFrame>
        <p:nvGraphicFramePr>
          <p:cNvPr id="5" name="Content Placeholder 6" descr="This is chart example showing fictional color data." title="Random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14714"/>
              </p:ext>
            </p:extLst>
          </p:nvPr>
        </p:nvGraphicFramePr>
        <p:xfrm>
          <a:off x="1836392" y="1214438"/>
          <a:ext cx="1056005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48626" imgH="4667446" progId="Excel.Chart.8">
                  <p:embed/>
                </p:oleObj>
              </mc:Choice>
              <mc:Fallback>
                <p:oleObj name="Chart" r:id="rId2" imgW="8648626" imgH="4667446" progId="Excel.Chart.8">
                  <p:embed/>
                  <p:pic>
                    <p:nvPicPr>
                      <p:cNvPr id="9219" name="Content Placeholder 6" descr="This is chart example showing fictional color data.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392" y="1214438"/>
                        <a:ext cx="10560050" cy="549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84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PowerPoint includes a “Check Accessibility Button”</a:t>
            </a:r>
          </a:p>
          <a:p>
            <a:pPr lvl="1"/>
            <a:r>
              <a:rPr lang="en-US" dirty="0"/>
              <a:t>It can sometimes be found under the “Review” tab</a:t>
            </a:r>
          </a:p>
          <a:p>
            <a:pPr lvl="1"/>
            <a:r>
              <a:rPr lang="en-US" dirty="0"/>
              <a:t>Some users may need to add it to the command ribbon</a:t>
            </a:r>
          </a:p>
          <a:p>
            <a:pPr lvl="2"/>
            <a:r>
              <a:rPr lang="en-US" dirty="0"/>
              <a:t>The command ribbon is the area at the top of PowerPoint where hidden commands can be added. See example below.</a:t>
            </a:r>
          </a:p>
        </p:txBody>
      </p:sp>
      <p:pic>
        <p:nvPicPr>
          <p:cNvPr id="4" name="Picture 3" descr="Image of the command ribbon with buttons on it such as save, undo, redo, etc.," title="Command Ribb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56"/>
          <a:stretch/>
        </p:blipFill>
        <p:spPr>
          <a:xfrm>
            <a:off x="1668282" y="5533744"/>
            <a:ext cx="8369300" cy="4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6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ribbon</a:t>
            </a:r>
          </a:p>
        </p:txBody>
      </p:sp>
      <p:pic>
        <p:nvPicPr>
          <p:cNvPr id="8" name="Content Placeholder 7" descr="Drop down menu for customizing the quick access toolbar. Options under the menu include: new, open, save, email, quick print, print preview and print, spelling, undo, redo, start from beginning, touch/mouse mode, more commands, show below the ribbon." title="Screen shots of the quick access toolba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9045"/>
            <a:ext cx="5181600" cy="420449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923518"/>
          </a:xfrm>
        </p:spPr>
        <p:txBody>
          <a:bodyPr/>
          <a:lstStyle/>
          <a:p>
            <a:r>
              <a:rPr lang="en-US" dirty="0"/>
              <a:t>Adding commands to the command ribbon is easy.</a:t>
            </a:r>
          </a:p>
          <a:p>
            <a:r>
              <a:rPr lang="en-US" dirty="0"/>
              <a:t>Click the downward facing arrow at the top of the menu bar.</a:t>
            </a:r>
          </a:p>
          <a:p>
            <a:r>
              <a:rPr lang="en-US" dirty="0"/>
              <a:t>Click on “More Commands” from the menu.</a:t>
            </a:r>
          </a:p>
        </p:txBody>
      </p:sp>
    </p:spTree>
    <p:extLst>
      <p:ext uri="{BB962C8B-B14F-4D97-AF65-F5344CB8AC3E}">
        <p14:creationId xmlns:p14="http://schemas.microsoft.com/office/powerpoint/2010/main" val="10532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ribbon options</a:t>
            </a:r>
          </a:p>
        </p:txBody>
      </p:sp>
      <p:pic>
        <p:nvPicPr>
          <p:cNvPr id="5" name="Content Placeholder 4" descr="Image showing the many commands that can be added to the quick access toolbar." title="Customize the quick access toolbar options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0267" r="36558" b="37222"/>
          <a:stretch/>
        </p:blipFill>
        <p:spPr>
          <a:xfrm>
            <a:off x="359227" y="1600199"/>
            <a:ext cx="5986862" cy="47788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0028" y="1825625"/>
            <a:ext cx="4593771" cy="4553404"/>
          </a:xfrm>
        </p:spPr>
        <p:txBody>
          <a:bodyPr/>
          <a:lstStyle/>
          <a:p>
            <a:r>
              <a:rPr lang="en-US" dirty="0"/>
              <a:t>Change popular commands to “All commands”</a:t>
            </a:r>
          </a:p>
          <a:p>
            <a:r>
              <a:rPr lang="en-US" dirty="0"/>
              <a:t>Scroll down to “Accessibility checker”</a:t>
            </a:r>
          </a:p>
        </p:txBody>
      </p:sp>
    </p:spTree>
    <p:extLst>
      <p:ext uri="{BB962C8B-B14F-4D97-AF65-F5344CB8AC3E}">
        <p14:creationId xmlns:p14="http://schemas.microsoft.com/office/powerpoint/2010/main" val="302854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the command ribbon</a:t>
            </a:r>
          </a:p>
        </p:txBody>
      </p:sp>
      <p:pic>
        <p:nvPicPr>
          <p:cNvPr id="5" name="Content Placeholder 4" descr="Image showing the many commands that can be added to the quick access toolbar." title="Customize the quick access toolbar options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18142" r="1726" b="3126"/>
          <a:stretch/>
        </p:blipFill>
        <p:spPr>
          <a:xfrm>
            <a:off x="260323" y="1698170"/>
            <a:ext cx="6499705" cy="44087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6087" y="1698170"/>
            <a:ext cx="4027713" cy="4596946"/>
          </a:xfrm>
        </p:spPr>
        <p:txBody>
          <a:bodyPr/>
          <a:lstStyle/>
          <a:p>
            <a:r>
              <a:rPr lang="en-US" dirty="0"/>
              <a:t>Select “Accessibility checker”</a:t>
            </a:r>
          </a:p>
          <a:p>
            <a:r>
              <a:rPr lang="en-US" dirty="0"/>
              <a:t>Click “add”</a:t>
            </a:r>
          </a:p>
          <a:p>
            <a:r>
              <a:rPr lang="en-US" dirty="0"/>
              <a:t>The new command will display in the right panel.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1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Checker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030428" cy="4702497"/>
          </a:xfrm>
        </p:spPr>
        <p:txBody>
          <a:bodyPr/>
          <a:lstStyle/>
          <a:p>
            <a:r>
              <a:rPr lang="en-US" dirty="0"/>
              <a:t>After clicking the accessibility checker, a basic report will be given.</a:t>
            </a:r>
          </a:p>
          <a:p>
            <a:r>
              <a:rPr lang="en-US" dirty="0"/>
              <a:t>Common things that turn up:</a:t>
            </a:r>
          </a:p>
          <a:p>
            <a:pPr lvl="1"/>
            <a:r>
              <a:rPr lang="en-US" dirty="0"/>
              <a:t>Check reading order</a:t>
            </a:r>
          </a:p>
          <a:p>
            <a:pPr lvl="1"/>
            <a:r>
              <a:rPr lang="en-US" dirty="0"/>
              <a:t>Missing titles</a:t>
            </a:r>
          </a:p>
          <a:p>
            <a:pPr lvl="1"/>
            <a:r>
              <a:rPr lang="en-US" dirty="0"/>
              <a:t>Missing alt text.</a:t>
            </a:r>
          </a:p>
        </p:txBody>
      </p:sp>
    </p:spTree>
    <p:extLst>
      <p:ext uri="{BB962C8B-B14F-4D97-AF65-F5344CB8AC3E}">
        <p14:creationId xmlns:p14="http://schemas.microsoft.com/office/powerpoint/2010/main" val="281702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875"/>
            <a:ext cx="10515600" cy="4351338"/>
          </a:xfrm>
        </p:spPr>
        <p:txBody>
          <a:bodyPr/>
          <a:lstStyle/>
          <a:p>
            <a:r>
              <a:rPr lang="en-US" dirty="0"/>
              <a:t>The reading order refers to the order in which a screen reader will interpret data.</a:t>
            </a:r>
          </a:p>
          <a:p>
            <a:r>
              <a:rPr lang="en-US" dirty="0"/>
              <a:t>Reading order can be checked in the selection panel. Access it under the home tab:</a:t>
            </a:r>
          </a:p>
          <a:p>
            <a:pPr lvl="1"/>
            <a:r>
              <a:rPr lang="en-US" dirty="0"/>
              <a:t>Find the editing group</a:t>
            </a:r>
          </a:p>
          <a:p>
            <a:pPr lvl="1"/>
            <a:r>
              <a:rPr lang="en-US" dirty="0"/>
              <a:t>Click the Select button</a:t>
            </a:r>
          </a:p>
          <a:p>
            <a:pPr lvl="1"/>
            <a:r>
              <a:rPr lang="en-US" dirty="0"/>
              <a:t>Choose Selection Pane</a:t>
            </a:r>
          </a:p>
        </p:txBody>
      </p:sp>
    </p:spTree>
    <p:extLst>
      <p:ext uri="{BB962C8B-B14F-4D97-AF65-F5344CB8AC3E}">
        <p14:creationId xmlns:p14="http://schemas.microsoft.com/office/powerpoint/2010/main" val="198631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Design for Learning (UDL) is a framework to improve and optimize teaching and learning for all people based on scientific insights into how humans learn</a:t>
            </a:r>
          </a:p>
          <a:p>
            <a:r>
              <a:rPr lang="en-US" dirty="0"/>
              <a:t>The goal of this PowerPoint template is to apply UDL principals so that as many learners can access and understand the materials as possible</a:t>
            </a:r>
          </a:p>
        </p:txBody>
      </p:sp>
    </p:spTree>
    <p:extLst>
      <p:ext uri="{BB962C8B-B14F-4D97-AF65-F5344CB8AC3E}">
        <p14:creationId xmlns:p14="http://schemas.microsoft.com/office/powerpoint/2010/main" val="78129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Panel view</a:t>
            </a:r>
          </a:p>
        </p:txBody>
      </p:sp>
      <p:pic>
        <p:nvPicPr>
          <p:cNvPr id="8" name="Picture Placeholder 7" descr="Image shows a PowerPoint presentation in layout view. Both the accessibility checker panel and the selection panel are displayed." title="Selection Panel screen shot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r="-307"/>
          <a:stretch/>
        </p:blipFill>
        <p:spPr>
          <a:xfrm>
            <a:off x="707742" y="1762539"/>
            <a:ext cx="7641128" cy="465151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613914" y="2057400"/>
            <a:ext cx="3261277" cy="4356652"/>
          </a:xfrm>
        </p:spPr>
        <p:txBody>
          <a:bodyPr/>
          <a:lstStyle/>
          <a:p>
            <a:r>
              <a:rPr lang="en-US" dirty="0"/>
              <a:t>The selection panel will appear at the right side of the PowerPoint screen.</a:t>
            </a:r>
          </a:p>
        </p:txBody>
      </p:sp>
    </p:spTree>
    <p:extLst>
      <p:ext uri="{BB962C8B-B14F-4D97-AF65-F5344CB8AC3E}">
        <p14:creationId xmlns:p14="http://schemas.microsoft.com/office/powerpoint/2010/main" val="305533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reading order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selection panel displays the reading order bottom up</a:t>
            </a:r>
          </a:p>
          <a:p>
            <a:pPr lvl="1"/>
            <a:r>
              <a:rPr lang="en-US" dirty="0"/>
              <a:t>The items at the bottom of the list are read by a screen reader first.</a:t>
            </a:r>
          </a:p>
          <a:p>
            <a:pPr lvl="1"/>
            <a:r>
              <a:rPr lang="en-US" dirty="0"/>
              <a:t>Items can be dragged up and down in the selection pane to change the reading order.</a:t>
            </a:r>
          </a:p>
        </p:txBody>
      </p:sp>
    </p:spTree>
    <p:extLst>
      <p:ext uri="{BB962C8B-B14F-4D97-AF65-F5344CB8AC3E}">
        <p14:creationId xmlns:p14="http://schemas.microsoft.com/office/powerpoint/2010/main" val="211790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</p:spPr>
        <p:txBody>
          <a:bodyPr/>
          <a:lstStyle/>
          <a:p>
            <a:r>
              <a:rPr lang="en-US" altLang="en-US" dirty="0"/>
              <a:t>Keep learning about UDL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This template does not address all aspects of universal design for learning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Other resources may exist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Do your best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look of UDL presentations should be easy to read.</a:t>
            </a:r>
          </a:p>
          <a:p>
            <a:r>
              <a:rPr lang="en-US" dirty="0"/>
              <a:t>Your text should be fairly large with a lot of contrast.</a:t>
            </a:r>
          </a:p>
          <a:p>
            <a:r>
              <a:rPr lang="en-US" dirty="0"/>
              <a:t>Black on white or white on black has the most contrast and is easiest to read.</a:t>
            </a:r>
          </a:p>
        </p:txBody>
      </p:sp>
    </p:spTree>
    <p:extLst>
      <p:ext uri="{BB962C8B-B14F-4D97-AF65-F5344CB8AC3E}">
        <p14:creationId xmlns:p14="http://schemas.microsoft.com/office/powerpoint/2010/main" val="198407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and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88" y="1527451"/>
            <a:ext cx="9276563" cy="5000671"/>
          </a:xfrm>
        </p:spPr>
        <p:txBody>
          <a:bodyPr/>
          <a:lstStyle/>
          <a:p>
            <a:r>
              <a:rPr lang="en-US" dirty="0"/>
              <a:t>Text can be in color or be placed over color, but</a:t>
            </a:r>
          </a:p>
          <a:p>
            <a:pPr lvl="1"/>
            <a:r>
              <a:rPr lang="en-US" dirty="0"/>
              <a:t>The text may need to be larger or more bold</a:t>
            </a:r>
          </a:p>
          <a:p>
            <a:pPr lvl="1"/>
            <a:r>
              <a:rPr lang="en-US" dirty="0"/>
              <a:t>Use colors that have high contrast</a:t>
            </a:r>
          </a:p>
          <a:p>
            <a:pPr lvl="0" eaLnBrk="1" hangingPunct="1"/>
            <a:r>
              <a:rPr lang="en-US" altLang="en-US" dirty="0">
                <a:solidFill>
                  <a:prstClr val="black"/>
                </a:solidFill>
              </a:rPr>
              <a:t>This text is bulleted. The bullets can be 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changed or removed on the home tab 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in the bullet menu of the paragraph group.</a:t>
            </a:r>
          </a:p>
          <a:p>
            <a:pPr lvl="1"/>
            <a:endParaRPr lang="en-US" dirty="0"/>
          </a:p>
        </p:txBody>
      </p:sp>
      <p:pic>
        <p:nvPicPr>
          <p:cNvPr id="4" name="Picture 3" descr="Image showing the bullets drop down menu on the home tab in the paragraph group of the PowerPiont Menu" title="Bullet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74" y="3221962"/>
            <a:ext cx="2924972" cy="34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0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readers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screen reader is an assistive technology, primarily used by people with vision impairments. It converts text, buttons, images and other screen elements into speech or braille.</a:t>
            </a:r>
          </a:p>
        </p:txBody>
      </p:sp>
    </p:spTree>
    <p:extLst>
      <p:ext uri="{BB962C8B-B14F-4D97-AF65-F5344CB8AC3E}">
        <p14:creationId xmlns:p14="http://schemas.microsoft.com/office/powerpoint/2010/main" val="120175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</p:spPr>
        <p:txBody>
          <a:bodyPr/>
          <a:lstStyle/>
          <a:p>
            <a:pPr eaLnBrk="1" hangingPunct="1"/>
            <a:r>
              <a:rPr lang="en-US" altLang="en-US" dirty="0"/>
              <a:t>Text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Use only placeholders to type text</a:t>
            </a:r>
          </a:p>
          <a:p>
            <a:pPr lvl="1" eaLnBrk="1" hangingPunct="1"/>
            <a:r>
              <a:rPr lang="en-US" altLang="en-US" dirty="0"/>
              <a:t>Placeholder text boxes are those created in master pages</a:t>
            </a:r>
          </a:p>
          <a:p>
            <a:pPr lvl="1" eaLnBrk="1" hangingPunct="1"/>
            <a:r>
              <a:rPr lang="en-US" altLang="en-US" dirty="0"/>
              <a:t>Screen readers only recognize text from placeholder text boxes</a:t>
            </a:r>
          </a:p>
          <a:p>
            <a:pPr lvl="1" eaLnBrk="1" hangingPunct="1"/>
            <a:r>
              <a:rPr lang="en-US" altLang="en-US" dirty="0"/>
              <a:t>Text boxes drawn on individual slides will not be recognized by a screen reader.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55" y="1733028"/>
            <a:ext cx="10515600" cy="4351338"/>
          </a:xfrm>
        </p:spPr>
        <p:txBody>
          <a:bodyPr/>
          <a:lstStyle/>
          <a:p>
            <a:r>
              <a:rPr lang="en-US" dirty="0"/>
              <a:t>It is a good idea to create or check your presentation in outline view.</a:t>
            </a:r>
          </a:p>
          <a:p>
            <a:pPr lvl="1"/>
            <a:r>
              <a:rPr lang="en-US" dirty="0"/>
              <a:t>The outline view is accessed in the View tab.</a:t>
            </a:r>
          </a:p>
          <a:p>
            <a:pPr lvl="1"/>
            <a:r>
              <a:rPr lang="en-US" dirty="0"/>
              <a:t>If you can see your text </a:t>
            </a:r>
            <a:br>
              <a:rPr lang="en-US" dirty="0"/>
            </a:br>
            <a:r>
              <a:rPr lang="en-US" dirty="0"/>
              <a:t>in outline view, so will </a:t>
            </a:r>
            <a:br>
              <a:rPr lang="en-US" dirty="0"/>
            </a:br>
            <a:r>
              <a:rPr lang="en-US" dirty="0"/>
              <a:t>a screen reader.</a:t>
            </a:r>
          </a:p>
        </p:txBody>
      </p:sp>
      <p:pic>
        <p:nvPicPr>
          <p:cNvPr id="4" name="Picture 3" descr="This image shows the PowerPoint view tab. Outline view, the second option from the right (Normal, Outline View, Slide Sorter, Notes, Page, etc.,.) is selected." title="PowerPoint's view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7" y="4128814"/>
            <a:ext cx="5882269" cy="25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layouts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38587"/>
            <a:ext cx="5181600" cy="4351338"/>
          </a:xfrm>
        </p:spPr>
        <p:txBody>
          <a:bodyPr/>
          <a:lstStyle/>
          <a:p>
            <a:r>
              <a:rPr lang="en-US" dirty="0"/>
              <a:t>There are multiple layout designs available</a:t>
            </a:r>
          </a:p>
          <a:p>
            <a:r>
              <a:rPr lang="en-US" dirty="0"/>
              <a:t>There are 17 layout designs currently available in this template, some with and some without the UND logo on the title bar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638586"/>
            <a:ext cx="5694218" cy="5219413"/>
          </a:xfrm>
        </p:spPr>
        <p:txBody>
          <a:bodyPr/>
          <a:lstStyle/>
          <a:p>
            <a:r>
              <a:rPr lang="en-US" dirty="0"/>
              <a:t>In normal view, right click on the thumbnail of the slide to change its layout.</a:t>
            </a:r>
          </a:p>
          <a:p>
            <a:pPr lvl="1"/>
            <a:r>
              <a:rPr lang="en-US" dirty="0"/>
              <a:t>Hover over “layout” in the list</a:t>
            </a:r>
          </a:p>
          <a:p>
            <a:pPr lvl="1"/>
            <a:r>
              <a:rPr lang="en-US" dirty="0"/>
              <a:t>Click on the desired option</a:t>
            </a:r>
          </a:p>
          <a:p>
            <a:pPr lvl="1"/>
            <a:r>
              <a:rPr lang="en-US" dirty="0"/>
              <a:t>Layout is also a drop-down menu on the home tab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9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slide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8854"/>
            <a:ext cx="10007278" cy="5408554"/>
          </a:xfrm>
        </p:spPr>
        <p:txBody>
          <a:bodyPr/>
          <a:lstStyle/>
          <a:p>
            <a:r>
              <a:rPr lang="en-US" dirty="0"/>
              <a:t>In normal view, right click on the thumbnail of the slide to change its layout (see image)</a:t>
            </a:r>
          </a:p>
          <a:p>
            <a:pPr lvl="1"/>
            <a:r>
              <a:rPr lang="en-US" dirty="0"/>
              <a:t>Hover over “layout” </a:t>
            </a:r>
            <a:br>
              <a:rPr lang="en-US" dirty="0"/>
            </a:br>
            <a:r>
              <a:rPr lang="en-US" dirty="0"/>
              <a:t>in the list</a:t>
            </a:r>
          </a:p>
          <a:p>
            <a:pPr lvl="1"/>
            <a:r>
              <a:rPr lang="en-US" dirty="0"/>
              <a:t>Click on the </a:t>
            </a:r>
            <a:br>
              <a:rPr lang="en-US" dirty="0"/>
            </a:br>
            <a:r>
              <a:rPr lang="en-US" dirty="0"/>
              <a:t>desired option</a:t>
            </a:r>
          </a:p>
          <a:p>
            <a:endParaRPr lang="en-US" dirty="0"/>
          </a:p>
        </p:txBody>
      </p:sp>
      <p:pic>
        <p:nvPicPr>
          <p:cNvPr id="5" name="Content Placeholder 4" descr="Right clicking on a thumbnail, various options appear including &quot;Layout.&quot; While hovering over layout, the various designs appear." title="Multiple Layout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03" y="3229337"/>
            <a:ext cx="5885991" cy="3260334"/>
          </a:xfrm>
        </p:spPr>
      </p:pic>
    </p:spTree>
    <p:extLst>
      <p:ext uri="{BB962C8B-B14F-4D97-AF65-F5344CB8AC3E}">
        <p14:creationId xmlns:p14="http://schemas.microsoft.com/office/powerpoint/2010/main" val="94954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777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Office Theme</vt:lpstr>
      <vt:lpstr>Chart</vt:lpstr>
      <vt:lpstr>Presentation Title</vt:lpstr>
      <vt:lpstr>Universal Design for Learning</vt:lpstr>
      <vt:lpstr>Basic information</vt:lpstr>
      <vt:lpstr>Text and color</vt:lpstr>
      <vt:lpstr>Screen readers</vt:lpstr>
      <vt:lpstr>Text</vt:lpstr>
      <vt:lpstr>Outline View</vt:lpstr>
      <vt:lpstr>Multiple layouts</vt:lpstr>
      <vt:lpstr>Choosing a slide layout</vt:lpstr>
      <vt:lpstr>Slides with photos</vt:lpstr>
      <vt:lpstr>How to add alt text</vt:lpstr>
      <vt:lpstr>Alt text</vt:lpstr>
      <vt:lpstr>Charts</vt:lpstr>
      <vt:lpstr>Check accessibility</vt:lpstr>
      <vt:lpstr>The command ribbon</vt:lpstr>
      <vt:lpstr>Command ribbon options</vt:lpstr>
      <vt:lpstr>Adding to the command ribbon</vt:lpstr>
      <vt:lpstr>Accessibility Checker</vt:lpstr>
      <vt:lpstr>Reading order</vt:lpstr>
      <vt:lpstr>Selection Panel view</vt:lpstr>
      <vt:lpstr>Understanding the reading order</vt:lpstr>
      <vt:lpstr>Keep learning about UDL</vt:lpstr>
    </vt:vector>
  </TitlesOfParts>
  <Company>UND School of Medicine &amp;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John</dc:creator>
  <cp:lastModifiedBy>Lee, John</cp:lastModifiedBy>
  <cp:revision>46</cp:revision>
  <dcterms:created xsi:type="dcterms:W3CDTF">2017-09-28T19:33:39Z</dcterms:created>
  <dcterms:modified xsi:type="dcterms:W3CDTF">2023-10-26T16:51:57Z</dcterms:modified>
</cp:coreProperties>
</file>